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Default Extension="xlsx" ContentType="application/vnd.openxmlformats-officedocument.spreadsheetml.sheet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handoutMasterIdLst>
    <p:handoutMasterId r:id="rId18"/>
  </p:handoutMasterIdLst>
  <p:sldIdLst>
    <p:sldId id="256" r:id="rId2"/>
    <p:sldId id="260" r:id="rId3"/>
    <p:sldId id="261" r:id="rId4"/>
    <p:sldId id="264" r:id="rId5"/>
    <p:sldId id="258" r:id="rId6"/>
    <p:sldId id="262" r:id="rId7"/>
    <p:sldId id="263" r:id="rId8"/>
    <p:sldId id="268" r:id="rId9"/>
    <p:sldId id="269" r:id="rId10"/>
    <p:sldId id="270" r:id="rId11"/>
    <p:sldId id="266" r:id="rId12"/>
    <p:sldId id="265" r:id="rId13"/>
    <p:sldId id="267" r:id="rId14"/>
    <p:sldId id="271" r:id="rId15"/>
    <p:sldId id="272" r:id="rId16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\\wsus-srv-01\usr$\shani\My%20Documents\RCC\economic%20and%20social%20work\social\WB2020\social%20agenda%20working%20group\background%20documents\data%20on%20employment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\\wsus-srv-01\usr$\shani\My%20Documents\RCC\economic%20and%20social%20work\social\WB2020\social%20agenda%20working%20group\background%20documents\data%20on%20employment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\\wsus-srv-01\usr$\shani\My%20Documents\RCC\economic%20and%20social%20work\social\WB2020\social%20agenda%20working%20group\background%20documents\data%20on%20employment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\\wsus-srv-01\usr$\shani\My%20Documents\RCC\economic%20and%20social%20work\social\WB2020\social%20agenda%20working%20group\background%20documents\data%20on%20employment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title>
      <c:tx>
        <c:rich>
          <a:bodyPr/>
          <a:lstStyle/>
          <a:p>
            <a:pPr>
              <a:defRPr sz="2500" baseline="0"/>
            </a:pPr>
            <a:r>
              <a:rPr lang="en-US" sz="2500" baseline="0"/>
              <a:t>Activity Rate</a:t>
            </a:r>
          </a:p>
        </c:rich>
      </c:tx>
      <c:layout/>
    </c:title>
    <c:plotArea>
      <c:layout/>
      <c:lineChart>
        <c:grouping val="standard"/>
        <c:ser>
          <c:idx val="0"/>
          <c:order val="0"/>
          <c:tx>
            <c:strRef>
              <c:f>Sheet1!$H$92</c:f>
              <c:strCache>
                <c:ptCount val="1"/>
                <c:pt idx="0">
                  <c:v>Albania</c:v>
                </c:pt>
              </c:strCache>
            </c:strRef>
          </c:tx>
          <c:marker>
            <c:symbol val="none"/>
          </c:marker>
          <c:cat>
            <c:strRef>
              <c:f>Sheet1!$I$91:$M$91</c:f>
              <c:strCache>
                <c:ptCount val="5"/>
                <c:pt idx="0">
                  <c:v>2008</c:v>
                </c:pt>
                <c:pt idx="1">
                  <c:v>2009</c:v>
                </c:pt>
                <c:pt idx="2">
                  <c:v>2010</c:v>
                </c:pt>
                <c:pt idx="3">
                  <c:v>2011</c:v>
                </c:pt>
                <c:pt idx="4">
                  <c:v>2012*</c:v>
                </c:pt>
              </c:strCache>
            </c:strRef>
          </c:cat>
          <c:val>
            <c:numRef>
              <c:f>Sheet1!$I$92:$M$92</c:f>
              <c:numCache>
                <c:formatCode>0.0</c:formatCode>
                <c:ptCount val="5"/>
                <c:pt idx="0">
                  <c:v>52.398871119473192</c:v>
                </c:pt>
                <c:pt idx="1">
                  <c:v>48.508853681267468</c:v>
                </c:pt>
                <c:pt idx="2">
                  <c:v>48.891966759002763</c:v>
                </c:pt>
                <c:pt idx="3">
                  <c:v>48.947849954254337</c:v>
                </c:pt>
                <c:pt idx="4">
                  <c:v>48.685315645013731</c:v>
                </c:pt>
              </c:numCache>
            </c:numRef>
          </c:val>
        </c:ser>
        <c:ser>
          <c:idx val="1"/>
          <c:order val="1"/>
          <c:tx>
            <c:strRef>
              <c:f>Sheet1!$H$93</c:f>
              <c:strCache>
                <c:ptCount val="1"/>
                <c:pt idx="0">
                  <c:v>BiH</c:v>
                </c:pt>
              </c:strCache>
            </c:strRef>
          </c:tx>
          <c:marker>
            <c:symbol val="none"/>
          </c:marker>
          <c:cat>
            <c:strRef>
              <c:f>Sheet1!$I$91:$M$91</c:f>
              <c:strCache>
                <c:ptCount val="5"/>
                <c:pt idx="0">
                  <c:v>2008</c:v>
                </c:pt>
                <c:pt idx="1">
                  <c:v>2009</c:v>
                </c:pt>
                <c:pt idx="2">
                  <c:v>2010</c:v>
                </c:pt>
                <c:pt idx="3">
                  <c:v>2011</c:v>
                </c:pt>
                <c:pt idx="4">
                  <c:v>2012*</c:v>
                </c:pt>
              </c:strCache>
            </c:strRef>
          </c:cat>
          <c:val>
            <c:numRef>
              <c:f>Sheet1!$I$93:$M$93</c:f>
              <c:numCache>
                <c:formatCode>General</c:formatCode>
                <c:ptCount val="5"/>
                <c:pt idx="0">
                  <c:v>43.9</c:v>
                </c:pt>
                <c:pt idx="1">
                  <c:v>43.6</c:v>
                </c:pt>
                <c:pt idx="2">
                  <c:v>44.6</c:v>
                </c:pt>
                <c:pt idx="3">
                  <c:v>44</c:v>
                </c:pt>
                <c:pt idx="4">
                  <c:v>44</c:v>
                </c:pt>
              </c:numCache>
            </c:numRef>
          </c:val>
        </c:ser>
        <c:ser>
          <c:idx val="2"/>
          <c:order val="2"/>
          <c:tx>
            <c:strRef>
              <c:f>Sheet1!$H$94</c:f>
              <c:strCache>
                <c:ptCount val="1"/>
                <c:pt idx="0">
                  <c:v>Cro</c:v>
                </c:pt>
              </c:strCache>
            </c:strRef>
          </c:tx>
          <c:marker>
            <c:symbol val="none"/>
          </c:marker>
          <c:cat>
            <c:strRef>
              <c:f>Sheet1!$I$91:$M$91</c:f>
              <c:strCache>
                <c:ptCount val="5"/>
                <c:pt idx="0">
                  <c:v>2008</c:v>
                </c:pt>
                <c:pt idx="1">
                  <c:v>2009</c:v>
                </c:pt>
                <c:pt idx="2">
                  <c:v>2010</c:v>
                </c:pt>
                <c:pt idx="3">
                  <c:v>2011</c:v>
                </c:pt>
                <c:pt idx="4">
                  <c:v>2012*</c:v>
                </c:pt>
              </c:strCache>
            </c:strRef>
          </c:cat>
          <c:val>
            <c:numRef>
              <c:f>Sheet1!$I$94:$M$94</c:f>
              <c:numCache>
                <c:formatCode>0.0</c:formatCode>
                <c:ptCount val="5"/>
                <c:pt idx="0">
                  <c:v>48.5</c:v>
                </c:pt>
                <c:pt idx="1">
                  <c:v>47.6</c:v>
                </c:pt>
                <c:pt idx="2">
                  <c:v>46.575000000000003</c:v>
                </c:pt>
                <c:pt idx="3">
                  <c:v>45.7</c:v>
                </c:pt>
                <c:pt idx="4" formatCode="General">
                  <c:v>46.4</c:v>
                </c:pt>
              </c:numCache>
            </c:numRef>
          </c:val>
        </c:ser>
        <c:ser>
          <c:idx val="3"/>
          <c:order val="3"/>
          <c:tx>
            <c:strRef>
              <c:f>Sheet1!$H$95</c:f>
              <c:strCache>
                <c:ptCount val="1"/>
                <c:pt idx="0">
                  <c:v>Kos*</c:v>
                </c:pt>
              </c:strCache>
            </c:strRef>
          </c:tx>
          <c:marker>
            <c:symbol val="none"/>
          </c:marker>
          <c:cat>
            <c:strRef>
              <c:f>Sheet1!$I$91:$M$91</c:f>
              <c:strCache>
                <c:ptCount val="5"/>
                <c:pt idx="0">
                  <c:v>2008</c:v>
                </c:pt>
                <c:pt idx="1">
                  <c:v>2009</c:v>
                </c:pt>
                <c:pt idx="2">
                  <c:v>2010</c:v>
                </c:pt>
                <c:pt idx="3">
                  <c:v>2011</c:v>
                </c:pt>
                <c:pt idx="4">
                  <c:v>2012*</c:v>
                </c:pt>
              </c:strCache>
            </c:strRef>
          </c:cat>
          <c:val>
            <c:numRef>
              <c:f>Sheet1!$I$95:$M$95</c:f>
              <c:numCache>
                <c:formatCode>General</c:formatCode>
                <c:ptCount val="5"/>
                <c:pt idx="0">
                  <c:v>51</c:v>
                </c:pt>
                <c:pt idx="1">
                  <c:v>60.7</c:v>
                </c:pt>
                <c:pt idx="2">
                  <c:v>61</c:v>
                </c:pt>
                <c:pt idx="3">
                  <c:v>71.599999999999994</c:v>
                </c:pt>
              </c:numCache>
            </c:numRef>
          </c:val>
        </c:ser>
        <c:ser>
          <c:idx val="4"/>
          <c:order val="4"/>
          <c:tx>
            <c:strRef>
              <c:f>Sheet1!$H$96</c:f>
              <c:strCache>
                <c:ptCount val="1"/>
                <c:pt idx="0">
                  <c:v>Mac</c:v>
                </c:pt>
              </c:strCache>
            </c:strRef>
          </c:tx>
          <c:marker>
            <c:symbol val="none"/>
          </c:marker>
          <c:cat>
            <c:strRef>
              <c:f>Sheet1!$I$91:$M$91</c:f>
              <c:strCache>
                <c:ptCount val="5"/>
                <c:pt idx="0">
                  <c:v>2008</c:v>
                </c:pt>
                <c:pt idx="1">
                  <c:v>2009</c:v>
                </c:pt>
                <c:pt idx="2">
                  <c:v>2010</c:v>
                </c:pt>
                <c:pt idx="3">
                  <c:v>2011</c:v>
                </c:pt>
                <c:pt idx="4">
                  <c:v>2012*</c:v>
                </c:pt>
              </c:strCache>
            </c:strRef>
          </c:cat>
          <c:val>
            <c:numRef>
              <c:f>Sheet1!$I$96:$M$96</c:f>
              <c:numCache>
                <c:formatCode>General</c:formatCode>
                <c:ptCount val="5"/>
                <c:pt idx="0">
                  <c:v>56.3</c:v>
                </c:pt>
                <c:pt idx="1">
                  <c:v>56.7</c:v>
                </c:pt>
                <c:pt idx="2">
                  <c:v>56.9</c:v>
                </c:pt>
                <c:pt idx="3">
                  <c:v>56.8</c:v>
                </c:pt>
                <c:pt idx="4">
                  <c:v>56.3</c:v>
                </c:pt>
              </c:numCache>
            </c:numRef>
          </c:val>
        </c:ser>
        <c:ser>
          <c:idx val="5"/>
          <c:order val="5"/>
          <c:tx>
            <c:strRef>
              <c:f>Sheet1!$H$97</c:f>
              <c:strCache>
                <c:ptCount val="1"/>
                <c:pt idx="0">
                  <c:v>Mon</c:v>
                </c:pt>
              </c:strCache>
            </c:strRef>
          </c:tx>
          <c:marker>
            <c:symbol val="none"/>
          </c:marker>
          <c:cat>
            <c:strRef>
              <c:f>Sheet1!$I$91:$M$91</c:f>
              <c:strCache>
                <c:ptCount val="5"/>
                <c:pt idx="0">
                  <c:v>2008</c:v>
                </c:pt>
                <c:pt idx="1">
                  <c:v>2009</c:v>
                </c:pt>
                <c:pt idx="2">
                  <c:v>2010</c:v>
                </c:pt>
                <c:pt idx="3">
                  <c:v>2011</c:v>
                </c:pt>
                <c:pt idx="4">
                  <c:v>2012*</c:v>
                </c:pt>
              </c:strCache>
            </c:strRef>
          </c:cat>
          <c:val>
            <c:numRef>
              <c:f>Sheet1!$I$97:$M$97</c:f>
              <c:numCache>
                <c:formatCode>General</c:formatCode>
                <c:ptCount val="5"/>
                <c:pt idx="0">
                  <c:v>51.9</c:v>
                </c:pt>
                <c:pt idx="1">
                  <c:v>51.1</c:v>
                </c:pt>
                <c:pt idx="2">
                  <c:v>50.1</c:v>
                </c:pt>
                <c:pt idx="3">
                  <c:v>48.7</c:v>
                </c:pt>
                <c:pt idx="4">
                  <c:v>52</c:v>
                </c:pt>
              </c:numCache>
            </c:numRef>
          </c:val>
        </c:ser>
        <c:ser>
          <c:idx val="6"/>
          <c:order val="6"/>
          <c:tx>
            <c:strRef>
              <c:f>Sheet1!$H$98</c:f>
              <c:strCache>
                <c:ptCount val="1"/>
                <c:pt idx="0">
                  <c:v>Serbia</c:v>
                </c:pt>
              </c:strCache>
            </c:strRef>
          </c:tx>
          <c:marker>
            <c:symbol val="none"/>
          </c:marker>
          <c:cat>
            <c:strRef>
              <c:f>Sheet1!$I$91:$M$91</c:f>
              <c:strCache>
                <c:ptCount val="5"/>
                <c:pt idx="0">
                  <c:v>2008</c:v>
                </c:pt>
                <c:pt idx="1">
                  <c:v>2009</c:v>
                </c:pt>
                <c:pt idx="2">
                  <c:v>2010</c:v>
                </c:pt>
                <c:pt idx="3">
                  <c:v>2011</c:v>
                </c:pt>
                <c:pt idx="4">
                  <c:v>2012*</c:v>
                </c:pt>
              </c:strCache>
            </c:strRef>
          </c:cat>
          <c:val>
            <c:numRef>
              <c:f>Sheet1!$I$98:$M$98</c:f>
              <c:numCache>
                <c:formatCode>General</c:formatCode>
                <c:ptCount val="5"/>
                <c:pt idx="0">
                  <c:v>51.5</c:v>
                </c:pt>
                <c:pt idx="1">
                  <c:v>49.1</c:v>
                </c:pt>
                <c:pt idx="2">
                  <c:v>46.9</c:v>
                </c:pt>
                <c:pt idx="3">
                  <c:v>46.4</c:v>
                </c:pt>
                <c:pt idx="4">
                  <c:v>47.3</c:v>
                </c:pt>
              </c:numCache>
            </c:numRef>
          </c:val>
        </c:ser>
        <c:ser>
          <c:idx val="7"/>
          <c:order val="7"/>
          <c:tx>
            <c:strRef>
              <c:f>Sheet1!$H$99</c:f>
              <c:strCache>
                <c:ptCount val="1"/>
              </c:strCache>
            </c:strRef>
          </c:tx>
          <c:marker>
            <c:symbol val="none"/>
          </c:marker>
          <c:cat>
            <c:strRef>
              <c:f>Sheet1!$I$91:$M$91</c:f>
              <c:strCache>
                <c:ptCount val="5"/>
                <c:pt idx="0">
                  <c:v>2008</c:v>
                </c:pt>
                <c:pt idx="1">
                  <c:v>2009</c:v>
                </c:pt>
                <c:pt idx="2">
                  <c:v>2010</c:v>
                </c:pt>
                <c:pt idx="3">
                  <c:v>2011</c:v>
                </c:pt>
                <c:pt idx="4">
                  <c:v>2012*</c:v>
                </c:pt>
              </c:strCache>
            </c:strRef>
          </c:cat>
          <c:val>
            <c:numRef>
              <c:f>Sheet1!$I$99:$M$99</c:f>
              <c:numCache>
                <c:formatCode>General</c:formatCode>
                <c:ptCount val="5"/>
              </c:numCache>
            </c:numRef>
          </c:val>
        </c:ser>
        <c:marker val="1"/>
        <c:axId val="91004288"/>
        <c:axId val="91014272"/>
      </c:lineChart>
      <c:catAx>
        <c:axId val="91004288"/>
        <c:scaling>
          <c:orientation val="minMax"/>
        </c:scaling>
        <c:axPos val="b"/>
        <c:majorTickMark val="none"/>
        <c:tickLblPos val="nextTo"/>
        <c:crossAx val="91014272"/>
        <c:crosses val="autoZero"/>
        <c:auto val="1"/>
        <c:lblAlgn val="ctr"/>
        <c:lblOffset val="100"/>
      </c:catAx>
      <c:valAx>
        <c:axId val="91014272"/>
        <c:scaling>
          <c:orientation val="minMax"/>
          <c:min val="20"/>
        </c:scaling>
        <c:axPos val="l"/>
        <c:majorGridlines/>
        <c:title>
          <c:layout/>
        </c:title>
        <c:numFmt formatCode="0" sourceLinked="0"/>
        <c:majorTickMark val="none"/>
        <c:tickLblPos val="nextTo"/>
        <c:crossAx val="91004288"/>
        <c:crosses val="autoZero"/>
        <c:crossBetween val="between"/>
      </c:valAx>
    </c:plotArea>
    <c:legend>
      <c:legendPos val="r"/>
      <c:legendEntry>
        <c:idx val="7"/>
        <c:delete val="1"/>
      </c:legendEntry>
      <c:layout/>
    </c:legend>
    <c:plotVisOnly val="1"/>
  </c:chart>
  <c:spPr>
    <a:solidFill>
      <a:schemeClr val="accent4">
        <a:lumMod val="20000"/>
        <a:lumOff val="80000"/>
      </a:schemeClr>
    </a:solidFill>
  </c:spPr>
  <c:txPr>
    <a:bodyPr/>
    <a:lstStyle/>
    <a:p>
      <a:pPr>
        <a:defRPr sz="1400" baseline="0"/>
      </a:pPr>
      <a:endParaRPr lang="en-US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title>
      <c:tx>
        <c:rich>
          <a:bodyPr/>
          <a:lstStyle/>
          <a:p>
            <a:pPr>
              <a:defRPr sz="2500" baseline="0"/>
            </a:pPr>
            <a:r>
              <a:rPr lang="en-US" sz="2500" baseline="0"/>
              <a:t>Employment rates (in %, 15+)</a:t>
            </a:r>
          </a:p>
        </c:rich>
      </c:tx>
      <c:layout/>
    </c:title>
    <c:plotArea>
      <c:layout/>
      <c:lineChart>
        <c:grouping val="standard"/>
        <c:ser>
          <c:idx val="0"/>
          <c:order val="0"/>
          <c:tx>
            <c:strRef>
              <c:f>Sheet1!$G$48</c:f>
              <c:strCache>
                <c:ptCount val="1"/>
                <c:pt idx="0">
                  <c:v>Alb</c:v>
                </c:pt>
              </c:strCache>
            </c:strRef>
          </c:tx>
          <c:marker>
            <c:symbol val="none"/>
          </c:marker>
          <c:cat>
            <c:numRef>
              <c:f>Sheet1!$H$47:$L$47</c:f>
              <c:numCache>
                <c:formatCode>General</c:formatCode>
                <c:ptCount val="5"/>
                <c:pt idx="0">
                  <c:v>2008</c:v>
                </c:pt>
                <c:pt idx="1">
                  <c:v>2009</c:v>
                </c:pt>
                <c:pt idx="2">
                  <c:v>2010</c:v>
                </c:pt>
                <c:pt idx="3">
                  <c:v>2011</c:v>
                </c:pt>
                <c:pt idx="4">
                  <c:v>2012</c:v>
                </c:pt>
              </c:numCache>
            </c:numRef>
          </c:cat>
          <c:val>
            <c:numRef>
              <c:f>Sheet1!$H$48:$L$48</c:f>
              <c:numCache>
                <c:formatCode>#,##0.0</c:formatCode>
                <c:ptCount val="5"/>
                <c:pt idx="0">
                  <c:v>45.813734713076194</c:v>
                </c:pt>
                <c:pt idx="1">
                  <c:v>41.891891891891895</c:v>
                </c:pt>
                <c:pt idx="2">
                  <c:v>42.289935364727611</c:v>
                </c:pt>
                <c:pt idx="3" formatCode="0.0">
                  <c:v>42.451967063128997</c:v>
                </c:pt>
                <c:pt idx="4">
                  <c:v>42.199222323879241</c:v>
                </c:pt>
              </c:numCache>
            </c:numRef>
          </c:val>
        </c:ser>
        <c:ser>
          <c:idx val="1"/>
          <c:order val="1"/>
          <c:tx>
            <c:strRef>
              <c:f>Sheet1!$G$49</c:f>
              <c:strCache>
                <c:ptCount val="1"/>
                <c:pt idx="0">
                  <c:v>BiH</c:v>
                </c:pt>
              </c:strCache>
            </c:strRef>
          </c:tx>
          <c:marker>
            <c:symbol val="none"/>
          </c:marker>
          <c:cat>
            <c:numRef>
              <c:f>Sheet1!$H$47:$L$47</c:f>
              <c:numCache>
                <c:formatCode>General</c:formatCode>
                <c:ptCount val="5"/>
                <c:pt idx="0">
                  <c:v>2008</c:v>
                </c:pt>
                <c:pt idx="1">
                  <c:v>2009</c:v>
                </c:pt>
                <c:pt idx="2">
                  <c:v>2010</c:v>
                </c:pt>
                <c:pt idx="3">
                  <c:v>2011</c:v>
                </c:pt>
                <c:pt idx="4">
                  <c:v>2012</c:v>
                </c:pt>
              </c:numCache>
            </c:numRef>
          </c:cat>
          <c:val>
            <c:numRef>
              <c:f>Sheet1!$H$49:$L$49</c:f>
              <c:numCache>
                <c:formatCode>General</c:formatCode>
                <c:ptCount val="5"/>
                <c:pt idx="0">
                  <c:v>33.6</c:v>
                </c:pt>
                <c:pt idx="1">
                  <c:v>33.1</c:v>
                </c:pt>
                <c:pt idx="2">
                  <c:v>32.5</c:v>
                </c:pt>
                <c:pt idx="3">
                  <c:v>31.9</c:v>
                </c:pt>
                <c:pt idx="4">
                  <c:v>31.7</c:v>
                </c:pt>
              </c:numCache>
            </c:numRef>
          </c:val>
        </c:ser>
        <c:ser>
          <c:idx val="2"/>
          <c:order val="2"/>
          <c:tx>
            <c:strRef>
              <c:f>Sheet1!$G$50</c:f>
              <c:strCache>
                <c:ptCount val="1"/>
                <c:pt idx="0">
                  <c:v>Cro</c:v>
                </c:pt>
              </c:strCache>
            </c:strRef>
          </c:tx>
          <c:marker>
            <c:symbol val="none"/>
          </c:marker>
          <c:cat>
            <c:numRef>
              <c:f>Sheet1!$H$47:$L$47</c:f>
              <c:numCache>
                <c:formatCode>General</c:formatCode>
                <c:ptCount val="5"/>
                <c:pt idx="0">
                  <c:v>2008</c:v>
                </c:pt>
                <c:pt idx="1">
                  <c:v>2009</c:v>
                </c:pt>
                <c:pt idx="2">
                  <c:v>2010</c:v>
                </c:pt>
                <c:pt idx="3">
                  <c:v>2011</c:v>
                </c:pt>
                <c:pt idx="4">
                  <c:v>2012</c:v>
                </c:pt>
              </c:numCache>
            </c:numRef>
          </c:cat>
          <c:val>
            <c:numRef>
              <c:f>Sheet1!$H$50:$L$50</c:f>
              <c:numCache>
                <c:formatCode>0.0</c:formatCode>
                <c:ptCount val="5"/>
                <c:pt idx="0">
                  <c:v>44.449999999999996</c:v>
                </c:pt>
                <c:pt idx="1">
                  <c:v>43.3</c:v>
                </c:pt>
                <c:pt idx="2">
                  <c:v>41.075000000000003</c:v>
                </c:pt>
                <c:pt idx="3">
                  <c:v>39.5</c:v>
                </c:pt>
                <c:pt idx="4" formatCode="General">
                  <c:v>39.676746611053176</c:v>
                </c:pt>
              </c:numCache>
            </c:numRef>
          </c:val>
        </c:ser>
        <c:ser>
          <c:idx val="3"/>
          <c:order val="3"/>
          <c:tx>
            <c:strRef>
              <c:f>Sheet1!$G$51</c:f>
              <c:strCache>
                <c:ptCount val="1"/>
                <c:pt idx="0">
                  <c:v>Mac</c:v>
                </c:pt>
              </c:strCache>
            </c:strRef>
          </c:tx>
          <c:marker>
            <c:symbol val="none"/>
          </c:marker>
          <c:cat>
            <c:numRef>
              <c:f>Sheet1!$H$47:$L$47</c:f>
              <c:numCache>
                <c:formatCode>General</c:formatCode>
                <c:ptCount val="5"/>
                <c:pt idx="0">
                  <c:v>2008</c:v>
                </c:pt>
                <c:pt idx="1">
                  <c:v>2009</c:v>
                </c:pt>
                <c:pt idx="2">
                  <c:v>2010</c:v>
                </c:pt>
                <c:pt idx="3">
                  <c:v>2011</c:v>
                </c:pt>
                <c:pt idx="4">
                  <c:v>2012</c:v>
                </c:pt>
              </c:numCache>
            </c:numRef>
          </c:cat>
          <c:val>
            <c:numRef>
              <c:f>Sheet1!$H$51:$L$51</c:f>
              <c:numCache>
                <c:formatCode>General</c:formatCode>
                <c:ptCount val="5"/>
                <c:pt idx="0">
                  <c:v>37.300000000000011</c:v>
                </c:pt>
                <c:pt idx="1">
                  <c:v>38.4</c:v>
                </c:pt>
                <c:pt idx="2">
                  <c:v>38.700000000000003</c:v>
                </c:pt>
                <c:pt idx="3">
                  <c:v>38.9</c:v>
                </c:pt>
                <c:pt idx="4">
                  <c:v>39.1</c:v>
                </c:pt>
              </c:numCache>
            </c:numRef>
          </c:val>
        </c:ser>
        <c:ser>
          <c:idx val="4"/>
          <c:order val="4"/>
          <c:tx>
            <c:strRef>
              <c:f>Sheet1!$G$52</c:f>
              <c:strCache>
                <c:ptCount val="1"/>
                <c:pt idx="0">
                  <c:v>Mne</c:v>
                </c:pt>
              </c:strCache>
            </c:strRef>
          </c:tx>
          <c:marker>
            <c:symbol val="none"/>
          </c:marker>
          <c:cat>
            <c:numRef>
              <c:f>Sheet1!$H$47:$L$47</c:f>
              <c:numCache>
                <c:formatCode>General</c:formatCode>
                <c:ptCount val="5"/>
                <c:pt idx="0">
                  <c:v>2008</c:v>
                </c:pt>
                <c:pt idx="1">
                  <c:v>2009</c:v>
                </c:pt>
                <c:pt idx="2">
                  <c:v>2010</c:v>
                </c:pt>
                <c:pt idx="3">
                  <c:v>2011</c:v>
                </c:pt>
                <c:pt idx="4">
                  <c:v>2012</c:v>
                </c:pt>
              </c:numCache>
            </c:numRef>
          </c:cat>
          <c:val>
            <c:numRef>
              <c:f>Sheet1!$H$52:$L$52</c:f>
              <c:numCache>
                <c:formatCode>General</c:formatCode>
                <c:ptCount val="5"/>
                <c:pt idx="0">
                  <c:v>43.2</c:v>
                </c:pt>
                <c:pt idx="1">
                  <c:v>41.3</c:v>
                </c:pt>
                <c:pt idx="2">
                  <c:v>40.300000000000011</c:v>
                </c:pt>
                <c:pt idx="3">
                  <c:v>39.1</c:v>
                </c:pt>
                <c:pt idx="4">
                  <c:v>42.2</c:v>
                </c:pt>
              </c:numCache>
            </c:numRef>
          </c:val>
        </c:ser>
        <c:ser>
          <c:idx val="5"/>
          <c:order val="5"/>
          <c:tx>
            <c:strRef>
              <c:f>Sheet1!$G$53</c:f>
              <c:strCache>
                <c:ptCount val="1"/>
                <c:pt idx="0">
                  <c:v>Ser</c:v>
                </c:pt>
              </c:strCache>
            </c:strRef>
          </c:tx>
          <c:marker>
            <c:symbol val="none"/>
          </c:marker>
          <c:cat>
            <c:numRef>
              <c:f>Sheet1!$H$47:$L$47</c:f>
              <c:numCache>
                <c:formatCode>General</c:formatCode>
                <c:ptCount val="5"/>
                <c:pt idx="0">
                  <c:v>2008</c:v>
                </c:pt>
                <c:pt idx="1">
                  <c:v>2009</c:v>
                </c:pt>
                <c:pt idx="2">
                  <c:v>2010</c:v>
                </c:pt>
                <c:pt idx="3">
                  <c:v>2011</c:v>
                </c:pt>
                <c:pt idx="4">
                  <c:v>2012</c:v>
                </c:pt>
              </c:numCache>
            </c:numRef>
          </c:cat>
          <c:val>
            <c:numRef>
              <c:f>Sheet1!$H$53:$L$53</c:f>
              <c:numCache>
                <c:formatCode>0.0</c:formatCode>
                <c:ptCount val="5"/>
                <c:pt idx="0">
                  <c:v>44.434303235990328</c:v>
                </c:pt>
                <c:pt idx="1">
                  <c:v>41.201604074624171</c:v>
                </c:pt>
                <c:pt idx="2">
                  <c:v>37.927933817113221</c:v>
                </c:pt>
                <c:pt idx="3">
                  <c:v>35.77907951651116</c:v>
                </c:pt>
                <c:pt idx="4">
                  <c:v>35.5</c:v>
                </c:pt>
              </c:numCache>
            </c:numRef>
          </c:val>
        </c:ser>
        <c:ser>
          <c:idx val="6"/>
          <c:order val="6"/>
          <c:tx>
            <c:strRef>
              <c:f>Sheet1!$G$54</c:f>
              <c:strCache>
                <c:ptCount val="1"/>
                <c:pt idx="0">
                  <c:v>Kos*</c:v>
                </c:pt>
              </c:strCache>
            </c:strRef>
          </c:tx>
          <c:marker>
            <c:symbol val="none"/>
          </c:marker>
          <c:cat>
            <c:numRef>
              <c:f>Sheet1!$H$47:$L$47</c:f>
              <c:numCache>
                <c:formatCode>General</c:formatCode>
                <c:ptCount val="5"/>
                <c:pt idx="0">
                  <c:v>2008</c:v>
                </c:pt>
                <c:pt idx="1">
                  <c:v>2009</c:v>
                </c:pt>
                <c:pt idx="2">
                  <c:v>2010</c:v>
                </c:pt>
                <c:pt idx="3">
                  <c:v>2011</c:v>
                </c:pt>
                <c:pt idx="4">
                  <c:v>2012</c:v>
                </c:pt>
              </c:numCache>
            </c:numRef>
          </c:cat>
          <c:val>
            <c:numRef>
              <c:f>Sheet1!$H$54:$L$54</c:f>
              <c:numCache>
                <c:formatCode>General</c:formatCode>
                <c:ptCount val="5"/>
                <c:pt idx="0">
                  <c:v>26</c:v>
                </c:pt>
                <c:pt idx="1">
                  <c:v>36.5</c:v>
                </c:pt>
                <c:pt idx="2">
                  <c:v>36.200000000000003</c:v>
                </c:pt>
                <c:pt idx="3">
                  <c:v>43.4</c:v>
                </c:pt>
              </c:numCache>
            </c:numRef>
          </c:val>
        </c:ser>
        <c:marker val="1"/>
        <c:axId val="70466176"/>
        <c:axId val="70484352"/>
      </c:lineChart>
      <c:catAx>
        <c:axId val="70466176"/>
        <c:scaling>
          <c:orientation val="minMax"/>
        </c:scaling>
        <c:axPos val="b"/>
        <c:numFmt formatCode="General" sourceLinked="1"/>
        <c:majorTickMark val="none"/>
        <c:tickLblPos val="nextTo"/>
        <c:crossAx val="70484352"/>
        <c:crosses val="autoZero"/>
        <c:auto val="1"/>
        <c:lblAlgn val="ctr"/>
        <c:lblOffset val="100"/>
      </c:catAx>
      <c:valAx>
        <c:axId val="70484352"/>
        <c:scaling>
          <c:orientation val="minMax"/>
          <c:min val="20"/>
        </c:scaling>
        <c:axPos val="l"/>
        <c:majorGridlines/>
        <c:title>
          <c:layout/>
        </c:title>
        <c:numFmt formatCode="#,##0" sourceLinked="0"/>
        <c:majorTickMark val="none"/>
        <c:tickLblPos val="nextTo"/>
        <c:crossAx val="70466176"/>
        <c:crosses val="autoZero"/>
        <c:crossBetween val="between"/>
      </c:valAx>
    </c:plotArea>
    <c:legend>
      <c:legendPos val="r"/>
      <c:layout/>
    </c:legend>
    <c:plotVisOnly val="1"/>
  </c:chart>
  <c:spPr>
    <a:gradFill>
      <a:gsLst>
        <a:gs pos="0">
          <a:srgbClr val="4F81BD">
            <a:tint val="66000"/>
            <a:satMod val="160000"/>
          </a:srgbClr>
        </a:gs>
        <a:gs pos="50000">
          <a:srgbClr val="4F81BD">
            <a:tint val="44500"/>
            <a:satMod val="160000"/>
          </a:srgbClr>
        </a:gs>
        <a:gs pos="100000">
          <a:srgbClr val="4F81BD">
            <a:tint val="23500"/>
            <a:satMod val="160000"/>
          </a:srgbClr>
        </a:gs>
      </a:gsLst>
      <a:lin ang="5400000" scaled="0"/>
    </a:gradFill>
    <a:ln>
      <a:solidFill>
        <a:srgbClr val="4F81BD"/>
      </a:solidFill>
    </a:ln>
  </c:spPr>
  <c:txPr>
    <a:bodyPr/>
    <a:lstStyle/>
    <a:p>
      <a:pPr>
        <a:defRPr sz="1200" baseline="0"/>
      </a:pPr>
      <a:endParaRPr lang="en-US"/>
    </a:p>
  </c:tx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title>
      <c:tx>
        <c:rich>
          <a:bodyPr/>
          <a:lstStyle/>
          <a:p>
            <a:pPr>
              <a:defRPr sz="2500" baseline="0"/>
            </a:pPr>
            <a:r>
              <a:rPr lang="en-US" sz="2500" baseline="0" dirty="0"/>
              <a:t>Unemployment </a:t>
            </a:r>
            <a:r>
              <a:rPr lang="en-US" sz="2500" baseline="0" dirty="0" smtClean="0"/>
              <a:t>Rates</a:t>
            </a:r>
            <a:endParaRPr lang="en-US" sz="2500" baseline="0" dirty="0"/>
          </a:p>
        </c:rich>
      </c:tx>
      <c:layout/>
    </c:title>
    <c:plotArea>
      <c:layout/>
      <c:lineChart>
        <c:grouping val="standard"/>
        <c:ser>
          <c:idx val="0"/>
          <c:order val="0"/>
          <c:tx>
            <c:strRef>
              <c:f>Sheet1!$H$81</c:f>
              <c:strCache>
                <c:ptCount val="1"/>
                <c:pt idx="0">
                  <c:v>Albania</c:v>
                </c:pt>
              </c:strCache>
            </c:strRef>
          </c:tx>
          <c:marker>
            <c:symbol val="none"/>
          </c:marker>
          <c:cat>
            <c:strRef>
              <c:f>Sheet1!$I$80:$M$80</c:f>
              <c:strCache>
                <c:ptCount val="5"/>
                <c:pt idx="0">
                  <c:v>2008</c:v>
                </c:pt>
                <c:pt idx="1">
                  <c:v>2009</c:v>
                </c:pt>
                <c:pt idx="2">
                  <c:v>2010</c:v>
                </c:pt>
                <c:pt idx="3">
                  <c:v>2011</c:v>
                </c:pt>
                <c:pt idx="4">
                  <c:v>2012*</c:v>
                </c:pt>
              </c:strCache>
            </c:strRef>
          </c:cat>
          <c:val>
            <c:numRef>
              <c:f>Sheet1!$I$81:$M$81</c:f>
              <c:numCache>
                <c:formatCode>0.0</c:formatCode>
                <c:ptCount val="5"/>
                <c:pt idx="0">
                  <c:v>12.544802867383511</c:v>
                </c:pt>
                <c:pt idx="1">
                  <c:v>13.614573346116968</c:v>
                </c:pt>
                <c:pt idx="2">
                  <c:v>13.6</c:v>
                </c:pt>
                <c:pt idx="3">
                  <c:v>13.3</c:v>
                </c:pt>
                <c:pt idx="4">
                  <c:v>13.3</c:v>
                </c:pt>
              </c:numCache>
            </c:numRef>
          </c:val>
        </c:ser>
        <c:ser>
          <c:idx val="1"/>
          <c:order val="1"/>
          <c:tx>
            <c:strRef>
              <c:f>Sheet1!$H$82</c:f>
              <c:strCache>
                <c:ptCount val="1"/>
                <c:pt idx="0">
                  <c:v>BiH</c:v>
                </c:pt>
              </c:strCache>
            </c:strRef>
          </c:tx>
          <c:marker>
            <c:symbol val="none"/>
          </c:marker>
          <c:cat>
            <c:strRef>
              <c:f>Sheet1!$I$80:$M$80</c:f>
              <c:strCache>
                <c:ptCount val="5"/>
                <c:pt idx="0">
                  <c:v>2008</c:v>
                </c:pt>
                <c:pt idx="1">
                  <c:v>2009</c:v>
                </c:pt>
                <c:pt idx="2">
                  <c:v>2010</c:v>
                </c:pt>
                <c:pt idx="3">
                  <c:v>2011</c:v>
                </c:pt>
                <c:pt idx="4">
                  <c:v>2012*</c:v>
                </c:pt>
              </c:strCache>
            </c:strRef>
          </c:cat>
          <c:val>
            <c:numRef>
              <c:f>Sheet1!$I$82:$M$82</c:f>
              <c:numCache>
                <c:formatCode>General</c:formatCode>
                <c:ptCount val="5"/>
                <c:pt idx="0">
                  <c:v>23.4</c:v>
                </c:pt>
                <c:pt idx="1">
                  <c:v>24.1</c:v>
                </c:pt>
                <c:pt idx="2">
                  <c:v>27.2</c:v>
                </c:pt>
                <c:pt idx="3">
                  <c:v>27.6</c:v>
                </c:pt>
                <c:pt idx="4">
                  <c:v>28</c:v>
                </c:pt>
              </c:numCache>
            </c:numRef>
          </c:val>
        </c:ser>
        <c:ser>
          <c:idx val="2"/>
          <c:order val="2"/>
          <c:tx>
            <c:strRef>
              <c:f>Sheet1!$H$83</c:f>
              <c:strCache>
                <c:ptCount val="1"/>
                <c:pt idx="0">
                  <c:v>Cro</c:v>
                </c:pt>
              </c:strCache>
            </c:strRef>
          </c:tx>
          <c:marker>
            <c:symbol val="none"/>
          </c:marker>
          <c:cat>
            <c:strRef>
              <c:f>Sheet1!$I$80:$M$80</c:f>
              <c:strCache>
                <c:ptCount val="5"/>
                <c:pt idx="0">
                  <c:v>2008</c:v>
                </c:pt>
                <c:pt idx="1">
                  <c:v>2009</c:v>
                </c:pt>
                <c:pt idx="2">
                  <c:v>2010</c:v>
                </c:pt>
                <c:pt idx="3">
                  <c:v>2011</c:v>
                </c:pt>
                <c:pt idx="4">
                  <c:v>2012*</c:v>
                </c:pt>
              </c:strCache>
            </c:strRef>
          </c:cat>
          <c:val>
            <c:numRef>
              <c:f>Sheet1!$I$83:$M$83</c:f>
              <c:numCache>
                <c:formatCode>0.0</c:formatCode>
                <c:ptCount val="5"/>
                <c:pt idx="0">
                  <c:v>8.4</c:v>
                </c:pt>
                <c:pt idx="1">
                  <c:v>9.0500000000000007</c:v>
                </c:pt>
                <c:pt idx="2">
                  <c:v>11.8</c:v>
                </c:pt>
                <c:pt idx="3">
                  <c:v>13.5</c:v>
                </c:pt>
                <c:pt idx="4">
                  <c:v>14.5</c:v>
                </c:pt>
              </c:numCache>
            </c:numRef>
          </c:val>
        </c:ser>
        <c:ser>
          <c:idx val="3"/>
          <c:order val="3"/>
          <c:tx>
            <c:strRef>
              <c:f>Sheet1!$H$84</c:f>
              <c:strCache>
                <c:ptCount val="1"/>
                <c:pt idx="0">
                  <c:v>Kos*</c:v>
                </c:pt>
              </c:strCache>
            </c:strRef>
          </c:tx>
          <c:marker>
            <c:symbol val="none"/>
          </c:marker>
          <c:cat>
            <c:strRef>
              <c:f>Sheet1!$I$80:$M$80</c:f>
              <c:strCache>
                <c:ptCount val="5"/>
                <c:pt idx="0">
                  <c:v>2008</c:v>
                </c:pt>
                <c:pt idx="1">
                  <c:v>2009</c:v>
                </c:pt>
                <c:pt idx="2">
                  <c:v>2010</c:v>
                </c:pt>
                <c:pt idx="3">
                  <c:v>2011</c:v>
                </c:pt>
                <c:pt idx="4">
                  <c:v>2012*</c:v>
                </c:pt>
              </c:strCache>
            </c:strRef>
          </c:cat>
          <c:val>
            <c:numRef>
              <c:f>Sheet1!$I$84:$M$84</c:f>
              <c:numCache>
                <c:formatCode>General</c:formatCode>
                <c:ptCount val="5"/>
                <c:pt idx="0">
                  <c:v>48</c:v>
                </c:pt>
                <c:pt idx="1">
                  <c:v>39.9</c:v>
                </c:pt>
                <c:pt idx="2">
                  <c:v>40.700000000000003</c:v>
                </c:pt>
                <c:pt idx="3">
                  <c:v>39.4</c:v>
                </c:pt>
              </c:numCache>
            </c:numRef>
          </c:val>
        </c:ser>
        <c:ser>
          <c:idx val="4"/>
          <c:order val="4"/>
          <c:tx>
            <c:strRef>
              <c:f>Sheet1!$H$85</c:f>
              <c:strCache>
                <c:ptCount val="1"/>
                <c:pt idx="0">
                  <c:v>Mac</c:v>
                </c:pt>
              </c:strCache>
            </c:strRef>
          </c:tx>
          <c:marker>
            <c:symbol val="none"/>
          </c:marker>
          <c:cat>
            <c:strRef>
              <c:f>Sheet1!$I$80:$M$80</c:f>
              <c:strCache>
                <c:ptCount val="5"/>
                <c:pt idx="0">
                  <c:v>2008</c:v>
                </c:pt>
                <c:pt idx="1">
                  <c:v>2009</c:v>
                </c:pt>
                <c:pt idx="2">
                  <c:v>2010</c:v>
                </c:pt>
                <c:pt idx="3">
                  <c:v>2011</c:v>
                </c:pt>
                <c:pt idx="4">
                  <c:v>2012*</c:v>
                </c:pt>
              </c:strCache>
            </c:strRef>
          </c:cat>
          <c:val>
            <c:numRef>
              <c:f>Sheet1!$I$85:$M$85</c:f>
              <c:numCache>
                <c:formatCode>General</c:formatCode>
                <c:ptCount val="5"/>
                <c:pt idx="0">
                  <c:v>33.800000000000011</c:v>
                </c:pt>
                <c:pt idx="1">
                  <c:v>32.200000000000003</c:v>
                </c:pt>
                <c:pt idx="2">
                  <c:v>32</c:v>
                </c:pt>
                <c:pt idx="3">
                  <c:v>31.4</c:v>
                </c:pt>
                <c:pt idx="4">
                  <c:v>30.6</c:v>
                </c:pt>
              </c:numCache>
            </c:numRef>
          </c:val>
        </c:ser>
        <c:ser>
          <c:idx val="5"/>
          <c:order val="5"/>
          <c:tx>
            <c:strRef>
              <c:f>Sheet1!$H$86</c:f>
              <c:strCache>
                <c:ptCount val="1"/>
                <c:pt idx="0">
                  <c:v>Mon</c:v>
                </c:pt>
              </c:strCache>
            </c:strRef>
          </c:tx>
          <c:marker>
            <c:symbol val="none"/>
          </c:marker>
          <c:cat>
            <c:strRef>
              <c:f>Sheet1!$I$80:$M$80</c:f>
              <c:strCache>
                <c:ptCount val="5"/>
                <c:pt idx="0">
                  <c:v>2008</c:v>
                </c:pt>
                <c:pt idx="1">
                  <c:v>2009</c:v>
                </c:pt>
                <c:pt idx="2">
                  <c:v>2010</c:v>
                </c:pt>
                <c:pt idx="3">
                  <c:v>2011</c:v>
                </c:pt>
                <c:pt idx="4">
                  <c:v>2012*</c:v>
                </c:pt>
              </c:strCache>
            </c:strRef>
          </c:cat>
          <c:val>
            <c:numRef>
              <c:f>Sheet1!$I$86:$M$86</c:f>
              <c:numCache>
                <c:formatCode>General</c:formatCode>
                <c:ptCount val="5"/>
                <c:pt idx="0">
                  <c:v>16.8</c:v>
                </c:pt>
                <c:pt idx="1">
                  <c:v>19.100000000000001</c:v>
                </c:pt>
                <c:pt idx="2">
                  <c:v>19.7</c:v>
                </c:pt>
                <c:pt idx="3">
                  <c:v>19.7</c:v>
                </c:pt>
                <c:pt idx="4">
                  <c:v>18.8</c:v>
                </c:pt>
              </c:numCache>
            </c:numRef>
          </c:val>
        </c:ser>
        <c:ser>
          <c:idx val="6"/>
          <c:order val="6"/>
          <c:tx>
            <c:strRef>
              <c:f>Sheet1!$H$87</c:f>
              <c:strCache>
                <c:ptCount val="1"/>
                <c:pt idx="0">
                  <c:v>Serbia</c:v>
                </c:pt>
              </c:strCache>
            </c:strRef>
          </c:tx>
          <c:marker>
            <c:symbol val="none"/>
          </c:marker>
          <c:cat>
            <c:strRef>
              <c:f>Sheet1!$I$80:$M$80</c:f>
              <c:strCache>
                <c:ptCount val="5"/>
                <c:pt idx="0">
                  <c:v>2008</c:v>
                </c:pt>
                <c:pt idx="1">
                  <c:v>2009</c:v>
                </c:pt>
                <c:pt idx="2">
                  <c:v>2010</c:v>
                </c:pt>
                <c:pt idx="3">
                  <c:v>2011</c:v>
                </c:pt>
                <c:pt idx="4">
                  <c:v>2012*</c:v>
                </c:pt>
              </c:strCache>
            </c:strRef>
          </c:cat>
          <c:val>
            <c:numRef>
              <c:f>Sheet1!$I$87:$M$87</c:f>
              <c:numCache>
                <c:formatCode>General</c:formatCode>
                <c:ptCount val="5"/>
                <c:pt idx="0">
                  <c:v>13.6</c:v>
                </c:pt>
                <c:pt idx="1">
                  <c:v>16.100000000000001</c:v>
                </c:pt>
                <c:pt idx="2">
                  <c:v>19.2</c:v>
                </c:pt>
                <c:pt idx="3">
                  <c:v>23</c:v>
                </c:pt>
                <c:pt idx="4">
                  <c:v>22.4</c:v>
                </c:pt>
              </c:numCache>
            </c:numRef>
          </c:val>
        </c:ser>
        <c:marker val="1"/>
        <c:axId val="91444736"/>
        <c:axId val="91446272"/>
      </c:lineChart>
      <c:catAx>
        <c:axId val="91444736"/>
        <c:scaling>
          <c:orientation val="minMax"/>
        </c:scaling>
        <c:axPos val="b"/>
        <c:majorTickMark val="none"/>
        <c:tickLblPos val="nextTo"/>
        <c:crossAx val="91446272"/>
        <c:crosses val="autoZero"/>
        <c:auto val="1"/>
        <c:lblAlgn val="ctr"/>
        <c:lblOffset val="100"/>
      </c:catAx>
      <c:valAx>
        <c:axId val="91446272"/>
        <c:scaling>
          <c:orientation val="minMax"/>
        </c:scaling>
        <c:axPos val="l"/>
        <c:majorGridlines/>
        <c:title>
          <c:layout/>
        </c:title>
        <c:numFmt formatCode="0" sourceLinked="0"/>
        <c:majorTickMark val="none"/>
        <c:tickLblPos val="nextTo"/>
        <c:crossAx val="91444736"/>
        <c:crosses val="autoZero"/>
        <c:crossBetween val="between"/>
      </c:valAx>
    </c:plotArea>
    <c:legend>
      <c:legendPos val="r"/>
      <c:layout/>
    </c:legend>
    <c:plotVisOnly val="1"/>
  </c:chart>
  <c:spPr>
    <a:solidFill>
      <a:schemeClr val="bg2"/>
    </a:solidFill>
  </c:spPr>
  <c:txPr>
    <a:bodyPr/>
    <a:lstStyle/>
    <a:p>
      <a:pPr>
        <a:defRPr sz="1200" baseline="0"/>
      </a:pPr>
      <a:endParaRPr lang="en-US"/>
    </a:p>
  </c:txPr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autoTitleDeleted val="1"/>
    <c:plotArea>
      <c:layout/>
      <c:barChart>
        <c:barDir val="bar"/>
        <c:grouping val="percentStacked"/>
        <c:ser>
          <c:idx val="0"/>
          <c:order val="0"/>
          <c:tx>
            <c:strRef>
              <c:f>Sheet1!$I$104</c:f>
              <c:strCache>
                <c:ptCount val="1"/>
                <c:pt idx="0">
                  <c:v>Long-term unemployment</c:v>
                </c:pt>
              </c:strCache>
            </c:strRef>
          </c:tx>
          <c:cat>
            <c:strRef>
              <c:f>Sheet1!$H$105:$H$111</c:f>
              <c:strCache>
                <c:ptCount val="7"/>
                <c:pt idx="0">
                  <c:v>Albania</c:v>
                </c:pt>
                <c:pt idx="1">
                  <c:v>BiH</c:v>
                </c:pt>
                <c:pt idx="2">
                  <c:v>Cro</c:v>
                </c:pt>
                <c:pt idx="3">
                  <c:v>Kos*</c:v>
                </c:pt>
                <c:pt idx="4">
                  <c:v>Mac</c:v>
                </c:pt>
                <c:pt idx="5">
                  <c:v>Mon</c:v>
                </c:pt>
                <c:pt idx="6">
                  <c:v>Serbia</c:v>
                </c:pt>
              </c:strCache>
            </c:strRef>
          </c:cat>
          <c:val>
            <c:numRef>
              <c:f>Sheet1!$I$105:$I$111</c:f>
              <c:numCache>
                <c:formatCode>General</c:formatCode>
                <c:ptCount val="7"/>
                <c:pt idx="0" formatCode="0.0">
                  <c:v>10.6</c:v>
                </c:pt>
                <c:pt idx="1">
                  <c:v>81.900000000000006</c:v>
                </c:pt>
                <c:pt idx="2" formatCode="0.0">
                  <c:v>64</c:v>
                </c:pt>
                <c:pt idx="3">
                  <c:v>82</c:v>
                </c:pt>
                <c:pt idx="4">
                  <c:v>82.5</c:v>
                </c:pt>
                <c:pt idx="5">
                  <c:v>79.599999999999994</c:v>
                </c:pt>
                <c:pt idx="6">
                  <c:v>73.599999999999994</c:v>
                </c:pt>
              </c:numCache>
            </c:numRef>
          </c:val>
        </c:ser>
        <c:ser>
          <c:idx val="1"/>
          <c:order val="1"/>
          <c:tx>
            <c:strRef>
              <c:f>Sheet1!$J$104</c:f>
              <c:strCache>
                <c:ptCount val="1"/>
              </c:strCache>
            </c:strRef>
          </c:tx>
          <c:cat>
            <c:strRef>
              <c:f>Sheet1!$H$105:$H$111</c:f>
              <c:strCache>
                <c:ptCount val="7"/>
                <c:pt idx="0">
                  <c:v>Albania</c:v>
                </c:pt>
                <c:pt idx="1">
                  <c:v>BiH</c:v>
                </c:pt>
                <c:pt idx="2">
                  <c:v>Cro</c:v>
                </c:pt>
                <c:pt idx="3">
                  <c:v>Kos*</c:v>
                </c:pt>
                <c:pt idx="4">
                  <c:v>Mac</c:v>
                </c:pt>
                <c:pt idx="5">
                  <c:v>Mon</c:v>
                </c:pt>
                <c:pt idx="6">
                  <c:v>Serbia</c:v>
                </c:pt>
              </c:strCache>
            </c:strRef>
          </c:cat>
          <c:val>
            <c:numRef>
              <c:f>Sheet1!$J$105:$J$111</c:f>
              <c:numCache>
                <c:formatCode>0.0</c:formatCode>
                <c:ptCount val="7"/>
                <c:pt idx="0">
                  <c:v>89.4</c:v>
                </c:pt>
                <c:pt idx="1">
                  <c:v>18.099999999999991</c:v>
                </c:pt>
                <c:pt idx="2">
                  <c:v>36</c:v>
                </c:pt>
                <c:pt idx="3">
                  <c:v>18</c:v>
                </c:pt>
                <c:pt idx="4">
                  <c:v>17.5</c:v>
                </c:pt>
                <c:pt idx="5">
                  <c:v>20.400000000000006</c:v>
                </c:pt>
                <c:pt idx="6">
                  <c:v>26.400000000000006</c:v>
                </c:pt>
              </c:numCache>
            </c:numRef>
          </c:val>
        </c:ser>
        <c:gapWidth val="55"/>
        <c:overlap val="100"/>
        <c:axId val="91484928"/>
        <c:axId val="91486464"/>
      </c:barChart>
      <c:catAx>
        <c:axId val="91484928"/>
        <c:scaling>
          <c:orientation val="minMax"/>
        </c:scaling>
        <c:axPos val="l"/>
        <c:majorTickMark val="none"/>
        <c:tickLblPos val="nextTo"/>
        <c:crossAx val="91486464"/>
        <c:crosses val="autoZero"/>
        <c:auto val="1"/>
        <c:lblAlgn val="ctr"/>
        <c:lblOffset val="100"/>
      </c:catAx>
      <c:valAx>
        <c:axId val="91486464"/>
        <c:scaling>
          <c:orientation val="minMax"/>
        </c:scaling>
        <c:axPos val="b"/>
        <c:majorGridlines/>
        <c:numFmt formatCode="0%" sourceLinked="1"/>
        <c:majorTickMark val="none"/>
        <c:tickLblPos val="nextTo"/>
        <c:crossAx val="91484928"/>
        <c:crosses val="autoZero"/>
        <c:crossBetween val="between"/>
      </c:valAx>
    </c:plotArea>
    <c:legend>
      <c:legendPos val="r"/>
      <c:legendEntry>
        <c:idx val="1"/>
        <c:delete val="1"/>
      </c:legendEntry>
      <c:layout>
        <c:manualLayout>
          <c:xMode val="edge"/>
          <c:yMode val="edge"/>
          <c:x val="0.73888888888888904"/>
          <c:y val="0.23131693596766428"/>
          <c:w val="0.24444444444444449"/>
          <c:h val="0.42634534852506389"/>
        </c:manualLayout>
      </c:layout>
      <c:txPr>
        <a:bodyPr/>
        <a:lstStyle/>
        <a:p>
          <a:pPr>
            <a:defRPr sz="2000" baseline="0"/>
          </a:pPr>
          <a:endParaRPr lang="en-US"/>
        </a:p>
      </c:txPr>
    </c:legend>
    <c:plotVisOnly val="1"/>
  </c:chart>
  <c:spPr>
    <a:solidFill>
      <a:schemeClr val="accent6">
        <a:lumMod val="20000"/>
        <a:lumOff val="80000"/>
      </a:schemeClr>
    </a:solidFill>
  </c:spPr>
  <c:txPr>
    <a:bodyPr/>
    <a:lstStyle/>
    <a:p>
      <a:pPr>
        <a:defRPr sz="1300" baseline="0"/>
      </a:pPr>
      <a:endParaRPr lang="en-US"/>
    </a:p>
  </c:txPr>
  <c:externalData r:id="rId1"/>
</c:chartSpac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8CA94F3-7D1B-460F-931D-71A7A9DF671F}" type="datetimeFigureOut">
              <a:rPr lang="en-US" smtClean="0"/>
              <a:t>1/30/2013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A67FF40-9545-4505-884E-C0DF16637CEB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EFCA0C4D-4C76-4119-B1A0-C2B1DE7D5C55}" type="datetimeFigureOut">
              <a:rPr lang="en-US" smtClean="0"/>
              <a:pPr/>
              <a:t>1/30/2013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C90F5126-F822-440D-9A6D-D34771B02F6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GB" dirty="0" smtClean="0">
                <a:solidFill>
                  <a:srgbClr val="FF0000"/>
                </a:solidFill>
                <a:latin typeface="Calibri" pitchFamily="34" charset="0"/>
              </a:rPr>
              <a:t>These targets articulate where we want Europe to be in 2020</a:t>
            </a:r>
          </a:p>
          <a:p>
            <a:r>
              <a:rPr lang="en-GB" dirty="0" smtClean="0">
                <a:solidFill>
                  <a:srgbClr val="FF0000"/>
                </a:solidFill>
                <a:latin typeface="Calibri" pitchFamily="34" charset="0"/>
              </a:rPr>
              <a:t>Highest political commitment has been given to these targets- heads of state or government</a:t>
            </a:r>
          </a:p>
          <a:p>
            <a:endParaRPr lang="en-GB" dirty="0" smtClean="0">
              <a:solidFill>
                <a:srgbClr val="FF0000"/>
              </a:solidFill>
              <a:latin typeface="Calibri" pitchFamily="34" charset="0"/>
            </a:endParaRPr>
          </a:p>
          <a:p>
            <a:r>
              <a:rPr lang="en-GB" dirty="0" smtClean="0">
                <a:solidFill>
                  <a:srgbClr val="FF0000"/>
                </a:solidFill>
                <a:latin typeface="Calibri" pitchFamily="34" charset="0"/>
              </a:rPr>
              <a:t>75 % </a:t>
            </a:r>
            <a:r>
              <a:rPr lang="en-GB" b="1" dirty="0" smtClean="0">
                <a:solidFill>
                  <a:srgbClr val="FF0000"/>
                </a:solidFill>
                <a:latin typeface="Calibri" pitchFamily="34" charset="0"/>
              </a:rPr>
              <a:t>employment</a:t>
            </a:r>
            <a:r>
              <a:rPr lang="en-GB" dirty="0" smtClean="0">
                <a:solidFill>
                  <a:srgbClr val="FF0000"/>
                </a:solidFill>
                <a:latin typeface="Calibri" pitchFamily="34" charset="0"/>
              </a:rPr>
              <a:t> rate (% of population aged 20-64 years)</a:t>
            </a:r>
          </a:p>
          <a:p>
            <a:pPr lvl="1"/>
            <a:r>
              <a:rPr lang="en-GB" dirty="0" smtClean="0">
                <a:solidFill>
                  <a:srgbClr val="FF0000"/>
                </a:solidFill>
                <a:latin typeface="Calibri" pitchFamily="34" charset="0"/>
              </a:rPr>
              <a:t>Requires effort equal to 2000-2008 job growth</a:t>
            </a:r>
          </a:p>
          <a:p>
            <a:endParaRPr lang="en-GB" sz="400" dirty="0">
              <a:latin typeface="Calibri" pitchFamily="34" charset="0"/>
            </a:endParaRPr>
          </a:p>
          <a:p>
            <a:r>
              <a:rPr lang="en-GB" dirty="0" smtClean="0">
                <a:solidFill>
                  <a:srgbClr val="FF0000"/>
                </a:solidFill>
                <a:latin typeface="Calibri" pitchFamily="34" charset="0"/>
              </a:rPr>
              <a:t>&lt; 10% </a:t>
            </a:r>
            <a:r>
              <a:rPr lang="en-GB" b="1" dirty="0" smtClean="0">
                <a:solidFill>
                  <a:srgbClr val="FF0000"/>
                </a:solidFill>
                <a:latin typeface="Calibri" pitchFamily="34" charset="0"/>
              </a:rPr>
              <a:t>early school leavers</a:t>
            </a:r>
            <a:r>
              <a:rPr lang="en-GB" dirty="0" smtClean="0">
                <a:solidFill>
                  <a:srgbClr val="FF0000"/>
                </a:solidFill>
                <a:latin typeface="Calibri" pitchFamily="34" charset="0"/>
              </a:rPr>
              <a:t> &amp; min. 40% hold </a:t>
            </a:r>
            <a:r>
              <a:rPr lang="en-GB" b="1" dirty="0" smtClean="0">
                <a:solidFill>
                  <a:srgbClr val="FF0000"/>
                </a:solidFill>
                <a:latin typeface="Calibri" pitchFamily="34" charset="0"/>
              </a:rPr>
              <a:t>tertiary degree</a:t>
            </a:r>
          </a:p>
          <a:p>
            <a:pPr lvl="1"/>
            <a:r>
              <a:rPr lang="en-GB" dirty="0" smtClean="0">
                <a:solidFill>
                  <a:srgbClr val="FF0000"/>
                </a:solidFill>
                <a:latin typeface="Calibri" pitchFamily="34" charset="0"/>
              </a:rPr>
              <a:t>Requires funding</a:t>
            </a:r>
          </a:p>
          <a:p>
            <a:endParaRPr lang="en-GB" sz="400" dirty="0">
              <a:solidFill>
                <a:srgbClr val="FF0000"/>
              </a:solidFill>
              <a:latin typeface="Calibri" pitchFamily="34" charset="0"/>
            </a:endParaRPr>
          </a:p>
          <a:p>
            <a:r>
              <a:rPr lang="en-GB" dirty="0" smtClean="0">
                <a:solidFill>
                  <a:srgbClr val="FF0000"/>
                </a:solidFill>
                <a:latin typeface="Calibri" pitchFamily="34" charset="0"/>
              </a:rPr>
              <a:t>20 million less people should be at </a:t>
            </a:r>
            <a:r>
              <a:rPr lang="en-GB" b="1" dirty="0" smtClean="0">
                <a:solidFill>
                  <a:srgbClr val="FF0000"/>
                </a:solidFill>
                <a:latin typeface="Calibri" pitchFamily="34" charset="0"/>
              </a:rPr>
              <a:t>risk of poverty</a:t>
            </a:r>
          </a:p>
          <a:p>
            <a:pPr lvl="1"/>
            <a:r>
              <a:rPr lang="en-GB" dirty="0" smtClean="0">
                <a:solidFill>
                  <a:srgbClr val="FF0000"/>
                </a:solidFill>
                <a:latin typeface="Calibri" pitchFamily="34" charset="0"/>
              </a:rPr>
              <a:t>Difficult as many will retire and intra-EU labour mobility will grow</a:t>
            </a:r>
          </a:p>
          <a:p>
            <a:pPr lvl="1"/>
            <a:endParaRPr lang="en-GB" dirty="0" smtClean="0">
              <a:solidFill>
                <a:srgbClr val="FF0000"/>
              </a:solidFill>
              <a:latin typeface="Calibri" pitchFamily="34" charset="0"/>
            </a:endParaRPr>
          </a:p>
          <a:p>
            <a:pPr lvl="1"/>
            <a:r>
              <a:rPr lang="en-GB" dirty="0" smtClean="0">
                <a:solidFill>
                  <a:srgbClr val="FF0000"/>
                </a:solidFill>
                <a:latin typeface="Calibri" pitchFamily="34" charset="0"/>
              </a:rPr>
              <a:t>These targets are translated in 27 national targets. They will have to add up to EU level target.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GB" smtClean="0"/>
              <a:t>Flagships which define CONCRETE ACTIONS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EAD890-530A-4211-BC24-D3A21F5F180D}" type="datetimeFigureOut">
              <a:rPr lang="en-US" smtClean="0"/>
              <a:pPr/>
              <a:t>1/30/2013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BE8E84-F375-4A8C-BFC8-0DA1B56D42A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EAD890-530A-4211-BC24-D3A21F5F180D}" type="datetimeFigureOut">
              <a:rPr lang="en-US" smtClean="0"/>
              <a:pPr/>
              <a:t>1/30/2013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BE8E84-F375-4A8C-BFC8-0DA1B56D42A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EAD890-530A-4211-BC24-D3A21F5F180D}" type="datetimeFigureOut">
              <a:rPr lang="en-US" smtClean="0"/>
              <a:pPr/>
              <a:t>1/30/2013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BE8E84-F375-4A8C-BFC8-0DA1B56D42A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EAD890-530A-4211-BC24-D3A21F5F180D}" type="datetimeFigureOut">
              <a:rPr lang="en-US" smtClean="0"/>
              <a:pPr/>
              <a:t>1/30/2013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BE8E84-F375-4A8C-BFC8-0DA1B56D42A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EAD890-530A-4211-BC24-D3A21F5F180D}" type="datetimeFigureOut">
              <a:rPr lang="en-US" smtClean="0"/>
              <a:pPr/>
              <a:t>1/30/2013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BE8E84-F375-4A8C-BFC8-0DA1B56D42A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EAD890-530A-4211-BC24-D3A21F5F180D}" type="datetimeFigureOut">
              <a:rPr lang="en-US" smtClean="0"/>
              <a:pPr/>
              <a:t>1/30/2013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BE8E84-F375-4A8C-BFC8-0DA1B56D42A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EAD890-530A-4211-BC24-D3A21F5F180D}" type="datetimeFigureOut">
              <a:rPr lang="en-US" smtClean="0"/>
              <a:pPr/>
              <a:t>1/30/2013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BE8E84-F375-4A8C-BFC8-0DA1B56D42A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EAD890-530A-4211-BC24-D3A21F5F180D}" type="datetimeFigureOut">
              <a:rPr lang="en-US" smtClean="0"/>
              <a:pPr/>
              <a:t>1/30/2013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BE8E84-F375-4A8C-BFC8-0DA1B56D42A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EAD890-530A-4211-BC24-D3A21F5F180D}" type="datetimeFigureOut">
              <a:rPr lang="en-US" smtClean="0"/>
              <a:pPr/>
              <a:t>1/30/2013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BE8E84-F375-4A8C-BFC8-0DA1B56D42A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EAD890-530A-4211-BC24-D3A21F5F180D}" type="datetimeFigureOut">
              <a:rPr lang="en-US" smtClean="0"/>
              <a:pPr/>
              <a:t>1/30/2013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BE8E84-F375-4A8C-BFC8-0DA1B56D42A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EAD890-530A-4211-BC24-D3A21F5F180D}" type="datetimeFigureOut">
              <a:rPr lang="en-US" smtClean="0"/>
              <a:pPr/>
              <a:t>1/30/2013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BE8E84-F375-4A8C-BFC8-0DA1B56D42A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EAD890-530A-4211-BC24-D3A21F5F180D}" type="datetimeFigureOut">
              <a:rPr lang="en-US" smtClean="0"/>
              <a:pPr/>
              <a:t>1/30/2013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BE8E84-F375-4A8C-BFC8-0DA1B56D42A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Office_Excel_Worksheet1.xls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Office_Excel_Worksheet2.xls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SEE 2020 Strategy</a:t>
            </a:r>
            <a:br>
              <a:rPr lang="en-US" dirty="0" smtClean="0"/>
            </a:br>
            <a:r>
              <a:rPr lang="en-US" dirty="0" smtClean="0"/>
              <a:t>Inclusive Growth Workshop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5" name="Picture 2" descr="Logotip u boji (verzija 2)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6688" y="0"/>
            <a:ext cx="4048125" cy="83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838200"/>
          <a:ext cx="8229600" cy="5287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5" name="Picture 2" descr="Logotip u boji (verzija 2)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6688" y="0"/>
            <a:ext cx="4048125" cy="83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>Youth unemployment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533400" y="1600201"/>
          <a:ext cx="8001000" cy="441959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67000"/>
                <a:gridCol w="2667000"/>
                <a:gridCol w="2667000"/>
              </a:tblGrid>
              <a:tr h="1264894">
                <a:tc>
                  <a:txBody>
                    <a:bodyPr/>
                    <a:lstStyle/>
                    <a:p>
                      <a:pPr algn="ctr" fontAlgn="b"/>
                      <a:endParaRPr lang="en-US" sz="2000" b="1" i="0" u="none" strike="noStrike" baseline="0" dirty="0">
                        <a:solidFill>
                          <a:srgbClr val="FFFFFF"/>
                        </a:solidFill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baseline="0" dirty="0">
                          <a:solidFill>
                            <a:srgbClr val="FFFFFF"/>
                          </a:solidFill>
                          <a:latin typeface="Calibri"/>
                        </a:rPr>
                        <a:t>Ratio of youth unemployment to adult unemployment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baseline="0" dirty="0">
                          <a:solidFill>
                            <a:srgbClr val="FFFFFF"/>
                          </a:solidFill>
                          <a:latin typeface="Calibri"/>
                        </a:rPr>
                        <a:t>Share of youth unemployed in total unemployed</a:t>
                      </a:r>
                    </a:p>
                  </a:txBody>
                  <a:tcPr marL="0" marR="0" marT="0" marB="0" anchor="b"/>
                </a:tc>
              </a:tr>
              <a:tr h="630564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baseline="0" dirty="0" smtClean="0">
                          <a:solidFill>
                            <a:srgbClr val="505050"/>
                          </a:solidFill>
                          <a:latin typeface="Arial"/>
                        </a:rPr>
                        <a:t>Alb</a:t>
                      </a:r>
                      <a:endParaRPr lang="en-US" sz="2000" b="0" i="0" u="none" strike="noStrike" baseline="0" dirty="0">
                        <a:solidFill>
                          <a:srgbClr val="505050"/>
                        </a:solidFill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baseline="0" dirty="0">
                          <a:solidFill>
                            <a:srgbClr val="000000"/>
                          </a:solidFill>
                          <a:latin typeface="Calibri"/>
                        </a:rPr>
                        <a:t>2.4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baseline="0" dirty="0" smtClean="0">
                          <a:solidFill>
                            <a:srgbClr val="000000"/>
                          </a:solidFill>
                          <a:latin typeface="Calibri"/>
                        </a:rPr>
                        <a:t>…</a:t>
                      </a:r>
                      <a:r>
                        <a:rPr lang="en-US" sz="2000" b="0" i="0" u="none" strike="noStrike" baseline="0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/>
                </a:tc>
              </a:tr>
              <a:tr h="632447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baseline="0" dirty="0" smtClean="0">
                          <a:solidFill>
                            <a:srgbClr val="505050"/>
                          </a:solidFill>
                          <a:latin typeface="Arial"/>
                        </a:rPr>
                        <a:t>BIH</a:t>
                      </a:r>
                      <a:endParaRPr lang="en-US" sz="2000" b="0" i="0" u="none" strike="noStrike" baseline="0" dirty="0">
                        <a:solidFill>
                          <a:srgbClr val="505050"/>
                        </a:solidFill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baseline="0" dirty="0">
                          <a:solidFill>
                            <a:srgbClr val="000000"/>
                          </a:solidFill>
                          <a:latin typeface="Calibri"/>
                        </a:rPr>
                        <a:t>2.3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baseline="0" dirty="0">
                          <a:solidFill>
                            <a:srgbClr val="000000"/>
                          </a:solidFill>
                          <a:latin typeface="Calibri"/>
                        </a:rPr>
                        <a:t>25.8</a:t>
                      </a:r>
                    </a:p>
                  </a:txBody>
                  <a:tcPr marL="0" marR="0" marT="0" marB="0" anchor="b"/>
                </a:tc>
              </a:tr>
              <a:tr h="630564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baseline="0" dirty="0" err="1" smtClean="0">
                          <a:solidFill>
                            <a:srgbClr val="505050"/>
                          </a:solidFill>
                          <a:latin typeface="Arial"/>
                        </a:rPr>
                        <a:t>Cro</a:t>
                      </a:r>
                      <a:endParaRPr lang="en-US" sz="2000" b="0" i="0" u="none" strike="noStrike" baseline="0" dirty="0">
                        <a:solidFill>
                          <a:srgbClr val="505050"/>
                        </a:solidFill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baseline="0" dirty="0">
                          <a:solidFill>
                            <a:srgbClr val="000000"/>
                          </a:solidFill>
                          <a:latin typeface="Calibri"/>
                        </a:rPr>
                        <a:t>3.4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baseline="0" dirty="0">
                          <a:solidFill>
                            <a:srgbClr val="000000"/>
                          </a:solidFill>
                          <a:latin typeface="Calibri"/>
                        </a:rPr>
                        <a:t>30.4</a:t>
                      </a:r>
                    </a:p>
                  </a:txBody>
                  <a:tcPr marL="0" marR="0" marT="0" marB="0" anchor="b"/>
                </a:tc>
              </a:tr>
              <a:tr h="630564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baseline="0" dirty="0" smtClean="0">
                          <a:solidFill>
                            <a:srgbClr val="505050"/>
                          </a:solidFill>
                          <a:latin typeface="Arial"/>
                        </a:rPr>
                        <a:t>Mac</a:t>
                      </a:r>
                      <a:endParaRPr lang="en-US" sz="2000" b="0" i="0" u="none" strike="noStrike" baseline="0" dirty="0">
                        <a:solidFill>
                          <a:srgbClr val="505050"/>
                        </a:solidFill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baseline="0">
                          <a:solidFill>
                            <a:srgbClr val="000000"/>
                          </a:solidFill>
                          <a:latin typeface="Calibri"/>
                        </a:rPr>
                        <a:t>2.4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baseline="0" dirty="0">
                          <a:solidFill>
                            <a:srgbClr val="000000"/>
                          </a:solidFill>
                          <a:latin typeface="Calibri"/>
                        </a:rPr>
                        <a:t>18.9</a:t>
                      </a:r>
                    </a:p>
                  </a:txBody>
                  <a:tcPr marL="0" marR="0" marT="0" marB="0" anchor="b"/>
                </a:tc>
              </a:tr>
              <a:tr h="630564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baseline="0" dirty="0" smtClean="0">
                          <a:solidFill>
                            <a:srgbClr val="505050"/>
                          </a:solidFill>
                          <a:latin typeface="Arial"/>
                        </a:rPr>
                        <a:t>Ser</a:t>
                      </a:r>
                      <a:endParaRPr lang="en-US" sz="2000" b="0" i="0" u="none" strike="noStrike" baseline="0" dirty="0">
                        <a:solidFill>
                          <a:srgbClr val="505050"/>
                        </a:solidFill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baseline="0" dirty="0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baseline="0" dirty="0">
                          <a:solidFill>
                            <a:srgbClr val="000000"/>
                          </a:solidFill>
                          <a:latin typeface="Calibri"/>
                        </a:rPr>
                        <a:t>20.9</a:t>
                      </a:r>
                    </a:p>
                  </a:txBody>
                  <a:tcPr marL="0" marR="0" marT="0" marB="0" anchor="b"/>
                </a:tc>
              </a:tr>
            </a:tbl>
          </a:graphicData>
        </a:graphic>
      </p:graphicFrame>
      <p:pic>
        <p:nvPicPr>
          <p:cNvPr id="5" name="Picture 2" descr="Logotip u boji (verzija 2)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6688" y="0"/>
            <a:ext cx="4048125" cy="83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990600"/>
          <a:ext cx="8229600" cy="51355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5" name="Picture 2" descr="Logotip u boji (verzija 2)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6688" y="0"/>
            <a:ext cx="4048125" cy="83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8200"/>
            <a:ext cx="8229600" cy="838200"/>
          </a:xfrm>
        </p:spPr>
        <p:txBody>
          <a:bodyPr>
            <a:normAutofit/>
          </a:bodyPr>
          <a:lstStyle/>
          <a:p>
            <a:r>
              <a:rPr lang="en-US" b="1" dirty="0" smtClean="0"/>
              <a:t>Level of education matters</a:t>
            </a:r>
            <a:endParaRPr lang="en-US" b="1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685799" y="1676401"/>
          <a:ext cx="7924803" cy="419099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00968"/>
                <a:gridCol w="720437"/>
                <a:gridCol w="1200728"/>
                <a:gridCol w="1520922"/>
                <a:gridCol w="1440873"/>
                <a:gridCol w="1440875"/>
              </a:tblGrid>
              <a:tr h="199175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baseline="0" dirty="0">
                          <a:solidFill>
                            <a:srgbClr val="000000"/>
                          </a:solidFill>
                          <a:latin typeface="Calibri"/>
                        </a:rPr>
                        <a:t>Country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baseline="0">
                          <a:solidFill>
                            <a:srgbClr val="000000"/>
                          </a:solidFill>
                          <a:latin typeface="Calibri"/>
                        </a:rPr>
                        <a:t>Year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baseline="0">
                          <a:solidFill>
                            <a:srgbClr val="000000"/>
                          </a:solidFill>
                          <a:latin typeface="Calibri"/>
                        </a:rPr>
                        <a:t>Age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baseline="0" dirty="0">
                          <a:solidFill>
                            <a:srgbClr val="000000"/>
                          </a:solidFill>
                          <a:latin typeface="Calibri"/>
                        </a:rPr>
                        <a:t>Unemployment rate of persons with primary level or less education (%)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baseline="0">
                          <a:solidFill>
                            <a:srgbClr val="000000"/>
                          </a:solidFill>
                          <a:latin typeface="Calibri"/>
                        </a:rPr>
                        <a:t>Unemployment rate of persons with secondary level education (%)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baseline="0">
                          <a:solidFill>
                            <a:srgbClr val="000000"/>
                          </a:solidFill>
                          <a:latin typeface="Calibri"/>
                        </a:rPr>
                        <a:t>Unemployment rate of persons with tertiary level education (%)</a:t>
                      </a:r>
                    </a:p>
                  </a:txBody>
                  <a:tcPr marL="0" marR="0" marT="0" marB="0" anchor="ctr"/>
                </a:tc>
              </a:tr>
              <a:tr h="34581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baseline="0" dirty="0" err="1" smtClean="0">
                          <a:solidFill>
                            <a:srgbClr val="000000"/>
                          </a:solidFill>
                          <a:latin typeface="Calibri"/>
                        </a:rPr>
                        <a:t>Cro</a:t>
                      </a:r>
                      <a:endParaRPr lang="en-US" sz="1600" b="0" i="0" u="none" strike="noStrike" baseline="0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baseline="0" dirty="0">
                          <a:solidFill>
                            <a:srgbClr val="000000"/>
                          </a:solidFill>
                          <a:latin typeface="Calibri"/>
                        </a:rPr>
                        <a:t>2010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baseline="0" dirty="0">
                          <a:solidFill>
                            <a:srgbClr val="000000"/>
                          </a:solidFill>
                          <a:latin typeface="Calibri"/>
                        </a:rPr>
                        <a:t>15-74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baseline="0">
                          <a:solidFill>
                            <a:srgbClr val="000000"/>
                          </a:solidFill>
                          <a:latin typeface="Calibri"/>
                        </a:rPr>
                        <a:t>13.5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baseline="0">
                          <a:solidFill>
                            <a:srgbClr val="000000"/>
                          </a:solidFill>
                          <a:latin typeface="Calibri"/>
                        </a:rPr>
                        <a:t>12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baseline="0">
                          <a:solidFill>
                            <a:srgbClr val="000000"/>
                          </a:solidFill>
                          <a:latin typeface="Calibri"/>
                        </a:rPr>
                        <a:t>7.6</a:t>
                      </a:r>
                    </a:p>
                  </a:txBody>
                  <a:tcPr marL="0" marR="0" marT="0" marB="0" anchor="b"/>
                </a:tc>
              </a:tr>
              <a:tr h="34581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baseline="0" dirty="0" err="1" smtClean="0">
                          <a:solidFill>
                            <a:srgbClr val="000000"/>
                          </a:solidFill>
                          <a:latin typeface="Calibri"/>
                        </a:rPr>
                        <a:t>Cro</a:t>
                      </a:r>
                      <a:endParaRPr lang="en-US" sz="1600" b="0" i="0" u="none" strike="noStrike" baseline="0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baseline="0" dirty="0">
                          <a:solidFill>
                            <a:srgbClr val="000000"/>
                          </a:solidFill>
                          <a:latin typeface="Calibri"/>
                        </a:rPr>
                        <a:t>2010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baseline="0" dirty="0">
                          <a:solidFill>
                            <a:srgbClr val="000000"/>
                          </a:solidFill>
                          <a:latin typeface="Calibri"/>
                        </a:rPr>
                        <a:t>15-24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baseline="0" dirty="0">
                          <a:solidFill>
                            <a:srgbClr val="000000"/>
                          </a:solidFill>
                          <a:latin typeface="Calibri"/>
                        </a:rPr>
                        <a:t>52.3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baseline="0">
                          <a:solidFill>
                            <a:srgbClr val="000000"/>
                          </a:solidFill>
                          <a:latin typeface="Calibri"/>
                        </a:rPr>
                        <a:t>29.7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baseline="0">
                          <a:solidFill>
                            <a:srgbClr val="000000"/>
                          </a:solidFill>
                          <a:latin typeface="Calibri"/>
                        </a:rPr>
                        <a:t>-</a:t>
                      </a:r>
                    </a:p>
                  </a:txBody>
                  <a:tcPr marL="0" marR="0" marT="0" marB="0" anchor="b"/>
                </a:tc>
              </a:tr>
              <a:tr h="34581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baseline="0" dirty="0" err="1" smtClean="0">
                          <a:solidFill>
                            <a:srgbClr val="000000"/>
                          </a:solidFill>
                          <a:latin typeface="Calibri"/>
                        </a:rPr>
                        <a:t>Cro</a:t>
                      </a:r>
                      <a:endParaRPr lang="en-US" sz="1600" b="0" i="0" u="none" strike="noStrike" baseline="0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baseline="0">
                          <a:solidFill>
                            <a:srgbClr val="000000"/>
                          </a:solidFill>
                          <a:latin typeface="Calibri"/>
                        </a:rPr>
                        <a:t>2010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baseline="0" dirty="0">
                          <a:solidFill>
                            <a:srgbClr val="000000"/>
                          </a:solidFill>
                          <a:latin typeface="Calibri"/>
                        </a:rPr>
                        <a:t>25-74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baseline="0" dirty="0">
                          <a:solidFill>
                            <a:srgbClr val="000000"/>
                          </a:solidFill>
                          <a:latin typeface="Calibri"/>
                        </a:rPr>
                        <a:t>11.1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baseline="0">
                          <a:solidFill>
                            <a:srgbClr val="000000"/>
                          </a:solidFill>
                          <a:latin typeface="Calibri"/>
                        </a:rPr>
                        <a:t>8.7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baseline="0">
                          <a:solidFill>
                            <a:srgbClr val="000000"/>
                          </a:solidFill>
                          <a:latin typeface="Calibri"/>
                        </a:rPr>
                        <a:t>7.3</a:t>
                      </a:r>
                    </a:p>
                  </a:txBody>
                  <a:tcPr marL="0" marR="0" marT="0" marB="0" anchor="b"/>
                </a:tc>
              </a:tr>
              <a:tr h="36351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baseline="0" dirty="0" smtClean="0">
                          <a:solidFill>
                            <a:srgbClr val="000000"/>
                          </a:solidFill>
                          <a:latin typeface="Calibri"/>
                        </a:rPr>
                        <a:t>Mac</a:t>
                      </a:r>
                      <a:endParaRPr lang="en-US" sz="1600" b="0" i="0" u="none" strike="noStrike" baseline="0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baseline="0">
                          <a:solidFill>
                            <a:srgbClr val="000000"/>
                          </a:solidFill>
                          <a:latin typeface="Calibri"/>
                        </a:rPr>
                        <a:t>2010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baseline="0" dirty="0">
                          <a:solidFill>
                            <a:srgbClr val="000000"/>
                          </a:solidFill>
                          <a:latin typeface="Calibri"/>
                        </a:rPr>
                        <a:t>15-74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baseline="0" dirty="0">
                          <a:solidFill>
                            <a:srgbClr val="000000"/>
                          </a:solidFill>
                          <a:latin typeface="Calibri"/>
                        </a:rPr>
                        <a:t>40.1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baseline="0" dirty="0">
                          <a:solidFill>
                            <a:srgbClr val="000000"/>
                          </a:solidFill>
                          <a:latin typeface="Calibri"/>
                        </a:rPr>
                        <a:t>31.3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baseline="0">
                          <a:solidFill>
                            <a:srgbClr val="000000"/>
                          </a:solidFill>
                          <a:latin typeface="Calibri"/>
                        </a:rPr>
                        <a:t>18.9</a:t>
                      </a:r>
                    </a:p>
                  </a:txBody>
                  <a:tcPr marL="0" marR="0" marT="0" marB="0" anchor="b"/>
                </a:tc>
              </a:tr>
              <a:tr h="39914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baseline="0" dirty="0" smtClean="0">
                          <a:solidFill>
                            <a:srgbClr val="000000"/>
                          </a:solidFill>
                          <a:latin typeface="Calibri"/>
                        </a:rPr>
                        <a:t>Mac</a:t>
                      </a:r>
                      <a:endParaRPr lang="en-US" sz="1600" b="0" i="0" u="none" strike="noStrike" baseline="0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baseline="0" dirty="0">
                          <a:solidFill>
                            <a:srgbClr val="000000"/>
                          </a:solidFill>
                          <a:latin typeface="Calibri"/>
                        </a:rPr>
                        <a:t>2010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baseline="0" dirty="0">
                          <a:solidFill>
                            <a:srgbClr val="000000"/>
                          </a:solidFill>
                          <a:latin typeface="Calibri"/>
                        </a:rPr>
                        <a:t>15-24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baseline="0" dirty="0">
                          <a:solidFill>
                            <a:srgbClr val="000000"/>
                          </a:solidFill>
                          <a:latin typeface="Calibri"/>
                        </a:rPr>
                        <a:t>62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baseline="0" dirty="0">
                          <a:solidFill>
                            <a:srgbClr val="000000"/>
                          </a:solidFill>
                          <a:latin typeface="Calibri"/>
                        </a:rPr>
                        <a:t>52.2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baseline="0">
                          <a:solidFill>
                            <a:srgbClr val="000000"/>
                          </a:solidFill>
                          <a:latin typeface="Calibri"/>
                        </a:rPr>
                        <a:t>43.5</a:t>
                      </a:r>
                    </a:p>
                  </a:txBody>
                  <a:tcPr marL="0" marR="0" marT="0" marB="0" anchor="b"/>
                </a:tc>
              </a:tr>
              <a:tr h="39914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baseline="0" dirty="0" smtClean="0">
                          <a:solidFill>
                            <a:srgbClr val="000000"/>
                          </a:solidFill>
                          <a:latin typeface="Calibri"/>
                        </a:rPr>
                        <a:t>Mac</a:t>
                      </a:r>
                      <a:endParaRPr lang="en-US" sz="1600" b="0" i="0" u="none" strike="noStrike" baseline="0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baseline="0">
                          <a:solidFill>
                            <a:srgbClr val="000000"/>
                          </a:solidFill>
                          <a:latin typeface="Calibri"/>
                        </a:rPr>
                        <a:t>2010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baseline="0">
                          <a:solidFill>
                            <a:srgbClr val="000000"/>
                          </a:solidFill>
                          <a:latin typeface="Calibri"/>
                        </a:rPr>
                        <a:t>25-74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baseline="0" dirty="0">
                          <a:solidFill>
                            <a:srgbClr val="000000"/>
                          </a:solidFill>
                          <a:latin typeface="Calibri"/>
                        </a:rPr>
                        <a:t>37.7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baseline="0" dirty="0">
                          <a:solidFill>
                            <a:srgbClr val="000000"/>
                          </a:solidFill>
                          <a:latin typeface="Calibri"/>
                        </a:rPr>
                        <a:t>27.6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baseline="0" dirty="0">
                          <a:solidFill>
                            <a:srgbClr val="000000"/>
                          </a:solidFill>
                          <a:latin typeface="Calibri"/>
                        </a:rPr>
                        <a:t>17.3</a:t>
                      </a:r>
                    </a:p>
                  </a:txBody>
                  <a:tcPr marL="0" marR="0" marT="0" marB="0" anchor="b"/>
                </a:tc>
              </a:tr>
            </a:tbl>
          </a:graphicData>
        </a:graphic>
      </p:graphicFrame>
      <p:pic>
        <p:nvPicPr>
          <p:cNvPr id="5" name="Picture 2" descr="Logotip u boji (verzija 2)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6688" y="0"/>
            <a:ext cx="4048125" cy="83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Common </a:t>
            </a:r>
            <a:r>
              <a:rPr lang="en-US" dirty="0" smtClean="0"/>
              <a:t>country priorities for employment creation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33600"/>
            <a:ext cx="8229600" cy="3992563"/>
          </a:xfrm>
        </p:spPr>
        <p:txBody>
          <a:bodyPr>
            <a:noAutofit/>
          </a:bodyPr>
          <a:lstStyle/>
          <a:p>
            <a:r>
              <a:rPr lang="en-US" sz="2000" dirty="0" smtClean="0"/>
              <a:t>Enabling </a:t>
            </a:r>
            <a:r>
              <a:rPr lang="en-US" sz="2000" b="1" dirty="0" smtClean="0"/>
              <a:t>business environment </a:t>
            </a:r>
          </a:p>
          <a:p>
            <a:r>
              <a:rPr lang="en-US" sz="2000" b="1" dirty="0" smtClean="0"/>
              <a:t>Human capital development </a:t>
            </a:r>
            <a:r>
              <a:rPr lang="en-US" sz="2000" dirty="0" smtClean="0"/>
              <a:t>(LLL, higher, adult, vocational and non formal education, career guidance, matching skills for jobs, research and development, entrepreneurial education)</a:t>
            </a:r>
          </a:p>
          <a:p>
            <a:r>
              <a:rPr lang="en-US" sz="2000" b="1" dirty="0" smtClean="0"/>
              <a:t>Employment policies </a:t>
            </a:r>
            <a:r>
              <a:rPr lang="en-US" sz="2000" dirty="0" smtClean="0"/>
              <a:t>especially targeting youth, long term unemployed, women, low qualified, minorities, disabled as well as less developed regions</a:t>
            </a:r>
          </a:p>
          <a:p>
            <a:r>
              <a:rPr lang="en-US" sz="2000" dirty="0" smtClean="0"/>
              <a:t>Strengthening </a:t>
            </a:r>
            <a:r>
              <a:rPr lang="en-US" sz="2000" b="1" dirty="0" smtClean="0"/>
              <a:t>capacities of labor market management </a:t>
            </a:r>
            <a:r>
              <a:rPr lang="en-US" sz="2000" dirty="0" smtClean="0"/>
              <a:t>and coordination with other stakeholders in the labor market (including more data and analysis)</a:t>
            </a:r>
          </a:p>
          <a:p>
            <a:r>
              <a:rPr lang="en-US" sz="2000" b="1" dirty="0" smtClean="0"/>
              <a:t>Formal</a:t>
            </a:r>
            <a:r>
              <a:rPr lang="en-US" sz="2000" dirty="0" smtClean="0"/>
              <a:t> economy and employment</a:t>
            </a:r>
          </a:p>
          <a:p>
            <a:r>
              <a:rPr lang="en-US" sz="2000" b="1" dirty="0" smtClean="0"/>
              <a:t>Social inclusion and poverty reduction </a:t>
            </a:r>
            <a:r>
              <a:rPr lang="en-US" sz="2000" dirty="0" smtClean="0"/>
              <a:t>(social entrepreneurship, social support measures for disadvantaged)</a:t>
            </a:r>
          </a:p>
          <a:p>
            <a:r>
              <a:rPr lang="en-US" sz="2000" dirty="0" smtClean="0"/>
              <a:t>Labor </a:t>
            </a:r>
            <a:r>
              <a:rPr lang="en-US" sz="2000" dirty="0" smtClean="0"/>
              <a:t>mobility</a:t>
            </a:r>
            <a:endParaRPr lang="en-US" sz="2000" dirty="0"/>
          </a:p>
        </p:txBody>
      </p:sp>
      <p:pic>
        <p:nvPicPr>
          <p:cNvPr id="4" name="Picture 2" descr="Logotip u boji (verzija 2)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6688" y="0"/>
            <a:ext cx="4048125" cy="83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Way  </a:t>
            </a:r>
            <a:r>
              <a:rPr lang="en-US" dirty="0" smtClean="0"/>
              <a:t>forward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First meeting on 30 January on employment</a:t>
            </a:r>
          </a:p>
          <a:p>
            <a:r>
              <a:rPr lang="en-US" dirty="0" smtClean="0"/>
              <a:t>Data analysis based on identified priorities and forecasts for 2020</a:t>
            </a:r>
          </a:p>
          <a:p>
            <a:r>
              <a:rPr lang="en-US" dirty="0" smtClean="0"/>
              <a:t>Review and agree within the working group</a:t>
            </a:r>
          </a:p>
          <a:p>
            <a:r>
              <a:rPr lang="en-US" dirty="0" smtClean="0"/>
              <a:t>Work together with other dimensions (education, health) towards a comprehensive inclusive growth strategy. Establish links with other pillars. </a:t>
            </a:r>
          </a:p>
          <a:p>
            <a:r>
              <a:rPr lang="en-US" dirty="0" smtClean="0"/>
              <a:t>High level conference to adopt 2020 strategy, targets, measures and indicators. </a:t>
            </a:r>
          </a:p>
          <a:p>
            <a:endParaRPr lang="en-US" dirty="0"/>
          </a:p>
        </p:txBody>
      </p:sp>
      <p:pic>
        <p:nvPicPr>
          <p:cNvPr id="4" name="Picture 2" descr="Logotip u boji (verzija 2)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6688" y="0"/>
            <a:ext cx="4048125" cy="83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6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198544D-6BF3-47E2-ADFF-860DA71397AD}" type="slidenum">
              <a:rPr lang="en-GB" smtClean="0"/>
              <a:pPr/>
              <a:t>2</a:t>
            </a:fld>
            <a:endParaRPr lang="en-GB" smtClean="0"/>
          </a:p>
        </p:txBody>
      </p:sp>
      <p:sp>
        <p:nvSpPr>
          <p:cNvPr id="6147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404813"/>
            <a:ext cx="8713788" cy="863600"/>
          </a:xfrm>
        </p:spPr>
        <p:txBody>
          <a:bodyPr>
            <a:normAutofit fontScale="90000"/>
          </a:bodyPr>
          <a:lstStyle/>
          <a:p>
            <a:pPr marL="174625" algn="l"/>
            <a:r>
              <a:rPr lang="en-GB" sz="3600" b="1" dirty="0" smtClean="0">
                <a:latin typeface="Calibri" pitchFamily="34" charset="0"/>
              </a:rPr>
              <a:t/>
            </a:r>
            <a:br>
              <a:rPr lang="en-GB" sz="3600" b="1" dirty="0" smtClean="0">
                <a:latin typeface="Calibri" pitchFamily="34" charset="0"/>
              </a:rPr>
            </a:br>
            <a:r>
              <a:rPr lang="en-GB" sz="3600" b="1" dirty="0" smtClean="0">
                <a:latin typeface="Calibri" pitchFamily="34" charset="0"/>
              </a:rPr>
              <a:t>Europe 2020: 5 EU targets</a:t>
            </a:r>
          </a:p>
        </p:txBody>
      </p:sp>
      <p:sp>
        <p:nvSpPr>
          <p:cNvPr id="6148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95288" y="1412875"/>
            <a:ext cx="8532812" cy="4679950"/>
          </a:xfrm>
        </p:spPr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r>
              <a:rPr lang="en-GB" sz="2800" u="sng" dirty="0" smtClean="0">
                <a:latin typeface="Calibri" pitchFamily="34" charset="0"/>
              </a:rPr>
              <a:t>By 2020:</a:t>
            </a:r>
            <a:r>
              <a:rPr lang="en-GB" sz="2800" dirty="0" smtClean="0">
                <a:latin typeface="Calibri" pitchFamily="34" charset="0"/>
              </a:rPr>
              <a:t> </a:t>
            </a:r>
          </a:p>
          <a:p>
            <a:pPr>
              <a:lnSpc>
                <a:spcPct val="80000"/>
              </a:lnSpc>
            </a:pPr>
            <a:r>
              <a:rPr lang="en-GB" sz="2800" dirty="0" smtClean="0">
                <a:solidFill>
                  <a:srgbClr val="FF0000"/>
                </a:solidFill>
                <a:latin typeface="Calibri" pitchFamily="34" charset="0"/>
              </a:rPr>
              <a:t>75 % </a:t>
            </a:r>
            <a:r>
              <a:rPr lang="en-GB" sz="2800" b="1" dirty="0" smtClean="0">
                <a:solidFill>
                  <a:srgbClr val="FF0000"/>
                </a:solidFill>
                <a:latin typeface="Calibri" pitchFamily="34" charset="0"/>
              </a:rPr>
              <a:t>employment</a:t>
            </a:r>
            <a:r>
              <a:rPr lang="en-GB" sz="2800" dirty="0" smtClean="0">
                <a:solidFill>
                  <a:srgbClr val="FF0000"/>
                </a:solidFill>
                <a:latin typeface="Calibri" pitchFamily="34" charset="0"/>
              </a:rPr>
              <a:t> rate (% of population aged 20-64 years)</a:t>
            </a:r>
          </a:p>
          <a:p>
            <a:pPr>
              <a:lnSpc>
                <a:spcPct val="80000"/>
              </a:lnSpc>
            </a:pPr>
            <a:endParaRPr lang="en-GB" sz="900" dirty="0" smtClean="0">
              <a:latin typeface="Calibri" pitchFamily="34" charset="0"/>
            </a:endParaRPr>
          </a:p>
          <a:p>
            <a:pPr>
              <a:lnSpc>
                <a:spcPct val="80000"/>
              </a:lnSpc>
            </a:pPr>
            <a:r>
              <a:rPr lang="en-GB" sz="2800" dirty="0" smtClean="0">
                <a:latin typeface="Calibri" pitchFamily="34" charset="0"/>
              </a:rPr>
              <a:t>3% investment in </a:t>
            </a:r>
            <a:r>
              <a:rPr lang="en-GB" sz="2800" b="1" dirty="0" smtClean="0">
                <a:latin typeface="Calibri" pitchFamily="34" charset="0"/>
              </a:rPr>
              <a:t>R&amp;D</a:t>
            </a:r>
            <a:r>
              <a:rPr lang="en-GB" sz="2800" dirty="0" smtClean="0">
                <a:latin typeface="Calibri" pitchFamily="34" charset="0"/>
              </a:rPr>
              <a:t> (% of EU’s GDP)</a:t>
            </a:r>
          </a:p>
          <a:p>
            <a:pPr>
              <a:lnSpc>
                <a:spcPct val="80000"/>
              </a:lnSpc>
            </a:pPr>
            <a:endParaRPr lang="en-GB" sz="900" dirty="0" smtClean="0">
              <a:latin typeface="Calibri" pitchFamily="34" charset="0"/>
            </a:endParaRPr>
          </a:p>
          <a:p>
            <a:pPr>
              <a:lnSpc>
                <a:spcPct val="80000"/>
              </a:lnSpc>
            </a:pPr>
            <a:r>
              <a:rPr lang="en-GB" sz="2800" dirty="0" smtClean="0">
                <a:latin typeface="Calibri" pitchFamily="34" charset="0"/>
              </a:rPr>
              <a:t>“20/20/20” </a:t>
            </a:r>
            <a:r>
              <a:rPr lang="en-GB" sz="2800" b="1" dirty="0" smtClean="0">
                <a:latin typeface="Calibri" pitchFamily="34" charset="0"/>
              </a:rPr>
              <a:t>climate/energy</a:t>
            </a:r>
            <a:r>
              <a:rPr lang="en-GB" sz="2800" dirty="0" smtClean="0">
                <a:latin typeface="Calibri" pitchFamily="34" charset="0"/>
              </a:rPr>
              <a:t> targets met (incl. 30% emissions reduction if conditions are right)</a:t>
            </a:r>
          </a:p>
          <a:p>
            <a:pPr>
              <a:lnSpc>
                <a:spcPct val="80000"/>
              </a:lnSpc>
            </a:pPr>
            <a:endParaRPr lang="en-GB" sz="900" dirty="0" smtClean="0">
              <a:latin typeface="Calibri" pitchFamily="34" charset="0"/>
            </a:endParaRPr>
          </a:p>
          <a:p>
            <a:pPr>
              <a:lnSpc>
                <a:spcPct val="80000"/>
              </a:lnSpc>
            </a:pPr>
            <a:r>
              <a:rPr lang="en-GB" sz="2800" dirty="0" smtClean="0">
                <a:latin typeface="Calibri" pitchFamily="34" charset="0"/>
              </a:rPr>
              <a:t>&lt; 10% early school leavers &amp; min. 40% hold tertiary degree</a:t>
            </a:r>
          </a:p>
          <a:p>
            <a:pPr>
              <a:lnSpc>
                <a:spcPct val="80000"/>
              </a:lnSpc>
            </a:pPr>
            <a:endParaRPr lang="en-GB" sz="900" dirty="0" smtClean="0">
              <a:latin typeface="Calibri" pitchFamily="34" charset="0"/>
            </a:endParaRPr>
          </a:p>
          <a:p>
            <a:pPr>
              <a:lnSpc>
                <a:spcPct val="80000"/>
              </a:lnSpc>
            </a:pPr>
            <a:r>
              <a:rPr lang="en-GB" sz="2800" dirty="0" smtClean="0">
                <a:solidFill>
                  <a:srgbClr val="FF0000"/>
                </a:solidFill>
                <a:latin typeface="Calibri" pitchFamily="34" charset="0"/>
              </a:rPr>
              <a:t>20 million less people should be at </a:t>
            </a:r>
            <a:r>
              <a:rPr lang="en-GB" sz="2800" b="1" dirty="0" smtClean="0">
                <a:solidFill>
                  <a:srgbClr val="FF0000"/>
                </a:solidFill>
                <a:latin typeface="Calibri" pitchFamily="34" charset="0"/>
              </a:rPr>
              <a:t>risk of poverty</a:t>
            </a:r>
            <a:endParaRPr lang="en-GB" sz="2800" b="1" dirty="0" smtClean="0">
              <a:latin typeface="Calibri" pitchFamily="34" charset="0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en-GB" sz="2800" b="1" dirty="0" smtClean="0">
                <a:latin typeface="Calibri" pitchFamily="34" charset="0"/>
              </a:rPr>
              <a:t>Supported by 7 </a:t>
            </a:r>
            <a:r>
              <a:rPr lang="en-GB" sz="2800" b="1" u="sng" dirty="0" smtClean="0">
                <a:latin typeface="Calibri" pitchFamily="34" charset="0"/>
              </a:rPr>
              <a:t>Flagship Initiatives</a:t>
            </a:r>
          </a:p>
        </p:txBody>
      </p:sp>
      <p:pic>
        <p:nvPicPr>
          <p:cNvPr id="5" name="Picture 2" descr="Logotip u boji (verzija 2)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6688" y="0"/>
            <a:ext cx="4048125" cy="83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6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1945610C-2DB1-45F6-86AB-2854CB427914}" type="slidenum">
              <a:rPr lang="en-GB" smtClean="0"/>
              <a:pPr/>
              <a:t>3</a:t>
            </a:fld>
            <a:endParaRPr lang="en-GB" smtClean="0"/>
          </a:p>
        </p:txBody>
      </p:sp>
      <p:sp>
        <p:nvSpPr>
          <p:cNvPr id="7171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68313" y="188913"/>
            <a:ext cx="8229600" cy="936625"/>
          </a:xfrm>
        </p:spPr>
        <p:txBody>
          <a:bodyPr>
            <a:normAutofit fontScale="90000"/>
          </a:bodyPr>
          <a:lstStyle/>
          <a:p>
            <a:r>
              <a:rPr lang="en-GB" sz="3600" b="1" dirty="0" smtClean="0">
                <a:latin typeface="Calibri" pitchFamily="34" charset="0"/>
              </a:rPr>
              <a:t/>
            </a:r>
            <a:br>
              <a:rPr lang="en-GB" sz="3600" b="1" dirty="0" smtClean="0">
                <a:latin typeface="Calibri" pitchFamily="34" charset="0"/>
              </a:rPr>
            </a:br>
            <a:r>
              <a:rPr lang="en-GB" sz="3600" b="1" dirty="0">
                <a:latin typeface="Calibri" pitchFamily="34" charset="0"/>
              </a:rPr>
              <a:t/>
            </a:r>
            <a:br>
              <a:rPr lang="en-GB" sz="3600" b="1" dirty="0">
                <a:latin typeface="Calibri" pitchFamily="34" charset="0"/>
              </a:rPr>
            </a:br>
            <a:r>
              <a:rPr lang="en-GB" sz="3600" b="1" dirty="0" smtClean="0">
                <a:latin typeface="Calibri" pitchFamily="34" charset="0"/>
              </a:rPr>
              <a:t/>
            </a:r>
            <a:br>
              <a:rPr lang="en-GB" sz="3600" b="1" dirty="0" smtClean="0">
                <a:latin typeface="Calibri" pitchFamily="34" charset="0"/>
              </a:rPr>
            </a:br>
            <a:r>
              <a:rPr lang="en-GB" sz="3600" b="1" dirty="0" smtClean="0">
                <a:latin typeface="Calibri" pitchFamily="34" charset="0"/>
              </a:rPr>
              <a:t>Europe 2020: 7 flagship initiatives to make Long term-targets more operational</a:t>
            </a:r>
          </a:p>
        </p:txBody>
      </p:sp>
      <p:graphicFrame>
        <p:nvGraphicFramePr>
          <p:cNvPr id="90136" name="Group 24"/>
          <p:cNvGraphicFramePr>
            <a:graphicFrameLocks noGrp="1"/>
          </p:cNvGraphicFramePr>
          <p:nvPr>
            <p:ph idx="4294967295"/>
          </p:nvPr>
        </p:nvGraphicFramePr>
        <p:xfrm>
          <a:off x="539750" y="1981200"/>
          <a:ext cx="7842250" cy="4419600"/>
        </p:xfrm>
        <a:graphic>
          <a:graphicData uri="http://schemas.openxmlformats.org/drawingml/2006/table">
            <a:tbl>
              <a:tblPr/>
              <a:tblGrid>
                <a:gridCol w="2686697"/>
                <a:gridCol w="2541470"/>
                <a:gridCol w="2614083"/>
              </a:tblGrid>
              <a:tr h="81942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alibri" pitchFamily="34" charset="0"/>
                        </a:rPr>
                        <a:t>Smart Growth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alibri" pitchFamily="34" charset="0"/>
                        </a:rPr>
                        <a:t>Sustainable Growth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alibri" pitchFamily="34" charset="0"/>
                        </a:rPr>
                        <a:t>Inclusive Growth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/>
                    </a:solidFill>
                  </a:tcPr>
                </a:tc>
              </a:tr>
              <a:tr h="141152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99"/>
                          </a:solidFill>
                          <a:effectLst/>
                          <a:latin typeface="Calibri" pitchFamily="34" charset="0"/>
                        </a:rPr>
                        <a:t>Innovation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BE" sz="20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99"/>
                          </a:solidFill>
                          <a:effectLst/>
                          <a:latin typeface="Calibri" pitchFamily="34" charset="0"/>
                        </a:rPr>
                        <a:t>« Innovation Union »</a:t>
                      </a:r>
                      <a:endParaRPr kumimoji="0" lang="en-GB" sz="2000" b="0" i="1" u="none" strike="noStrike" cap="none" normalizeH="0" baseline="0" dirty="0" smtClean="0">
                        <a:ln>
                          <a:noFill/>
                        </a:ln>
                        <a:solidFill>
                          <a:srgbClr val="003399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99"/>
                          </a:solidFill>
                          <a:effectLst/>
                          <a:latin typeface="Calibri" pitchFamily="34" charset="0"/>
                        </a:rPr>
                        <a:t>Climate, energy and mobility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99"/>
                          </a:solidFill>
                          <a:effectLst/>
                          <a:latin typeface="Calibri" pitchFamily="34" charset="0"/>
                        </a:rPr>
                        <a:t>« Resource efficient Europe »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</a:rPr>
                        <a:t>Employment and skills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</a:rPr>
                        <a:t>« An agenda for new skills and jobs”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94327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99"/>
                          </a:solidFill>
                          <a:effectLst/>
                          <a:latin typeface="Calibri" pitchFamily="34" charset="0"/>
                        </a:rPr>
                        <a:t>Education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3399"/>
                          </a:solidFill>
                          <a:effectLst/>
                          <a:latin typeface="Calibri" pitchFamily="34" charset="0"/>
                        </a:rPr>
                        <a:t>« Youth on the move »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99"/>
                          </a:solidFill>
                          <a:effectLst/>
                          <a:latin typeface="Calibri" pitchFamily="34" charset="0"/>
                        </a:rPr>
                        <a:t>Competitiveness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3399"/>
                          </a:solidFill>
                          <a:effectLst/>
                          <a:latin typeface="Calibri" pitchFamily="34" charset="0"/>
                        </a:rPr>
                        <a:t>« An industrial policy for the globalisation era »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</a:rPr>
                        <a:t>Fighting poverty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</a:rPr>
                        <a:t>« European platform against poverty »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94327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BE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99"/>
                          </a:solidFill>
                          <a:effectLst/>
                          <a:latin typeface="Calibri" pitchFamily="34" charset="0"/>
                        </a:rPr>
                        <a:t>Digital society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BE" sz="20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99"/>
                          </a:solidFill>
                          <a:effectLst/>
                          <a:latin typeface="Calibri" pitchFamily="34" charset="0"/>
                        </a:rPr>
                        <a:t>« A digital agenda for Europe »</a:t>
                      </a:r>
                      <a:endParaRPr kumimoji="0" lang="en-GB" sz="2000" b="0" i="1" u="none" strike="noStrike" cap="none" normalizeH="0" baseline="0" dirty="0" smtClean="0">
                        <a:ln>
                          <a:noFill/>
                        </a:ln>
                        <a:solidFill>
                          <a:srgbClr val="003399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5" name="Picture 2" descr="Logotip u boji (verzija 2)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6688" y="0"/>
            <a:ext cx="4048125" cy="83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4704"/>
            <a:ext cx="8229600" cy="792088"/>
          </a:xfrm>
        </p:spPr>
        <p:txBody>
          <a:bodyPr/>
          <a:lstStyle/>
          <a:p>
            <a:r>
              <a:rPr lang="en-US" sz="3600" dirty="0" smtClean="0">
                <a:solidFill>
                  <a:schemeClr val="tx2"/>
                </a:solidFill>
              </a:rPr>
              <a:t>SEE 2020: Response to Europe 2020</a:t>
            </a:r>
            <a:endParaRPr lang="en-US" sz="3600" dirty="0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800" dirty="0" smtClean="0">
                <a:solidFill>
                  <a:schemeClr val="tx2"/>
                </a:solidFill>
              </a:rPr>
              <a:t>Preparations for future membership suggest that the </a:t>
            </a:r>
            <a:r>
              <a:rPr lang="en-GB" sz="2800" i="1" dirty="0" smtClean="0">
                <a:solidFill>
                  <a:schemeClr val="tx2"/>
                </a:solidFill>
              </a:rPr>
              <a:t>Europe 2020 </a:t>
            </a:r>
            <a:r>
              <a:rPr lang="en-GB" sz="2800" dirty="0" smtClean="0">
                <a:solidFill>
                  <a:schemeClr val="tx2"/>
                </a:solidFill>
              </a:rPr>
              <a:t>policy goals and implementation methods are pertinent to enlargement countries</a:t>
            </a:r>
          </a:p>
          <a:p>
            <a:r>
              <a:rPr lang="en-GB" sz="2800" dirty="0" smtClean="0">
                <a:solidFill>
                  <a:schemeClr val="tx2"/>
                </a:solidFill>
              </a:rPr>
              <a:t>However, a strong need to adjust the strategy to region’s needs, making it more realistic and credible</a:t>
            </a:r>
          </a:p>
          <a:p>
            <a:r>
              <a:rPr lang="en-GB" sz="2800" dirty="0" smtClean="0">
                <a:solidFill>
                  <a:schemeClr val="tx2"/>
                </a:solidFill>
              </a:rPr>
              <a:t>Main objectives include boosting competitiveness, productivity, growth potential, social cohesion and economic convergence</a:t>
            </a:r>
            <a:endParaRPr lang="en-US" sz="2800" dirty="0">
              <a:solidFill>
                <a:schemeClr val="tx2"/>
              </a:solidFill>
            </a:endParaRPr>
          </a:p>
        </p:txBody>
      </p:sp>
      <p:pic>
        <p:nvPicPr>
          <p:cNvPr id="4" name="Picture 2" descr="Logotip u boji (verzija 2)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6688" y="0"/>
            <a:ext cx="4048125" cy="83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SEE 2020</a:t>
            </a:r>
          </a:p>
        </p:txBody>
      </p:sp>
      <p:sp>
        <p:nvSpPr>
          <p:cNvPr id="4099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754563"/>
          </a:xfrm>
        </p:spPr>
        <p:txBody>
          <a:bodyPr/>
          <a:lstStyle/>
          <a:p>
            <a:pPr marL="357188" indent="-357188" algn="just" eaLnBrk="1" hangingPunct="1">
              <a:lnSpc>
                <a:spcPts val="2200"/>
              </a:lnSpc>
              <a:buFont typeface="Arial" charset="0"/>
              <a:buNone/>
            </a:pPr>
            <a:r>
              <a:rPr lang="en-GB" sz="2800" smtClean="0"/>
              <a:t>SEE 2020 Vision adopted at the SEE Ministers of Economy Conference in November 2011:</a:t>
            </a:r>
          </a:p>
          <a:p>
            <a:pPr marL="357188" indent="-357188" algn="just" eaLnBrk="1" hangingPunct="1">
              <a:lnSpc>
                <a:spcPts val="2200"/>
              </a:lnSpc>
              <a:buFont typeface="Calibri" pitchFamily="34" charset="0"/>
              <a:buAutoNum type="romanLcPeriod"/>
            </a:pPr>
            <a:r>
              <a:rPr lang="en-GB" sz="2800" b="1" smtClean="0"/>
              <a:t>Integrated growth </a:t>
            </a:r>
            <a:r>
              <a:rPr lang="en-GB" sz="2800" smtClean="0"/>
              <a:t>to deepen regional trade and investment linkages </a:t>
            </a:r>
          </a:p>
          <a:p>
            <a:pPr marL="357188" indent="-357188" algn="just" eaLnBrk="1" hangingPunct="1">
              <a:lnSpc>
                <a:spcPts val="2200"/>
              </a:lnSpc>
              <a:buFont typeface="Calibri" pitchFamily="34" charset="0"/>
              <a:buAutoNum type="romanLcPeriod"/>
            </a:pPr>
            <a:r>
              <a:rPr lang="en-GB" sz="2800" b="1" smtClean="0"/>
              <a:t>Smart growth </a:t>
            </a:r>
            <a:r>
              <a:rPr lang="en-GB" sz="2800" smtClean="0"/>
              <a:t>– innovation and competition based on value-added rather than labour costs </a:t>
            </a:r>
          </a:p>
          <a:p>
            <a:pPr marL="357188" indent="-357188" algn="just" eaLnBrk="1" hangingPunct="1">
              <a:lnSpc>
                <a:spcPts val="2200"/>
              </a:lnSpc>
              <a:buFont typeface="Calibri" pitchFamily="34" charset="0"/>
              <a:buAutoNum type="romanLcPeriod"/>
            </a:pPr>
            <a:r>
              <a:rPr lang="en-GB" sz="2800" b="1" smtClean="0"/>
              <a:t>Sustainable growth </a:t>
            </a:r>
            <a:r>
              <a:rPr lang="en-GB" sz="2800" smtClean="0"/>
              <a:t>– private sector competitiveness, entrepreneurship, greener and energy-efficient development</a:t>
            </a:r>
          </a:p>
          <a:p>
            <a:pPr marL="357188" indent="-357188" algn="just" eaLnBrk="1" hangingPunct="1">
              <a:lnSpc>
                <a:spcPts val="2200"/>
              </a:lnSpc>
              <a:buFont typeface="Calibri" pitchFamily="34" charset="0"/>
              <a:buAutoNum type="romanLcPeriod"/>
            </a:pPr>
            <a:r>
              <a:rPr lang="en-GB" sz="2800" b="1" smtClean="0">
                <a:solidFill>
                  <a:srgbClr val="FF0000"/>
                </a:solidFill>
              </a:rPr>
              <a:t>Inclusive growth </a:t>
            </a:r>
            <a:r>
              <a:rPr lang="en-GB" sz="2800" smtClean="0">
                <a:solidFill>
                  <a:srgbClr val="FF0000"/>
                </a:solidFill>
              </a:rPr>
              <a:t>– skills development, employment creation &amp; labour market participation by all</a:t>
            </a:r>
          </a:p>
          <a:p>
            <a:pPr marL="357188" indent="-357188" algn="just" eaLnBrk="1" hangingPunct="1">
              <a:lnSpc>
                <a:spcPts val="2200"/>
              </a:lnSpc>
              <a:buFont typeface="Calibri" pitchFamily="34" charset="0"/>
              <a:buAutoNum type="romanLcPeriod"/>
            </a:pPr>
            <a:r>
              <a:rPr lang="en-GB" sz="2800" b="1" smtClean="0"/>
              <a:t>Governance for growth </a:t>
            </a:r>
            <a:r>
              <a:rPr lang="en-GB" sz="2800" smtClean="0"/>
              <a:t>– improve capacity of public administrations to strengthen the rule of law and reduce corruption</a:t>
            </a:r>
          </a:p>
        </p:txBody>
      </p:sp>
      <p:pic>
        <p:nvPicPr>
          <p:cNvPr id="410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4800" y="0"/>
            <a:ext cx="3425825" cy="785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graphicFrame>
        <p:nvGraphicFramePr>
          <p:cNvPr id="1026" name="Object 2"/>
          <p:cNvGraphicFramePr>
            <a:graphicFrameLocks noChangeAspect="1"/>
          </p:cNvGraphicFramePr>
          <p:nvPr/>
        </p:nvGraphicFramePr>
        <p:xfrm>
          <a:off x="0" y="0"/>
          <a:ext cx="9144000" cy="6858000"/>
        </p:xfrm>
        <a:graphic>
          <a:graphicData uri="http://schemas.openxmlformats.org/presentationml/2006/ole">
            <p:oleObj spid="_x0000_s1026" name="Worksheet" r:id="rId3" imgW="11753985" imgH="7238910" progId="Excel.Sheet.12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graphicFrame>
        <p:nvGraphicFramePr>
          <p:cNvPr id="2050" name="Object 2"/>
          <p:cNvGraphicFramePr>
            <a:graphicFrameLocks noChangeAspect="1"/>
          </p:cNvGraphicFramePr>
          <p:nvPr/>
        </p:nvGraphicFramePr>
        <p:xfrm>
          <a:off x="838200" y="304800"/>
          <a:ext cx="7315200" cy="6172200"/>
        </p:xfrm>
        <a:graphic>
          <a:graphicData uri="http://schemas.openxmlformats.org/presentationml/2006/ole">
            <p:oleObj spid="_x0000_s2050" name="Worksheet" r:id="rId3" imgW="5076757" imgH="5419815" progId="Excel.Sheet.12">
              <p:embed/>
            </p:oleObj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381000"/>
          <a:ext cx="8229600" cy="57451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304800"/>
          <a:ext cx="8229600" cy="58213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383</TotalTime>
  <Words>634</Words>
  <Application>Microsoft Office PowerPoint</Application>
  <PresentationFormat>On-screen Show (4:3)</PresentationFormat>
  <Paragraphs>139</Paragraphs>
  <Slides>15</Slides>
  <Notes>2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7" baseType="lpstr">
      <vt:lpstr>Office Theme</vt:lpstr>
      <vt:lpstr>Worksheet</vt:lpstr>
      <vt:lpstr>SEE 2020 Strategy Inclusive Growth Workshop</vt:lpstr>
      <vt:lpstr> Europe 2020: 5 EU targets</vt:lpstr>
      <vt:lpstr>   Europe 2020: 7 flagship initiatives to make Long term-targets more operational</vt:lpstr>
      <vt:lpstr>SEE 2020: Response to Europe 2020</vt:lpstr>
      <vt:lpstr>SEE 2020</vt:lpstr>
      <vt:lpstr>Slide 6</vt:lpstr>
      <vt:lpstr>Slide 7</vt:lpstr>
      <vt:lpstr>Slide 8</vt:lpstr>
      <vt:lpstr>Slide 9</vt:lpstr>
      <vt:lpstr>Slide 10</vt:lpstr>
      <vt:lpstr> Youth unemployment</vt:lpstr>
      <vt:lpstr>Slide 12</vt:lpstr>
      <vt:lpstr>Level of education matters</vt:lpstr>
      <vt:lpstr>  Common country priorities for employment creation</vt:lpstr>
      <vt:lpstr> Way  forward</vt:lpstr>
    </vt:vector>
  </TitlesOfParts>
  <Company>Hewlett-Packard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shani</dc:creator>
  <cp:lastModifiedBy>shani</cp:lastModifiedBy>
  <cp:revision>41</cp:revision>
  <dcterms:created xsi:type="dcterms:W3CDTF">2013-01-29T10:53:28Z</dcterms:created>
  <dcterms:modified xsi:type="dcterms:W3CDTF">2013-01-30T07:54:33Z</dcterms:modified>
</cp:coreProperties>
</file>