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Override1.xml" ContentType="application/vnd.openxmlformats-officedocument.themeOverride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diagrams/layout17.xml" ContentType="application/vnd.openxmlformats-officedocument.drawingml.diagram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diagrams/colors4.xml" ContentType="application/vnd.openxmlformats-officedocument.drawingml.diagramColors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diagrams/drawing3.xml" ContentType="application/vnd.ms-office.drawingml.diagramDrawing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Default Extension="emf" ContentType="image/x-emf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charts/chart8.xml" ContentType="application/vnd.openxmlformats-officedocument.drawingml.char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diagrams/drawing8.xml" ContentType="application/vnd.ms-office.drawingml.diagramDrawing+xml"/>
  <Override PartName="/ppt/diagrams/quickStyle8.xml" ContentType="application/vnd.openxmlformats-officedocument.drawingml.diagramStyle+xml"/>
  <Override PartName="/ppt/diagrams/layout14.xml" ContentType="application/vnd.openxmlformats-officedocument.drawingml.diagram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ppt/slides/slide38.xml" ContentType="application/vnd.openxmlformats-officedocument.presentationml.slid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13.xml" ContentType="application/vnd.openxmlformats-officedocument.drawingml.diagramColors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s/slide41.xml" ContentType="application/vnd.openxmlformats-officedocument.presentationml.slide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s/slide30.xml" ContentType="application/vnd.openxmlformats-officedocument.presentationml.slide+xml"/>
  <Override PartName="/ppt/slideLayouts/slideLayout40.xml" ContentType="application/vnd.openxmlformats-officedocument.presentationml.slideLayout+xml"/>
  <Override PartName="/ppt/slideMasters/slideMaster13.xml" ContentType="application/vnd.openxmlformats-officedocument.presentationml.slideMaster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charts/chart5.xml" ContentType="application/vnd.openxmlformats-officedocument.drawingml.chart+xml"/>
  <Override PartName="/ppt/diagrams/colors6.xml" ContentType="application/vnd.openxmlformats-officedocument.drawingml.diagramColors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09.xml" ContentType="application/vnd.openxmlformats-officedocument.presentationml.slideLayout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45.xml" ContentType="application/vnd.openxmlformats-officedocument.presentationml.slideLayout+xml"/>
  <Override PartName="/ppt/diagrams/colors10.xml" ContentType="application/vnd.openxmlformats-officedocument.drawingml.diagramColor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diagrams/layout4.xml" ContentType="application/vnd.openxmlformats-officedocument.drawingml.diagramLayout+xml"/>
  <Override PartName="/ppt/diagrams/data5.xml" ContentType="application/vnd.openxmlformats-officedocument.drawingml.diagramData+xml"/>
  <Override PartName="/ppt/charts/chart6.xml" ContentType="application/vnd.openxmlformats-officedocument.drawingml.chart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2.xml" ContentType="application/vnd.openxmlformats-officedocument.drawingml.chart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theme/theme14.xml" ContentType="application/vnd.openxmlformats-officedocument.theme+xml"/>
  <Override PartName="/ppt/charts/chart7.xml" ContentType="application/vnd.openxmlformats-officedocument.drawingml.char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diagrams/quickStyle7.xml" ContentType="application/vnd.openxmlformats-officedocument.drawingml.diagramStyle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diagrams/quickStyle18.xml" ContentType="application/vnd.openxmlformats-officedocument.drawingml.diagramStyle+xml"/>
  <Override PartName="/ppt/slides/slide40.xml" ContentType="application/vnd.openxmlformats-officedocument.presentationml.slide+xml"/>
  <Override PartName="/ppt/slideLayouts/slideLayout50.xml" ContentType="application/vnd.openxmlformats-officedocument.presentationml.slideLayout+xml"/>
  <Override PartName="/ppt/diagrams/layout18.xml" ContentType="application/vnd.openxmlformats-officedocument.drawingml.diagram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diagrams/layout2.xml" ContentType="application/vnd.openxmlformats-officedocument.drawingml.diagramLayout+xml"/>
  <Override PartName="/ppt/slideLayouts/slideLayout99.xml" ContentType="application/vnd.openxmlformats-officedocument.presentationml.slide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charts/chart4.xml" ContentType="application/vnd.openxmlformats-officedocument.drawingml.chart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colors17.xml" ContentType="application/vnd.openxmlformats-officedocument.drawingml.diagramColors+xml"/>
  <Override PartName="/ppt/handoutMasters/handoutMaster1.xml" ContentType="application/vnd.openxmlformats-officedocument.presentationml.handoutMaster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diagrams/drawing4.xml" ContentType="application/vnd.ms-office.drawingml.diagramDrawing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34.xml" ContentType="application/vnd.openxmlformats-officedocument.presentationml.slide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charts/chart9.xml" ContentType="application/vnd.openxmlformats-officedocument.drawingml.char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slideLayouts/slideLayout100.xml" ContentType="application/vnd.openxmlformats-officedocument.presentationml.slideLayout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diagrams/quickStyle9.xml" ContentType="application/vnd.openxmlformats-officedocument.drawingml.diagramStyl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iagrams/colors14.xml" ContentType="application/vnd.openxmlformats-officedocument.drawingml.diagramColor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diagrams/colors2.xml" ContentType="application/vnd.openxmlformats-officedocument.drawingml.diagramColors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diagrams/drawing1.xml" ContentType="application/vnd.ms-office.drawingml.diagramDrawing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0" r:id="rId5"/>
    <p:sldMasterId id="2147483682" r:id="rId6"/>
    <p:sldMasterId id="2147483694" r:id="rId7"/>
    <p:sldMasterId id="2147483706" r:id="rId8"/>
    <p:sldMasterId id="2147483718" r:id="rId9"/>
    <p:sldMasterId id="2147483730" r:id="rId10"/>
    <p:sldMasterId id="2147483742" r:id="rId11"/>
    <p:sldMasterId id="2147483754" r:id="rId12"/>
    <p:sldMasterId id="2147483766" r:id="rId13"/>
    <p:sldMasterId id="2147483776" r:id="rId14"/>
    <p:sldMasterId id="2147483788" r:id="rId15"/>
    <p:sldMasterId id="2147483800" r:id="rId16"/>
    <p:sldMasterId id="2147483812" r:id="rId17"/>
  </p:sldMasterIdLst>
  <p:notesMasterIdLst>
    <p:notesMasterId r:id="rId62"/>
  </p:notesMasterIdLst>
  <p:handoutMasterIdLst>
    <p:handoutMasterId r:id="rId63"/>
  </p:handoutMasterIdLst>
  <p:sldIdLst>
    <p:sldId id="287" r:id="rId18"/>
    <p:sldId id="346" r:id="rId19"/>
    <p:sldId id="349" r:id="rId20"/>
    <p:sldId id="307" r:id="rId21"/>
    <p:sldId id="282" r:id="rId22"/>
    <p:sldId id="283" r:id="rId23"/>
    <p:sldId id="383" r:id="rId24"/>
    <p:sldId id="363" r:id="rId25"/>
    <p:sldId id="364" r:id="rId26"/>
    <p:sldId id="365" r:id="rId27"/>
    <p:sldId id="367" r:id="rId28"/>
    <p:sldId id="370" r:id="rId29"/>
    <p:sldId id="372" r:id="rId30"/>
    <p:sldId id="373" r:id="rId31"/>
    <p:sldId id="374" r:id="rId32"/>
    <p:sldId id="387" r:id="rId33"/>
    <p:sldId id="408" r:id="rId34"/>
    <p:sldId id="376" r:id="rId35"/>
    <p:sldId id="377" r:id="rId36"/>
    <p:sldId id="378" r:id="rId37"/>
    <p:sldId id="379" r:id="rId38"/>
    <p:sldId id="388" r:id="rId39"/>
    <p:sldId id="390" r:id="rId40"/>
    <p:sldId id="389" r:id="rId41"/>
    <p:sldId id="384" r:id="rId42"/>
    <p:sldId id="382" r:id="rId43"/>
    <p:sldId id="284" r:id="rId44"/>
    <p:sldId id="409" r:id="rId45"/>
    <p:sldId id="410" r:id="rId46"/>
    <p:sldId id="411" r:id="rId47"/>
    <p:sldId id="412" r:id="rId48"/>
    <p:sldId id="413" r:id="rId49"/>
    <p:sldId id="414" r:id="rId50"/>
    <p:sldId id="415" r:id="rId51"/>
    <p:sldId id="416" r:id="rId52"/>
    <p:sldId id="417" r:id="rId53"/>
    <p:sldId id="418" r:id="rId54"/>
    <p:sldId id="419" r:id="rId55"/>
    <p:sldId id="420" r:id="rId56"/>
    <p:sldId id="421" r:id="rId57"/>
    <p:sldId id="422" r:id="rId58"/>
    <p:sldId id="423" r:id="rId59"/>
    <p:sldId id="424" r:id="rId60"/>
    <p:sldId id="354" r:id="rId61"/>
  </p:sldIdLst>
  <p:sldSz cx="9144000" cy="6858000" type="screen4x3"/>
  <p:notesSz cx="6794500" cy="9906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5" autoAdjust="0"/>
    <p:restoredTop sz="94653" autoAdjust="0"/>
  </p:normalViewPr>
  <p:slideViewPr>
    <p:cSldViewPr>
      <p:cViewPr>
        <p:scale>
          <a:sx n="70" d="100"/>
          <a:sy n="70" d="100"/>
        </p:scale>
        <p:origin x="-1254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slide" Target="slides/slide22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slide" Target="slides/slide25.xml"/><Relationship Id="rId47" Type="http://schemas.openxmlformats.org/officeDocument/2006/relationships/slide" Target="slides/slide30.xml"/><Relationship Id="rId50" Type="http://schemas.openxmlformats.org/officeDocument/2006/relationships/slide" Target="slides/slide33.xml"/><Relationship Id="rId55" Type="http://schemas.openxmlformats.org/officeDocument/2006/relationships/slide" Target="slides/slide38.xml"/><Relationship Id="rId63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9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slide" Target="slides/slide23.xml"/><Relationship Id="rId45" Type="http://schemas.openxmlformats.org/officeDocument/2006/relationships/slide" Target="slides/slide28.xml"/><Relationship Id="rId53" Type="http://schemas.openxmlformats.org/officeDocument/2006/relationships/slide" Target="slides/slide36.xml"/><Relationship Id="rId58" Type="http://schemas.openxmlformats.org/officeDocument/2006/relationships/slide" Target="slides/slide41.xml"/><Relationship Id="rId66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49" Type="http://schemas.openxmlformats.org/officeDocument/2006/relationships/slide" Target="slides/slide32.xml"/><Relationship Id="rId57" Type="http://schemas.openxmlformats.org/officeDocument/2006/relationships/slide" Target="slides/slide40.xml"/><Relationship Id="rId61" Type="http://schemas.openxmlformats.org/officeDocument/2006/relationships/slide" Target="slides/slide44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4" Type="http://schemas.openxmlformats.org/officeDocument/2006/relationships/slide" Target="slides/slide27.xml"/><Relationship Id="rId52" Type="http://schemas.openxmlformats.org/officeDocument/2006/relationships/slide" Target="slides/slide35.xml"/><Relationship Id="rId60" Type="http://schemas.openxmlformats.org/officeDocument/2006/relationships/slide" Target="slides/slide43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slide" Target="slides/slide26.xml"/><Relationship Id="rId48" Type="http://schemas.openxmlformats.org/officeDocument/2006/relationships/slide" Target="slides/slide31.xml"/><Relationship Id="rId56" Type="http://schemas.openxmlformats.org/officeDocument/2006/relationships/slide" Target="slides/slide39.xml"/><Relationship Id="rId64" Type="http://schemas.openxmlformats.org/officeDocument/2006/relationships/presProps" Target="presProps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34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46" Type="http://schemas.openxmlformats.org/officeDocument/2006/relationships/slide" Target="slides/slide29.xml"/><Relationship Id="rId59" Type="http://schemas.openxmlformats.org/officeDocument/2006/relationships/slide" Target="slides/slide42.xml"/><Relationship Id="rId67" Type="http://schemas.openxmlformats.org/officeDocument/2006/relationships/tableStyles" Target="tableStyles.xml"/><Relationship Id="rId20" Type="http://schemas.openxmlformats.org/officeDocument/2006/relationships/slide" Target="slides/slide3.xml"/><Relationship Id="rId41" Type="http://schemas.openxmlformats.org/officeDocument/2006/relationships/slide" Target="slides/slide24.xml"/><Relationship Id="rId54" Type="http://schemas.openxmlformats.org/officeDocument/2006/relationships/slide" Target="slides/slide37.xml"/><Relationship Id="rId6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://oecdshare.oecd.org/daf/PSD/SEE/NGCI/03%20Working%20Documents/NGCI-%20preparatory%20work/Graphs%20Western%20Balkan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http://oecdshare.oecd.org/daf/PSD/SEE/NGCI/03%20Working%20Documents/NGCI-%20preparatory%20work/Graphs%20Western%20Balkans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http://oecdshare.oecd.org/daf/PSD/SEE/NGCI/03%20Working%20Documents/NGCI-%20preparatory%20work/FDI%20data/FDI%20stocks%20data%20nace%201%20letter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perret_s\My%20Documents\trade%20in%20services.csv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http://oecdshare.oecd.org/daf/PSD/SEE/NGCI/03%20Working%20Documents/NGCI-%20preparatory%20work/Trade%20data/EU27%20import%20demand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konopek_m\Local%20Settings\Temporary%20Internet%20Files\Content.Outlook\W5KQMT5H\Intermediate%20exports%20intra%20vs%20extra%20CEFTA%20(2)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konopek_m\Local%20Settings\Temporary%20Internet%20Files\Content.Outlook\W5KQMT5H\Intermediate%20exports%20intra%20vs%20extra%20CEFTA%20(2)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Documents%20and%20Settings\Boc_g\My%20Documents\CEFTA\IO_Tables_v7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nolan_a\Local%20Settings\Temporary%20Internet%20Files\Content.Outlook\2AJNWD2J\IRI%20graphs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tx>
        <c:rich>
          <a:bodyPr/>
          <a:lstStyle/>
          <a:p>
            <a:pPr>
              <a:defRPr sz="1600">
                <a:solidFill>
                  <a:schemeClr val="tx1">
                    <a:lumMod val="75000"/>
                  </a:schemeClr>
                </a:solidFill>
              </a:defRPr>
            </a:pPr>
            <a:r>
              <a:rPr lang="en-US" sz="1600" dirty="0">
                <a:solidFill>
                  <a:schemeClr val="tx1">
                    <a:lumMod val="75000"/>
                  </a:schemeClr>
                </a:solidFill>
              </a:rPr>
              <a:t>Sectors' share of GDP in </a:t>
            </a:r>
          </a:p>
          <a:p>
            <a:pPr>
              <a:defRPr sz="1600">
                <a:solidFill>
                  <a:schemeClr val="tx1">
                    <a:lumMod val="75000"/>
                  </a:schemeClr>
                </a:solidFill>
              </a:defRPr>
            </a:pPr>
            <a:r>
              <a:rPr lang="en-US" sz="1600" dirty="0">
                <a:solidFill>
                  <a:schemeClr val="tx1">
                    <a:lumMod val="75000"/>
                  </a:schemeClr>
                </a:solidFill>
              </a:rPr>
              <a:t>the Western Balkans</a:t>
            </a:r>
          </a:p>
        </c:rich>
      </c:tx>
      <c:layout>
        <c:manualLayout>
          <c:xMode val="edge"/>
          <c:yMode val="edge"/>
          <c:x val="0.11413534165223772"/>
          <c:y val="3.1746012517666698E-2"/>
        </c:manualLayout>
      </c:layout>
    </c:title>
    <c:plotArea>
      <c:layout>
        <c:manualLayout>
          <c:layoutTarget val="inner"/>
          <c:xMode val="edge"/>
          <c:yMode val="edge"/>
          <c:x val="8.9561432503917765E-2"/>
          <c:y val="0.20558617672790921"/>
          <c:w val="0.34643154134227888"/>
          <c:h val="0.65190226221722281"/>
        </c:manualLayout>
      </c:layout>
      <c:barChart>
        <c:barDir val="col"/>
        <c:grouping val="stacked"/>
        <c:ser>
          <c:idx val="0"/>
          <c:order val="0"/>
          <c:tx>
            <c:strRef>
              <c:f>'Sectors'' share GDP'!$B$41</c:f>
              <c:strCache>
                <c:ptCount val="1"/>
                <c:pt idx="0">
                  <c:v>Agriculture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cat>
            <c:numRef>
              <c:f>'Sectors'' share GDP'!$C$40:$D$40</c:f>
              <c:numCache>
                <c:formatCode>General</c:formatCode>
                <c:ptCount val="2"/>
                <c:pt idx="0">
                  <c:v>2000</c:v>
                </c:pt>
                <c:pt idx="1">
                  <c:v>2010</c:v>
                </c:pt>
              </c:numCache>
            </c:numRef>
          </c:cat>
          <c:val>
            <c:numRef>
              <c:f>'Sectors'' share GDP'!$C$41:$D$41</c:f>
              <c:numCache>
                <c:formatCode>General</c:formatCode>
                <c:ptCount val="2"/>
                <c:pt idx="0">
                  <c:v>15.101522154908224</c:v>
                </c:pt>
                <c:pt idx="1">
                  <c:v>10.503735692510229</c:v>
                </c:pt>
              </c:numCache>
            </c:numRef>
          </c:val>
        </c:ser>
        <c:ser>
          <c:idx val="1"/>
          <c:order val="1"/>
          <c:tx>
            <c:strRef>
              <c:f>'Sectors'' share GDP'!$B$42</c:f>
              <c:strCache>
                <c:ptCount val="1"/>
                <c:pt idx="0">
                  <c:v>Industry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cat>
            <c:numRef>
              <c:f>'Sectors'' share GDP'!$C$40:$D$40</c:f>
              <c:numCache>
                <c:formatCode>General</c:formatCode>
                <c:ptCount val="2"/>
                <c:pt idx="0">
                  <c:v>2000</c:v>
                </c:pt>
                <c:pt idx="1">
                  <c:v>2010</c:v>
                </c:pt>
              </c:numCache>
            </c:numRef>
          </c:cat>
          <c:val>
            <c:numRef>
              <c:f>'Sectors'' share GDP'!$C$42:$D$42</c:f>
              <c:numCache>
                <c:formatCode>General</c:formatCode>
                <c:ptCount val="2"/>
                <c:pt idx="0">
                  <c:v>26.362922568260789</c:v>
                </c:pt>
                <c:pt idx="1">
                  <c:v>23.725467088607626</c:v>
                </c:pt>
              </c:numCache>
            </c:numRef>
          </c:val>
        </c:ser>
        <c:ser>
          <c:idx val="2"/>
          <c:order val="2"/>
          <c:tx>
            <c:strRef>
              <c:f>'Sectors'' share GDP'!$B$43</c:f>
              <c:strCache>
                <c:ptCount val="1"/>
                <c:pt idx="0">
                  <c:v>Services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cat>
            <c:numRef>
              <c:f>'Sectors'' share GDP'!$C$40:$D$40</c:f>
              <c:numCache>
                <c:formatCode>General</c:formatCode>
                <c:ptCount val="2"/>
                <c:pt idx="0">
                  <c:v>2000</c:v>
                </c:pt>
                <c:pt idx="1">
                  <c:v>2010</c:v>
                </c:pt>
              </c:numCache>
            </c:numRef>
          </c:cat>
          <c:val>
            <c:numRef>
              <c:f>'Sectors'' share GDP'!$C$43:$D$43</c:f>
              <c:numCache>
                <c:formatCode>General</c:formatCode>
                <c:ptCount val="2"/>
                <c:pt idx="0">
                  <c:v>58.535555276831687</c:v>
                </c:pt>
                <c:pt idx="1">
                  <c:v>65.770797219105319</c:v>
                </c:pt>
              </c:numCache>
            </c:numRef>
          </c:val>
        </c:ser>
        <c:overlap val="100"/>
        <c:serLines/>
        <c:axId val="94171136"/>
        <c:axId val="94172672"/>
      </c:barChart>
      <c:catAx>
        <c:axId val="94171136"/>
        <c:scaling>
          <c:orientation val="minMax"/>
        </c:scaling>
        <c:axPos val="b"/>
        <c:numFmt formatCode="General" sourceLinked="1"/>
        <c:tickLblPos val="nextTo"/>
        <c:crossAx val="94172672"/>
        <c:crosses val="autoZero"/>
        <c:auto val="1"/>
        <c:lblAlgn val="ctr"/>
        <c:lblOffset val="100"/>
      </c:catAx>
      <c:valAx>
        <c:axId val="94172672"/>
        <c:scaling>
          <c:orientation val="minMax"/>
          <c:max val="100"/>
        </c:scaling>
        <c:axPos val="l"/>
        <c:numFmt formatCode="General" sourceLinked="1"/>
        <c:tickLblPos val="nextTo"/>
        <c:crossAx val="94171136"/>
        <c:crosses val="autoZero"/>
        <c:crossBetween val="between"/>
      </c:valAx>
      <c:spPr>
        <a:solidFill>
          <a:schemeClr val="bg1"/>
        </a:solidFill>
      </c:spPr>
    </c:plotArea>
    <c:legend>
      <c:legendPos val="b"/>
      <c:layout>
        <c:manualLayout>
          <c:xMode val="edge"/>
          <c:yMode val="edge"/>
          <c:x val="0.30472444515426217"/>
          <c:y val="0.93452151814356565"/>
          <c:w val="0.38757491886658346"/>
          <c:h val="5.5771451645467394E-2"/>
        </c:manualLayout>
      </c:layout>
    </c:legend>
    <c:plotVisOnly val="1"/>
  </c:chart>
  <c:txPr>
    <a:bodyPr/>
    <a:lstStyle/>
    <a:p>
      <a:pPr>
        <a:defRPr sz="1400">
          <a:solidFill>
            <a:schemeClr val="tx1">
              <a:lumMod val="50000"/>
            </a:schemeClr>
          </a:solidFill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style val="3"/>
  <c:chart>
    <c:title>
      <c:tx>
        <c:rich>
          <a:bodyPr/>
          <a:lstStyle/>
          <a:p>
            <a:pPr>
              <a:defRPr sz="1600">
                <a:solidFill>
                  <a:schemeClr val="tx1">
                    <a:lumMod val="75000"/>
                  </a:schemeClr>
                </a:solidFill>
              </a:defRPr>
            </a:pPr>
            <a:r>
              <a:rPr lang="en-US" sz="1600" dirty="0">
                <a:solidFill>
                  <a:schemeClr val="tx1">
                    <a:lumMod val="75000"/>
                  </a:schemeClr>
                </a:solidFill>
              </a:rPr>
              <a:t>Sectors' share of GDP in 2010 in the WB and CE</a:t>
            </a:r>
          </a:p>
        </c:rich>
      </c:tx>
      <c:layout>
        <c:manualLayout>
          <c:xMode val="edge"/>
          <c:yMode val="edge"/>
          <c:x val="0.1356851907934585"/>
          <c:y val="3.4998468941382324E-2"/>
        </c:manualLayout>
      </c:layout>
    </c:title>
    <c:plotArea>
      <c:layout>
        <c:manualLayout>
          <c:layoutTarget val="inner"/>
          <c:xMode val="edge"/>
          <c:yMode val="edge"/>
          <c:x val="0.19211513224308488"/>
          <c:y val="0.21635936132983391"/>
          <c:w val="0.7694233292953766"/>
          <c:h val="0.71150174978127656"/>
        </c:manualLayout>
      </c:layout>
      <c:barChart>
        <c:barDir val="col"/>
        <c:grouping val="stacked"/>
        <c:ser>
          <c:idx val="0"/>
          <c:order val="0"/>
          <c:tx>
            <c:strRef>
              <c:f>'Sectors'' share GDP'!$B$35</c:f>
              <c:strCache>
                <c:ptCount val="1"/>
                <c:pt idx="0">
                  <c:v>Agriculture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cat>
            <c:strRef>
              <c:f>'Sectors'' share GDP'!$C$34:$D$34</c:f>
              <c:strCache>
                <c:ptCount val="2"/>
                <c:pt idx="0">
                  <c:v>Western Balkans</c:v>
                </c:pt>
                <c:pt idx="1">
                  <c:v>Central Europe</c:v>
                </c:pt>
              </c:strCache>
            </c:strRef>
          </c:cat>
          <c:val>
            <c:numRef>
              <c:f>'Sectors'' share GDP'!$C$35:$D$35</c:f>
              <c:numCache>
                <c:formatCode>General</c:formatCode>
                <c:ptCount val="2"/>
                <c:pt idx="0">
                  <c:v>10.503735692510229</c:v>
                </c:pt>
                <c:pt idx="1">
                  <c:v>3.0380580000040567</c:v>
                </c:pt>
              </c:numCache>
            </c:numRef>
          </c:val>
        </c:ser>
        <c:ser>
          <c:idx val="1"/>
          <c:order val="1"/>
          <c:tx>
            <c:strRef>
              <c:f>'Sectors'' share GDP'!$B$36</c:f>
              <c:strCache>
                <c:ptCount val="1"/>
                <c:pt idx="0">
                  <c:v>Industry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cat>
            <c:strRef>
              <c:f>'Sectors'' share GDP'!$C$34:$D$34</c:f>
              <c:strCache>
                <c:ptCount val="2"/>
                <c:pt idx="0">
                  <c:v>Western Balkans</c:v>
                </c:pt>
                <c:pt idx="1">
                  <c:v>Central Europe</c:v>
                </c:pt>
              </c:strCache>
            </c:strRef>
          </c:cat>
          <c:val>
            <c:numRef>
              <c:f>'Sectors'' share GDP'!$C$36:$D$36</c:f>
              <c:numCache>
                <c:formatCode>General</c:formatCode>
                <c:ptCount val="2"/>
                <c:pt idx="0">
                  <c:v>23.725467088607626</c:v>
                </c:pt>
                <c:pt idx="1">
                  <c:v>33.442073317583862</c:v>
                </c:pt>
              </c:numCache>
            </c:numRef>
          </c:val>
        </c:ser>
        <c:ser>
          <c:idx val="2"/>
          <c:order val="2"/>
          <c:tx>
            <c:strRef>
              <c:f>'Sectors'' share GDP'!$B$37</c:f>
              <c:strCache>
                <c:ptCount val="1"/>
                <c:pt idx="0">
                  <c:v>Services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cat>
            <c:strRef>
              <c:f>'Sectors'' share GDP'!$C$34:$D$34</c:f>
              <c:strCache>
                <c:ptCount val="2"/>
                <c:pt idx="0">
                  <c:v>Western Balkans</c:v>
                </c:pt>
                <c:pt idx="1">
                  <c:v>Central Europe</c:v>
                </c:pt>
              </c:strCache>
            </c:strRef>
          </c:cat>
          <c:val>
            <c:numRef>
              <c:f>'Sectors'' share GDP'!$C$37:$D$37</c:f>
              <c:numCache>
                <c:formatCode>General</c:formatCode>
                <c:ptCount val="2"/>
                <c:pt idx="0">
                  <c:v>65.770797219105319</c:v>
                </c:pt>
                <c:pt idx="1">
                  <c:v>63.519868682411975</c:v>
                </c:pt>
              </c:numCache>
            </c:numRef>
          </c:val>
        </c:ser>
        <c:overlap val="100"/>
        <c:axId val="94648960"/>
        <c:axId val="94658944"/>
      </c:barChart>
      <c:catAx>
        <c:axId val="94648960"/>
        <c:scaling>
          <c:orientation val="minMax"/>
        </c:scaling>
        <c:axPos val="b"/>
        <c:tickLblPos val="nextTo"/>
        <c:crossAx val="94658944"/>
        <c:crosses val="autoZero"/>
        <c:auto val="1"/>
        <c:lblAlgn val="ctr"/>
        <c:lblOffset val="100"/>
      </c:catAx>
      <c:valAx>
        <c:axId val="94658944"/>
        <c:scaling>
          <c:orientation val="minMax"/>
          <c:max val="100"/>
        </c:scaling>
        <c:axPos val="l"/>
        <c:numFmt formatCode="General" sourceLinked="1"/>
        <c:tickLblPos val="nextTo"/>
        <c:crossAx val="94648960"/>
        <c:crosses val="autoZero"/>
        <c:crossBetween val="between"/>
        <c:majorUnit val="20"/>
      </c:valAx>
      <c:spPr>
        <a:solidFill>
          <a:schemeClr val="bg1"/>
        </a:solidFill>
      </c:spPr>
    </c:plotArea>
    <c:plotVisOnly val="1"/>
  </c:chart>
  <c:txPr>
    <a:bodyPr/>
    <a:lstStyle/>
    <a:p>
      <a:pPr>
        <a:defRPr sz="1400">
          <a:solidFill>
            <a:schemeClr val="tx1">
              <a:lumMod val="50000"/>
            </a:schemeClr>
          </a:solidFill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/>
              <a:t>FDI </a:t>
            </a:r>
            <a:r>
              <a:rPr lang="en-US" sz="1600" b="1" i="0" baseline="0" dirty="0" smtClean="0"/>
              <a:t>Stocks </a:t>
            </a:r>
            <a:r>
              <a:rPr lang="en-US" sz="1600" b="1" i="0" baseline="0" dirty="0"/>
              <a:t>by Activity in 2010 (% of Total FDI </a:t>
            </a:r>
            <a:r>
              <a:rPr lang="en-US" sz="1600" b="1" i="0" baseline="0" dirty="0" smtClean="0"/>
              <a:t>Stocks</a:t>
            </a:r>
            <a:r>
              <a:rPr lang="en-US" sz="1600" b="1" i="0" baseline="0" dirty="0"/>
              <a:t>)</a:t>
            </a:r>
          </a:p>
        </c:rich>
      </c:tx>
      <c:layout>
        <c:manualLayout>
          <c:xMode val="edge"/>
          <c:yMode val="edge"/>
          <c:x val="0.11229364436922074"/>
          <c:y val="3.2337429619939746E-2"/>
        </c:manualLayout>
      </c:layout>
    </c:title>
    <c:plotArea>
      <c:layout>
        <c:manualLayout>
          <c:layoutTarget val="inner"/>
          <c:xMode val="edge"/>
          <c:yMode val="edge"/>
          <c:x val="5.6686045085485776E-2"/>
          <c:y val="0.16161755048214391"/>
          <c:w val="0.46267704270610904"/>
          <c:h val="0.80045556733198153"/>
        </c:manualLayout>
      </c:layout>
      <c:pieChart>
        <c:varyColors val="1"/>
        <c:ser>
          <c:idx val="0"/>
          <c:order val="0"/>
          <c:dPt>
            <c:idx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3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Pt>
            <c:idx val="4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5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Pt>
            <c:idx val="7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8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Lbls>
            <c:dLbl>
              <c:idx val="3"/>
              <c:layout>
                <c:manualLayout>
                  <c:x val="4.2154683935536542E-2"/>
                  <c:y val="-6.4203650680028784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showVal val="1"/>
            <c:showLeaderLines val="1"/>
          </c:dLbls>
          <c:cat>
            <c:strRef>
              <c:f>'stocks nace 1 2010'!$H$1:$H$9</c:f>
              <c:strCache>
                <c:ptCount val="9"/>
                <c:pt idx="0">
                  <c:v>Financial intermediation</c:v>
                </c:pt>
                <c:pt idx="1">
                  <c:v>Wholesale, retail trade, repair of motor vehicles etc</c:v>
                </c:pt>
                <c:pt idx="2">
                  <c:v>Transport, storage and communication</c:v>
                </c:pt>
                <c:pt idx="3">
                  <c:v>Construction</c:v>
                </c:pt>
                <c:pt idx="4">
                  <c:v>Real estate, renting and business activities</c:v>
                </c:pt>
                <c:pt idx="5">
                  <c:v>Mining and quarrying</c:v>
                </c:pt>
                <c:pt idx="6">
                  <c:v>Hotels and restaurants</c:v>
                </c:pt>
                <c:pt idx="7">
                  <c:v>Other</c:v>
                </c:pt>
                <c:pt idx="8">
                  <c:v>Manufacturing</c:v>
                </c:pt>
              </c:strCache>
            </c:strRef>
          </c:cat>
          <c:val>
            <c:numRef>
              <c:f>'stocks nace 1 2010'!$J$1:$J$9</c:f>
              <c:numCache>
                <c:formatCode>0.0%</c:formatCode>
                <c:ptCount val="9"/>
                <c:pt idx="0">
                  <c:v>0.33099547130132273</c:v>
                </c:pt>
                <c:pt idx="1">
                  <c:v>0.15509243159107697</c:v>
                </c:pt>
                <c:pt idx="2">
                  <c:v>9.9188210349694328E-2</c:v>
                </c:pt>
                <c:pt idx="3">
                  <c:v>2.2422003284958972E-2</c:v>
                </c:pt>
                <c:pt idx="4">
                  <c:v>7.0462769241137646E-2</c:v>
                </c:pt>
                <c:pt idx="5">
                  <c:v>2.3282918548224566E-2</c:v>
                </c:pt>
                <c:pt idx="6">
                  <c:v>2.2965605887870048E-2</c:v>
                </c:pt>
                <c:pt idx="7">
                  <c:v>3.8767547546368075E-2</c:v>
                </c:pt>
                <c:pt idx="8">
                  <c:v>0.23682279581802776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5018304430729068"/>
          <c:y val="0.16533911333059609"/>
          <c:w val="0.33834563715045507"/>
          <c:h val="0.75272539390023563"/>
        </c:manualLayout>
      </c:layout>
      <c:txPr>
        <a:bodyPr/>
        <a:lstStyle/>
        <a:p>
          <a:pPr>
            <a:defRPr sz="1200">
              <a:solidFill>
                <a:schemeClr val="tx1">
                  <a:lumMod val="50000"/>
                </a:schemeClr>
              </a:solidFill>
            </a:defRPr>
          </a:pPr>
          <a:endParaRPr lang="en-US"/>
        </a:p>
      </c:txPr>
    </c:legend>
    <c:plotVisOnly val="1"/>
  </c:chart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tx>
        <c:rich>
          <a:bodyPr/>
          <a:lstStyle/>
          <a:p>
            <a:pPr>
              <a:defRPr sz="1600">
                <a:solidFill>
                  <a:schemeClr val="tx1">
                    <a:lumMod val="75000"/>
                  </a:schemeClr>
                </a:solidFill>
              </a:defRPr>
            </a:pPr>
            <a:r>
              <a:rPr lang="en-US" sz="1600" dirty="0">
                <a:solidFill>
                  <a:schemeClr val="tx1">
                    <a:lumMod val="75000"/>
                  </a:schemeClr>
                </a:solidFill>
              </a:rPr>
              <a:t>Service exports in 2011 (bn USD)</a:t>
            </a:r>
          </a:p>
        </c:rich>
      </c:tx>
      <c:layout>
        <c:manualLayout>
          <c:xMode val="edge"/>
          <c:yMode val="edge"/>
          <c:x val="0.29885483356636638"/>
          <c:y val="2.911740785922887E-2"/>
        </c:manualLayout>
      </c:layout>
    </c:title>
    <c:plotArea>
      <c:layout>
        <c:manualLayout>
          <c:layoutTarget val="inner"/>
          <c:xMode val="edge"/>
          <c:yMode val="edge"/>
          <c:x val="0.43213316284182435"/>
          <c:y val="0.16016582384216396"/>
          <c:w val="0.46814851268591434"/>
          <c:h val="0.69804702229122773"/>
        </c:manualLayout>
      </c:layout>
      <c:barChart>
        <c:barDir val="bar"/>
        <c:grouping val="stacked"/>
        <c:ser>
          <c:idx val="0"/>
          <c:order val="0"/>
          <c:tx>
            <c:strRef>
              <c:f>'trade in services'!$B$2</c:f>
              <c:strCache>
                <c:ptCount val="1"/>
                <c:pt idx="0">
                  <c:v>ALB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cat>
            <c:strRef>
              <c:f>'trade in services'!$A$3:$A$12</c:f>
              <c:strCache>
                <c:ptCount val="10"/>
                <c:pt idx="0">
                  <c:v>Travel</c:v>
                </c:pt>
                <c:pt idx="1">
                  <c:v>Other business services</c:v>
                </c:pt>
                <c:pt idx="2">
                  <c:v>Transportation</c:v>
                </c:pt>
                <c:pt idx="3">
                  <c:v>Communications services</c:v>
                </c:pt>
                <c:pt idx="4">
                  <c:v>Construction services</c:v>
                </c:pt>
                <c:pt idx="5">
                  <c:v>Computer and information services</c:v>
                </c:pt>
                <c:pt idx="6">
                  <c:v>Personal, cultural, and recreational services</c:v>
                </c:pt>
                <c:pt idx="7">
                  <c:v>Financial services</c:v>
                </c:pt>
                <c:pt idx="8">
                  <c:v>Royalties and license fees</c:v>
                </c:pt>
                <c:pt idx="9">
                  <c:v>Insurance services</c:v>
                </c:pt>
              </c:strCache>
            </c:strRef>
          </c:cat>
          <c:val>
            <c:numRef>
              <c:f>'trade in services'!$B$3:$B$12</c:f>
              <c:numCache>
                <c:formatCode>#,##0</c:formatCode>
                <c:ptCount val="10"/>
                <c:pt idx="0">
                  <c:v>1632494181</c:v>
                </c:pt>
                <c:pt idx="1">
                  <c:v>189851754</c:v>
                </c:pt>
                <c:pt idx="2">
                  <c:v>311564935</c:v>
                </c:pt>
                <c:pt idx="3">
                  <c:v>103850388</c:v>
                </c:pt>
                <c:pt idx="4">
                  <c:v>84840000</c:v>
                </c:pt>
                <c:pt idx="5">
                  <c:v>13045165</c:v>
                </c:pt>
                <c:pt idx="6">
                  <c:v>30942670</c:v>
                </c:pt>
                <c:pt idx="7">
                  <c:v>14412396</c:v>
                </c:pt>
                <c:pt idx="8">
                  <c:v>13323434</c:v>
                </c:pt>
                <c:pt idx="9">
                  <c:v>3800413</c:v>
                </c:pt>
              </c:numCache>
            </c:numRef>
          </c:val>
        </c:ser>
        <c:ser>
          <c:idx val="1"/>
          <c:order val="1"/>
          <c:tx>
            <c:strRef>
              <c:f>'trade in services'!$C$2</c:f>
              <c:strCache>
                <c:ptCount val="1"/>
                <c:pt idx="0">
                  <c:v>BIH </c:v>
                </c:pt>
              </c:strCache>
            </c:strRef>
          </c:tx>
          <c:spPr>
            <a:solidFill>
              <a:schemeClr val="accent1"/>
            </a:solidFill>
          </c:spPr>
          <c:cat>
            <c:strRef>
              <c:f>'trade in services'!$A$3:$A$12</c:f>
              <c:strCache>
                <c:ptCount val="10"/>
                <c:pt idx="0">
                  <c:v>Travel</c:v>
                </c:pt>
                <c:pt idx="1">
                  <c:v>Other business services</c:v>
                </c:pt>
                <c:pt idx="2">
                  <c:v>Transportation</c:v>
                </c:pt>
                <c:pt idx="3">
                  <c:v>Communications services</c:v>
                </c:pt>
                <c:pt idx="4">
                  <c:v>Construction services</c:v>
                </c:pt>
                <c:pt idx="5">
                  <c:v>Computer and information services</c:v>
                </c:pt>
                <c:pt idx="6">
                  <c:v>Personal, cultural, and recreational services</c:v>
                </c:pt>
                <c:pt idx="7">
                  <c:v>Financial services</c:v>
                </c:pt>
                <c:pt idx="8">
                  <c:v>Royalties and license fees</c:v>
                </c:pt>
                <c:pt idx="9">
                  <c:v>Insurance services</c:v>
                </c:pt>
              </c:strCache>
            </c:strRef>
          </c:cat>
          <c:val>
            <c:numRef>
              <c:f>'trade in services'!$C$3:$C$12</c:f>
              <c:numCache>
                <c:formatCode>#,##0</c:formatCode>
                <c:ptCount val="10"/>
                <c:pt idx="0">
                  <c:v>633003907</c:v>
                </c:pt>
                <c:pt idx="1">
                  <c:v>69626752</c:v>
                </c:pt>
                <c:pt idx="2">
                  <c:v>331219846</c:v>
                </c:pt>
                <c:pt idx="3">
                  <c:v>134946291</c:v>
                </c:pt>
                <c:pt idx="4">
                  <c:v>85577295</c:v>
                </c:pt>
                <c:pt idx="5" formatCode="General">
                  <c:v>0</c:v>
                </c:pt>
                <c:pt idx="6" formatCode="General">
                  <c:v>0</c:v>
                </c:pt>
                <c:pt idx="7">
                  <c:v>2477940</c:v>
                </c:pt>
                <c:pt idx="8">
                  <c:v>12837209</c:v>
                </c:pt>
                <c:pt idx="9">
                  <c:v>15524995</c:v>
                </c:pt>
              </c:numCache>
            </c:numRef>
          </c:val>
        </c:ser>
        <c:ser>
          <c:idx val="2"/>
          <c:order val="2"/>
          <c:tx>
            <c:strRef>
              <c:f>'trade in services'!$D$2</c:f>
              <c:strCache>
                <c:ptCount val="1"/>
                <c:pt idx="0">
                  <c:v>HRV</c:v>
                </c:pt>
              </c:strCache>
            </c:strRef>
          </c:tx>
          <c:spPr>
            <a:solidFill>
              <a:schemeClr val="accent3"/>
            </a:solidFill>
          </c:spPr>
          <c:cat>
            <c:strRef>
              <c:f>'trade in services'!$A$3:$A$12</c:f>
              <c:strCache>
                <c:ptCount val="10"/>
                <c:pt idx="0">
                  <c:v>Travel</c:v>
                </c:pt>
                <c:pt idx="1">
                  <c:v>Other business services</c:v>
                </c:pt>
                <c:pt idx="2">
                  <c:v>Transportation</c:v>
                </c:pt>
                <c:pt idx="3">
                  <c:v>Communications services</c:v>
                </c:pt>
                <c:pt idx="4">
                  <c:v>Construction services</c:v>
                </c:pt>
                <c:pt idx="5">
                  <c:v>Computer and information services</c:v>
                </c:pt>
                <c:pt idx="6">
                  <c:v>Personal, cultural, and recreational services</c:v>
                </c:pt>
                <c:pt idx="7">
                  <c:v>Financial services</c:v>
                </c:pt>
                <c:pt idx="8">
                  <c:v>Royalties and license fees</c:v>
                </c:pt>
                <c:pt idx="9">
                  <c:v>Insurance services</c:v>
                </c:pt>
              </c:strCache>
            </c:strRef>
          </c:cat>
          <c:val>
            <c:numRef>
              <c:f>'trade in services'!$D$3:$D$12</c:f>
              <c:numCache>
                <c:formatCode>#,##0</c:formatCode>
                <c:ptCount val="10"/>
                <c:pt idx="0">
                  <c:v>9181096192</c:v>
                </c:pt>
                <c:pt idx="1">
                  <c:v>1217536186</c:v>
                </c:pt>
                <c:pt idx="2">
                  <c:v>1335398722</c:v>
                </c:pt>
                <c:pt idx="3">
                  <c:v>306816408</c:v>
                </c:pt>
                <c:pt idx="4">
                  <c:v>175483509</c:v>
                </c:pt>
                <c:pt idx="5">
                  <c:v>243582668</c:v>
                </c:pt>
                <c:pt idx="6">
                  <c:v>57247995</c:v>
                </c:pt>
                <c:pt idx="7">
                  <c:v>66601678</c:v>
                </c:pt>
                <c:pt idx="8">
                  <c:v>23947156</c:v>
                </c:pt>
                <c:pt idx="9">
                  <c:v>33487328</c:v>
                </c:pt>
              </c:numCache>
            </c:numRef>
          </c:val>
        </c:ser>
        <c:ser>
          <c:idx val="3"/>
          <c:order val="3"/>
          <c:tx>
            <c:strRef>
              <c:f>'trade in services'!$E$2</c:f>
              <c:strCache>
                <c:ptCount val="1"/>
                <c:pt idx="0">
                  <c:v>MNE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cat>
            <c:strRef>
              <c:f>'trade in services'!$A$3:$A$12</c:f>
              <c:strCache>
                <c:ptCount val="10"/>
                <c:pt idx="0">
                  <c:v>Travel</c:v>
                </c:pt>
                <c:pt idx="1">
                  <c:v>Other business services</c:v>
                </c:pt>
                <c:pt idx="2">
                  <c:v>Transportation</c:v>
                </c:pt>
                <c:pt idx="3">
                  <c:v>Communications services</c:v>
                </c:pt>
                <c:pt idx="4">
                  <c:v>Construction services</c:v>
                </c:pt>
                <c:pt idx="5">
                  <c:v>Computer and information services</c:v>
                </c:pt>
                <c:pt idx="6">
                  <c:v>Personal, cultural, and recreational services</c:v>
                </c:pt>
                <c:pt idx="7">
                  <c:v>Financial services</c:v>
                </c:pt>
                <c:pt idx="8">
                  <c:v>Royalties and license fees</c:v>
                </c:pt>
                <c:pt idx="9">
                  <c:v>Insurance services</c:v>
                </c:pt>
              </c:strCache>
            </c:strRef>
          </c:cat>
          <c:val>
            <c:numRef>
              <c:f>'trade in services'!$E$3:$E$12</c:f>
              <c:numCache>
                <c:formatCode>#,##0</c:formatCode>
                <c:ptCount val="10"/>
                <c:pt idx="0">
                  <c:v>776401683</c:v>
                </c:pt>
                <c:pt idx="1">
                  <c:v>67783086</c:v>
                </c:pt>
                <c:pt idx="2">
                  <c:v>209208385</c:v>
                </c:pt>
                <c:pt idx="3">
                  <c:v>42586687</c:v>
                </c:pt>
                <c:pt idx="4">
                  <c:v>44870851</c:v>
                </c:pt>
                <c:pt idx="5">
                  <c:v>5448377</c:v>
                </c:pt>
                <c:pt idx="6">
                  <c:v>16524181</c:v>
                </c:pt>
                <c:pt idx="7">
                  <c:v>5811405</c:v>
                </c:pt>
                <c:pt idx="8">
                  <c:v>819030</c:v>
                </c:pt>
                <c:pt idx="9">
                  <c:v>5386307</c:v>
                </c:pt>
              </c:numCache>
            </c:numRef>
          </c:val>
        </c:ser>
        <c:ser>
          <c:idx val="4"/>
          <c:order val="4"/>
          <c:tx>
            <c:strRef>
              <c:f>'trade in services'!$F$2</c:f>
              <c:strCache>
                <c:ptCount val="1"/>
                <c:pt idx="0">
                  <c:v>SRB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cat>
            <c:strRef>
              <c:f>'trade in services'!$A$3:$A$12</c:f>
              <c:strCache>
                <c:ptCount val="10"/>
                <c:pt idx="0">
                  <c:v>Travel</c:v>
                </c:pt>
                <c:pt idx="1">
                  <c:v>Other business services</c:v>
                </c:pt>
                <c:pt idx="2">
                  <c:v>Transportation</c:v>
                </c:pt>
                <c:pt idx="3">
                  <c:v>Communications services</c:v>
                </c:pt>
                <c:pt idx="4">
                  <c:v>Construction services</c:v>
                </c:pt>
                <c:pt idx="5">
                  <c:v>Computer and information services</c:v>
                </c:pt>
                <c:pt idx="6">
                  <c:v>Personal, cultural, and recreational services</c:v>
                </c:pt>
                <c:pt idx="7">
                  <c:v>Financial services</c:v>
                </c:pt>
                <c:pt idx="8">
                  <c:v>Royalties and license fees</c:v>
                </c:pt>
                <c:pt idx="9">
                  <c:v>Insurance services</c:v>
                </c:pt>
              </c:strCache>
            </c:strRef>
          </c:cat>
          <c:val>
            <c:numRef>
              <c:f>'trade in services'!$F$3:$F$12</c:f>
              <c:numCache>
                <c:formatCode>#,##0</c:formatCode>
                <c:ptCount val="10"/>
                <c:pt idx="0">
                  <c:v>991661000</c:v>
                </c:pt>
                <c:pt idx="1">
                  <c:v>1215699409</c:v>
                </c:pt>
                <c:pt idx="2">
                  <c:v>222477520</c:v>
                </c:pt>
                <c:pt idx="3">
                  <c:v>237324000</c:v>
                </c:pt>
                <c:pt idx="4">
                  <c:v>287465094</c:v>
                </c:pt>
                <c:pt idx="5">
                  <c:v>203432000</c:v>
                </c:pt>
                <c:pt idx="6">
                  <c:v>196727337</c:v>
                </c:pt>
                <c:pt idx="7">
                  <c:v>54249949</c:v>
                </c:pt>
                <c:pt idx="8">
                  <c:v>56778028</c:v>
                </c:pt>
                <c:pt idx="9">
                  <c:v>25902917</c:v>
                </c:pt>
              </c:numCache>
            </c:numRef>
          </c:val>
        </c:ser>
        <c:ser>
          <c:idx val="5"/>
          <c:order val="5"/>
          <c:tx>
            <c:strRef>
              <c:f>'trade in services'!$G$2</c:f>
              <c:strCache>
                <c:ptCount val="1"/>
                <c:pt idx="0">
                  <c:v>MKD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cat>
            <c:strRef>
              <c:f>'trade in services'!$A$3:$A$12</c:f>
              <c:strCache>
                <c:ptCount val="10"/>
                <c:pt idx="0">
                  <c:v>Travel</c:v>
                </c:pt>
                <c:pt idx="1">
                  <c:v>Other business services</c:v>
                </c:pt>
                <c:pt idx="2">
                  <c:v>Transportation</c:v>
                </c:pt>
                <c:pt idx="3">
                  <c:v>Communications services</c:v>
                </c:pt>
                <c:pt idx="4">
                  <c:v>Construction services</c:v>
                </c:pt>
                <c:pt idx="5">
                  <c:v>Computer and information services</c:v>
                </c:pt>
                <c:pt idx="6">
                  <c:v>Personal, cultural, and recreational services</c:v>
                </c:pt>
                <c:pt idx="7">
                  <c:v>Financial services</c:v>
                </c:pt>
                <c:pt idx="8">
                  <c:v>Royalties and license fees</c:v>
                </c:pt>
                <c:pt idx="9">
                  <c:v>Insurance services</c:v>
                </c:pt>
              </c:strCache>
            </c:strRef>
          </c:cat>
          <c:val>
            <c:numRef>
              <c:f>'trade in services'!$G$3:$G$12</c:f>
              <c:numCache>
                <c:formatCode>#,##0</c:formatCode>
                <c:ptCount val="10"/>
                <c:pt idx="0">
                  <c:v>239390430</c:v>
                </c:pt>
                <c:pt idx="1">
                  <c:v>261537704</c:v>
                </c:pt>
                <c:pt idx="2">
                  <c:v>381027274</c:v>
                </c:pt>
                <c:pt idx="3">
                  <c:v>92203757</c:v>
                </c:pt>
                <c:pt idx="4">
                  <c:v>19312469</c:v>
                </c:pt>
                <c:pt idx="5">
                  <c:v>56315840</c:v>
                </c:pt>
                <c:pt idx="6">
                  <c:v>27339754</c:v>
                </c:pt>
                <c:pt idx="7">
                  <c:v>3544198</c:v>
                </c:pt>
                <c:pt idx="8">
                  <c:v>9773146</c:v>
                </c:pt>
                <c:pt idx="9">
                  <c:v>10677728</c:v>
                </c:pt>
              </c:numCache>
            </c:numRef>
          </c:val>
        </c:ser>
        <c:overlap val="100"/>
        <c:axId val="95119616"/>
        <c:axId val="95125504"/>
      </c:barChart>
      <c:catAx>
        <c:axId val="95119616"/>
        <c:scaling>
          <c:orientation val="maxMin"/>
        </c:scaling>
        <c:axPos val="l"/>
        <c:tickLblPos val="nextTo"/>
        <c:txPr>
          <a:bodyPr/>
          <a:lstStyle/>
          <a:p>
            <a:pPr>
              <a:defRPr sz="1500"/>
            </a:pPr>
            <a:endParaRPr lang="en-US"/>
          </a:p>
        </c:txPr>
        <c:crossAx val="95125504"/>
        <c:crosses val="autoZero"/>
        <c:auto val="1"/>
        <c:lblAlgn val="ctr"/>
        <c:lblOffset val="100"/>
      </c:catAx>
      <c:valAx>
        <c:axId val="95125504"/>
        <c:scaling>
          <c:orientation val="minMax"/>
          <c:max val="14000000000"/>
        </c:scaling>
        <c:axPos val="t"/>
        <c:numFmt formatCode="#,##0" sourceLinked="1"/>
        <c:tickLblPos val="nextTo"/>
        <c:crossAx val="95119616"/>
        <c:crosses val="autoZero"/>
        <c:crossBetween val="between"/>
        <c:majorUnit val="2000000000"/>
        <c:dispUnits>
          <c:builtInUnit val="billions"/>
        </c:dispUnits>
      </c:valAx>
    </c:plotArea>
    <c:legend>
      <c:legendPos val="b"/>
      <c:layout>
        <c:manualLayout>
          <c:xMode val="edge"/>
          <c:yMode val="edge"/>
          <c:x val="0.24998454632423373"/>
          <c:y val="0.90146852242061259"/>
          <c:w val="0.519148439778361"/>
          <c:h val="5.6333592103803933E-2"/>
        </c:manualLayout>
      </c:layout>
    </c:legend>
    <c:plotVisOnly val="1"/>
  </c:chart>
  <c:txPr>
    <a:bodyPr/>
    <a:lstStyle/>
    <a:p>
      <a:pPr>
        <a:defRPr sz="1600">
          <a:solidFill>
            <a:schemeClr val="tx1">
              <a:lumMod val="75000"/>
            </a:schemeClr>
          </a:solidFill>
        </a:defRPr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tx>
        <c:rich>
          <a:bodyPr/>
          <a:lstStyle/>
          <a:p>
            <a:pPr>
              <a:defRPr sz="1600">
                <a:solidFill>
                  <a:schemeClr val="bg2">
                    <a:lumMod val="10000"/>
                  </a:schemeClr>
                </a:solidFill>
              </a:defRPr>
            </a:pP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Growth in WB</a:t>
            </a:r>
            <a:r>
              <a:rPr lang="en-US" sz="1600" baseline="0" dirty="0">
                <a:solidFill>
                  <a:schemeClr val="bg2">
                    <a:lumMod val="10000"/>
                  </a:schemeClr>
                </a:solidFill>
              </a:rPr>
              <a:t> exports and EU27 import demand</a:t>
            </a:r>
            <a:endParaRPr lang="en-US" sz="1600" dirty="0">
              <a:solidFill>
                <a:schemeClr val="bg2">
                  <a:lumMod val="10000"/>
                </a:schemeClr>
              </a:solidFill>
            </a:endParaRPr>
          </a:p>
        </c:rich>
      </c:tx>
      <c:layout/>
    </c:title>
    <c:plotArea>
      <c:layout>
        <c:manualLayout>
          <c:layoutTarget val="inner"/>
          <c:xMode val="edge"/>
          <c:yMode val="edge"/>
          <c:x val="9.0225732549001764E-2"/>
          <c:y val="0.10345414543770266"/>
          <c:w val="0.86909339884197068"/>
          <c:h val="0.77961691369461517"/>
        </c:manualLayout>
      </c:layout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diamond"/>
            <c:size val="14"/>
            <c:spPr>
              <a:solidFill>
                <a:schemeClr val="tx2"/>
              </a:solidFill>
            </c:spPr>
          </c:marker>
          <c:dLbls>
            <c:dLbl>
              <c:idx val="0"/>
              <c:layout/>
              <c:tx>
                <c:strRef>
                  <c:f>Sheet1!$B$3</c:f>
                  <c:strCache>
                    <c:ptCount val="1"/>
                    <c:pt idx="0">
                      <c:v>Basic Metals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1400" b="0" i="0" strike="noStrike">
                      <a:solidFill>
                        <a:schemeClr val="bg2">
                          <a:lumMod val="10000"/>
                        </a:schemeClr>
                      </a:solidFill>
                      <a:latin typeface="+mn-lt"/>
                    </a:defRPr>
                  </a:pPr>
                  <a:endParaRPr lang="en-US"/>
                </a:p>
              </c:txPr>
              <c:dLblPos val="t"/>
              <c:showVal val="1"/>
            </c:dLbl>
            <c:dLbl>
              <c:idx val="1"/>
              <c:layout>
                <c:manualLayout>
                  <c:x val="3.2560609945193268E-2"/>
                  <c:y val="6.0355874633317924E-3"/>
                </c:manualLayout>
              </c:layout>
              <c:tx>
                <c:strRef>
                  <c:f>Sheet1!$B$4</c:f>
                  <c:strCache>
                    <c:ptCount val="1"/>
                    <c:pt idx="0">
                      <c:v>Chemicals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1400" b="0" i="0" strike="noStrike">
                      <a:solidFill>
                        <a:schemeClr val="bg2">
                          <a:lumMod val="10000"/>
                        </a:schemeClr>
                      </a:solidFill>
                      <a:latin typeface="+mn-lt"/>
                    </a:defRPr>
                  </a:pPr>
                  <a:endParaRPr lang="en-US"/>
                </a:p>
              </c:txPr>
              <c:dLblPos val="r"/>
              <c:showVal val="1"/>
            </c:dLbl>
            <c:dLbl>
              <c:idx val="2"/>
              <c:layout>
                <c:manualLayout>
                  <c:x val="-9.1806620353927504E-2"/>
                  <c:y val="-6.4364867994442201E-2"/>
                </c:manualLayout>
              </c:layout>
              <c:tx>
                <c:strRef>
                  <c:f>Sheet1!$B$5</c:f>
                  <c:strCache>
                    <c:ptCount val="1"/>
                    <c:pt idx="0">
                      <c:v>Coke and petroleum products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1400" b="0" i="0" strike="noStrike">
                      <a:solidFill>
                        <a:schemeClr val="bg2">
                          <a:lumMod val="10000"/>
                        </a:schemeClr>
                      </a:solidFill>
                      <a:latin typeface="+mn-lt"/>
                    </a:defRPr>
                  </a:pPr>
                  <a:endParaRPr lang="en-US"/>
                </a:p>
              </c:txPr>
              <c:dLblPos val="r"/>
              <c:showVal val="1"/>
            </c:dLbl>
            <c:dLbl>
              <c:idx val="3"/>
              <c:layout/>
              <c:tx>
                <c:strRef>
                  <c:f>Sheet1!$B$6</c:f>
                  <c:strCache>
                    <c:ptCount val="1"/>
                    <c:pt idx="0">
                      <c:v>Fabricated metals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1400" b="0" i="0" strike="noStrike">
                      <a:solidFill>
                        <a:schemeClr val="bg2">
                          <a:lumMod val="10000"/>
                        </a:schemeClr>
                      </a:solidFill>
                      <a:latin typeface="+mn-lt"/>
                    </a:defRPr>
                  </a:pPr>
                  <a:endParaRPr lang="en-US"/>
                </a:p>
              </c:txPr>
              <c:dLblPos val="t"/>
              <c:showVal val="1"/>
            </c:dLbl>
            <c:dLbl>
              <c:idx val="4"/>
              <c:layout>
                <c:manualLayout>
                  <c:x val="1.3119715175789939E-2"/>
                  <c:y val="2.1312872975277092E-2"/>
                </c:manualLayout>
              </c:layout>
              <c:tx>
                <c:strRef>
                  <c:f>Sheet1!$B$7</c:f>
                  <c:strCache>
                    <c:ptCount val="1"/>
                    <c:pt idx="0">
                      <c:v>Food products, Beverages and Tobacco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1400" b="0" i="0" strike="noStrike">
                      <a:solidFill>
                        <a:schemeClr val="bg2">
                          <a:lumMod val="10000"/>
                        </a:schemeClr>
                      </a:solidFill>
                      <a:latin typeface="+mn-lt"/>
                    </a:defRPr>
                  </a:pPr>
                  <a:endParaRPr lang="en-US"/>
                </a:p>
              </c:txPr>
              <c:dLblPos val="r"/>
              <c:showVal val="1"/>
            </c:dLbl>
            <c:dLbl>
              <c:idx val="5"/>
              <c:layout>
                <c:manualLayout>
                  <c:x val="-5.0876288579848404E-2"/>
                  <c:y val="-5.2709394781534712E-2"/>
                </c:manualLayout>
              </c:layout>
              <c:tx>
                <c:strRef>
                  <c:f>Sheet1!$B$8</c:f>
                  <c:strCache>
                    <c:ptCount val="1"/>
                    <c:pt idx="0">
                      <c:v>Machinery and Equipment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1400" b="0" i="0" strike="noStrike">
                      <a:solidFill>
                        <a:schemeClr val="bg2">
                          <a:lumMod val="10000"/>
                        </a:schemeClr>
                      </a:solidFill>
                      <a:latin typeface="+mn-lt"/>
                    </a:defRPr>
                  </a:pPr>
                  <a:endParaRPr lang="en-US"/>
                </a:p>
              </c:txPr>
              <c:dLblPos val="r"/>
              <c:showVal val="1"/>
            </c:dLbl>
            <c:dLbl>
              <c:idx val="6"/>
              <c:layout/>
              <c:tx>
                <c:strRef>
                  <c:f>Sheet1!$B$9</c:f>
                  <c:strCache>
                    <c:ptCount val="1"/>
                    <c:pt idx="0">
                      <c:v>Manufacturing n.e.c.; Recycling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1400" b="0" i="0" strike="noStrike">
                      <a:solidFill>
                        <a:schemeClr val="bg2">
                          <a:lumMod val="10000"/>
                        </a:schemeClr>
                      </a:solidFill>
                      <a:latin typeface="+mn-lt"/>
                    </a:defRPr>
                  </a:pPr>
                  <a:endParaRPr lang="en-US"/>
                </a:p>
              </c:txPr>
              <c:dLblPos val="t"/>
              <c:showVal val="1"/>
            </c:dLbl>
            <c:dLbl>
              <c:idx val="7"/>
              <c:layout>
                <c:manualLayout>
                  <c:x val="-0.10958611481975969"/>
                  <c:y val="8.1841432225064001E-2"/>
                </c:manualLayout>
              </c:layout>
              <c:tx>
                <c:strRef>
                  <c:f>Sheet1!$B$10</c:f>
                  <c:strCache>
                    <c:ptCount val="1"/>
                    <c:pt idx="0">
                      <c:v>Non-Metallic Mineral Products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1400" b="0" i="0" strike="noStrike">
                      <a:solidFill>
                        <a:schemeClr val="bg2">
                          <a:lumMod val="10000"/>
                        </a:schemeClr>
                      </a:solidFill>
                      <a:latin typeface="+mn-lt"/>
                    </a:defRPr>
                  </a:pPr>
                  <a:endParaRPr lang="en-US"/>
                </a:p>
              </c:txPr>
              <c:dLblPos val="r"/>
              <c:showVal val="1"/>
            </c:dLbl>
            <c:dLbl>
              <c:idx val="8"/>
              <c:layout>
                <c:manualLayout>
                  <c:x val="5.4204906629661993E-3"/>
                  <c:y val="2.557544757033263E-3"/>
                </c:manualLayout>
              </c:layout>
              <c:tx>
                <c:strRef>
                  <c:f>Sheet1!$B$11</c:f>
                  <c:strCache>
                    <c:ptCount val="1"/>
                    <c:pt idx="0">
                      <c:v>Pharmaceuticals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1400" b="0" i="0" strike="noStrike">
                      <a:solidFill>
                        <a:schemeClr val="bg2">
                          <a:lumMod val="10000"/>
                        </a:schemeClr>
                      </a:solidFill>
                      <a:latin typeface="+mn-lt"/>
                    </a:defRPr>
                  </a:pPr>
                  <a:endParaRPr lang="en-US"/>
                </a:p>
              </c:txPr>
              <c:dLblPos val="r"/>
              <c:showVal val="1"/>
            </c:dLbl>
            <c:dLbl>
              <c:idx val="9"/>
              <c:layout>
                <c:manualLayout>
                  <c:x val="-0.1631124031391557"/>
                  <c:y val="3.930897309711287E-2"/>
                </c:manualLayout>
              </c:layout>
              <c:tx>
                <c:strRef>
                  <c:f>Sheet1!$B$12</c:f>
                  <c:strCache>
                    <c:ptCount val="1"/>
                    <c:pt idx="0">
                      <c:v>Paper, Printing and Publishing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1400" b="0" i="0" strike="noStrike">
                      <a:solidFill>
                        <a:schemeClr val="bg2">
                          <a:lumMod val="10000"/>
                        </a:schemeClr>
                      </a:solidFill>
                      <a:latin typeface="+mn-lt"/>
                    </a:defRPr>
                  </a:pPr>
                  <a:endParaRPr lang="en-US"/>
                </a:p>
              </c:txPr>
              <c:dLblPos val="r"/>
              <c:showVal val="1"/>
            </c:dLbl>
            <c:dLbl>
              <c:idx val="10"/>
              <c:layout/>
              <c:tx>
                <c:strRef>
                  <c:f>Sheet1!$B$13</c:f>
                  <c:strCache>
                    <c:ptCount val="1"/>
                    <c:pt idx="0">
                      <c:v>Rubber and Plastics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1400" b="0" i="0" strike="noStrike">
                      <a:solidFill>
                        <a:schemeClr val="bg2">
                          <a:lumMod val="10000"/>
                        </a:schemeClr>
                      </a:solidFill>
                      <a:latin typeface="+mn-lt"/>
                    </a:defRPr>
                  </a:pPr>
                  <a:endParaRPr lang="en-US"/>
                </a:p>
              </c:txPr>
              <c:dLblPos val="t"/>
              <c:showVal val="1"/>
            </c:dLbl>
            <c:dLbl>
              <c:idx val="11"/>
              <c:layout>
                <c:manualLayout>
                  <c:x val="-4.3845126835781054E-2"/>
                  <c:y val="4.3478260869565223E-2"/>
                </c:manualLayout>
              </c:layout>
              <c:tx>
                <c:strRef>
                  <c:f>Sheet1!$B$14</c:f>
                  <c:strCache>
                    <c:ptCount val="1"/>
                    <c:pt idx="0">
                      <c:v>Textiles and leather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1400" b="0" i="0" strike="noStrike">
                      <a:solidFill>
                        <a:schemeClr val="bg2">
                          <a:lumMod val="10000"/>
                        </a:schemeClr>
                      </a:solidFill>
                      <a:latin typeface="+mn-lt"/>
                    </a:defRPr>
                  </a:pPr>
                  <a:endParaRPr lang="en-US"/>
                </a:p>
              </c:txPr>
              <c:dLblPos val="r"/>
              <c:showVal val="1"/>
            </c:dLbl>
            <c:dLbl>
              <c:idx val="12"/>
              <c:layout/>
              <c:tx>
                <c:strRef>
                  <c:f>Sheet1!$B$15</c:f>
                  <c:strCache>
                    <c:ptCount val="1"/>
                    <c:pt idx="0">
                      <c:v>Transport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1400" b="0" i="0" strike="noStrike">
                      <a:solidFill>
                        <a:schemeClr val="bg2">
                          <a:lumMod val="10000"/>
                        </a:schemeClr>
                      </a:solidFill>
                      <a:latin typeface="+mn-lt"/>
                    </a:defRPr>
                  </a:pPr>
                  <a:endParaRPr lang="en-US"/>
                </a:p>
              </c:txPr>
              <c:dLblPos val="t"/>
              <c:showVal val="1"/>
            </c:dLbl>
            <c:dLbl>
              <c:idx val="13"/>
              <c:layout>
                <c:manualLayout>
                  <c:x val="-7.1975670720075303E-4"/>
                  <c:y val="2.3569746796356341E-2"/>
                </c:manualLayout>
              </c:layout>
              <c:tx>
                <c:strRef>
                  <c:f>Sheet1!$B$16</c:f>
                  <c:strCache>
                    <c:ptCount val="1"/>
                    <c:pt idx="0">
                      <c:v>Wood and Cork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1400" b="0" i="0" strike="noStrike">
                      <a:solidFill>
                        <a:schemeClr val="bg2">
                          <a:lumMod val="10000"/>
                        </a:schemeClr>
                      </a:solidFill>
                      <a:latin typeface="+mn-lt"/>
                    </a:defRPr>
                  </a:pPr>
                  <a:endParaRPr lang="en-US"/>
                </a:p>
              </c:txPr>
              <c:dLblPos val="r"/>
              <c:showVal val="1"/>
            </c:dLbl>
            <c:txPr>
              <a:bodyPr/>
              <a:lstStyle/>
              <a:p>
                <a:pPr>
                  <a:defRPr sz="1400">
                    <a:solidFill>
                      <a:schemeClr val="bg2">
                        <a:lumMod val="10000"/>
                      </a:schemeClr>
                    </a:solidFill>
                    <a:latin typeface="+mn-lt"/>
                  </a:defRPr>
                </a:pPr>
                <a:endParaRPr lang="en-US"/>
              </a:p>
            </c:txPr>
            <c:showVal val="1"/>
          </c:dLbls>
          <c:xVal>
            <c:numRef>
              <c:f>Sheet1!$E$3:$E$16</c:f>
              <c:numCache>
                <c:formatCode>0.000%</c:formatCode>
                <c:ptCount val="14"/>
                <c:pt idx="0">
                  <c:v>3.5683964780400992E-2</c:v>
                </c:pt>
                <c:pt idx="1">
                  <c:v>5.2409045505531722E-2</c:v>
                </c:pt>
                <c:pt idx="2">
                  <c:v>0.11005277995029362</c:v>
                </c:pt>
                <c:pt idx="3">
                  <c:v>4.3556093446650804E-2</c:v>
                </c:pt>
                <c:pt idx="4">
                  <c:v>7.1143757500950366E-2</c:v>
                </c:pt>
                <c:pt idx="5">
                  <c:v>2.5118062506080285E-2</c:v>
                </c:pt>
                <c:pt idx="6">
                  <c:v>5.5716495461872434E-2</c:v>
                </c:pt>
                <c:pt idx="7">
                  <c:v>2.5072847420544421E-2</c:v>
                </c:pt>
                <c:pt idx="8">
                  <c:v>6.1819732248453323E-2</c:v>
                </c:pt>
                <c:pt idx="9">
                  <c:v>2.3249315586305188E-2</c:v>
                </c:pt>
                <c:pt idx="10">
                  <c:v>5.9928703272169787E-2</c:v>
                </c:pt>
                <c:pt idx="11">
                  <c:v>3.8086607295909201E-2</c:v>
                </c:pt>
                <c:pt idx="12">
                  <c:v>6.0739729827554824E-3</c:v>
                </c:pt>
                <c:pt idx="13">
                  <c:v>1.7273260967658466E-3</c:v>
                </c:pt>
              </c:numCache>
            </c:numRef>
          </c:xVal>
          <c:yVal>
            <c:numRef>
              <c:f>Sheet1!$K$3:$K$16</c:f>
              <c:numCache>
                <c:formatCode>0.0%</c:formatCode>
                <c:ptCount val="14"/>
                <c:pt idx="0">
                  <c:v>5.7879168590021485E-2</c:v>
                </c:pt>
                <c:pt idx="1">
                  <c:v>0.14899996724579229</c:v>
                </c:pt>
                <c:pt idx="2">
                  <c:v>0.10940080739971998</c:v>
                </c:pt>
                <c:pt idx="3">
                  <c:v>7.9309047737858684E-2</c:v>
                </c:pt>
                <c:pt idx="4">
                  <c:v>8.4400180122710333E-2</c:v>
                </c:pt>
                <c:pt idx="5">
                  <c:v>0.11017663558652276</c:v>
                </c:pt>
                <c:pt idx="6">
                  <c:v>5.8702678246433174E-2</c:v>
                </c:pt>
                <c:pt idx="7">
                  <c:v>3.5485386490439495E-2</c:v>
                </c:pt>
                <c:pt idx="8">
                  <c:v>0.10547922379763702</c:v>
                </c:pt>
                <c:pt idx="9">
                  <c:v>0.10799199475001522</c:v>
                </c:pt>
                <c:pt idx="10">
                  <c:v>0.11014012318826009</c:v>
                </c:pt>
                <c:pt idx="11">
                  <c:v>5.8910518579714487E-2</c:v>
                </c:pt>
                <c:pt idx="12">
                  <c:v>6.1887133214614302E-2</c:v>
                </c:pt>
                <c:pt idx="13">
                  <c:v>5.1315423975675033E-2</c:v>
                </c:pt>
              </c:numCache>
            </c:numRef>
          </c:yVal>
        </c:ser>
        <c:axId val="95600640"/>
        <c:axId val="95602560"/>
      </c:scatterChart>
      <c:valAx>
        <c:axId val="9560064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200">
                    <a:solidFill>
                      <a:schemeClr val="tx1">
                        <a:lumMod val="50000"/>
                      </a:schemeClr>
                    </a:solidFill>
                  </a:defRPr>
                </a:pPr>
                <a:r>
                  <a:rPr lang="en-US" sz="1200" dirty="0">
                    <a:solidFill>
                      <a:schemeClr val="tx1">
                        <a:lumMod val="50000"/>
                      </a:schemeClr>
                    </a:solidFill>
                  </a:rPr>
                  <a:t>Growth</a:t>
                </a:r>
                <a:r>
                  <a:rPr lang="en-US" sz="1200" baseline="0" dirty="0">
                    <a:solidFill>
                      <a:schemeClr val="tx1">
                        <a:lumMod val="50000"/>
                      </a:schemeClr>
                    </a:solidFill>
                  </a:rPr>
                  <a:t> in EU27 imports (annual growth 2006-2011)</a:t>
                </a:r>
                <a:endParaRPr lang="en-US" sz="1200" dirty="0">
                  <a:solidFill>
                    <a:schemeClr val="tx1">
                      <a:lumMod val="50000"/>
                    </a:schemeClr>
                  </a:solidFill>
                </a:endParaRPr>
              </a:p>
            </c:rich>
          </c:tx>
          <c:layout>
            <c:manualLayout>
              <c:xMode val="edge"/>
              <c:yMode val="edge"/>
              <c:x val="0.30050301720791656"/>
              <c:y val="0.95224142880577689"/>
            </c:manualLayout>
          </c:layout>
        </c:title>
        <c:numFmt formatCode="0%" sourceLinked="0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50000"/>
                  </a:schemeClr>
                </a:solidFill>
              </a:defRPr>
            </a:pPr>
            <a:endParaRPr lang="en-US"/>
          </a:p>
        </c:txPr>
        <c:crossAx val="95602560"/>
        <c:crosses val="autoZero"/>
        <c:crossBetween val="midCat"/>
      </c:valAx>
      <c:valAx>
        <c:axId val="95602560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1200">
                    <a:solidFill>
                      <a:schemeClr val="tx1">
                        <a:lumMod val="50000"/>
                      </a:schemeClr>
                    </a:solidFill>
                  </a:defRPr>
                </a:pPr>
                <a:r>
                  <a:rPr lang="en-US" sz="1200" baseline="0" dirty="0" smtClean="0">
                    <a:solidFill>
                      <a:schemeClr val="tx1">
                        <a:lumMod val="50000"/>
                      </a:schemeClr>
                    </a:solidFill>
                  </a:rPr>
                  <a:t>WB exports </a:t>
                </a:r>
                <a:r>
                  <a:rPr lang="en-US" sz="1200" baseline="0" dirty="0">
                    <a:solidFill>
                      <a:schemeClr val="tx1">
                        <a:lumMod val="50000"/>
                      </a:schemeClr>
                    </a:solidFill>
                  </a:rPr>
                  <a:t>(annual growth 2006-2011)</a:t>
                </a:r>
                <a:endParaRPr lang="en-US" sz="1200" dirty="0">
                  <a:solidFill>
                    <a:schemeClr val="tx1">
                      <a:lumMod val="50000"/>
                    </a:schemeClr>
                  </a:solidFill>
                </a:endParaRPr>
              </a:p>
            </c:rich>
          </c:tx>
          <c:layout>
            <c:manualLayout>
              <c:xMode val="edge"/>
              <c:yMode val="edge"/>
              <c:x val="7.3066102728000914E-3"/>
              <c:y val="0.13101439468503998"/>
            </c:manualLayout>
          </c:layout>
        </c:title>
        <c:numFmt formatCode="0%" sourceLinked="0"/>
        <c:tickLblPos val="nextTo"/>
        <c:txPr>
          <a:bodyPr/>
          <a:lstStyle/>
          <a:p>
            <a:pPr>
              <a:defRPr sz="1200">
                <a:solidFill>
                  <a:schemeClr val="bg2">
                    <a:lumMod val="10000"/>
                  </a:schemeClr>
                </a:solidFill>
              </a:defRPr>
            </a:pPr>
            <a:endParaRPr lang="en-US"/>
          </a:p>
        </c:txPr>
        <c:crossAx val="95600640"/>
        <c:crosses val="autoZero"/>
        <c:crossBetween val="midCat"/>
      </c:valAx>
      <c:spPr>
        <a:solidFill>
          <a:schemeClr val="bg1">
            <a:lumMod val="95000"/>
          </a:schemeClr>
        </a:solidFill>
      </c:spPr>
    </c:plotArea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plotArea>
      <c:layout/>
      <c:barChart>
        <c:barDir val="bar"/>
        <c:grouping val="stacked"/>
        <c:ser>
          <c:idx val="0"/>
          <c:order val="0"/>
          <c:tx>
            <c:strRef>
              <c:f>Sheet1!$B$50</c:f>
              <c:strCache>
                <c:ptCount val="1"/>
                <c:pt idx="0">
                  <c:v>intra-CEFTA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cat>
            <c:strRef>
              <c:f>Sheet1!$A$51:$A$68</c:f>
              <c:strCache>
                <c:ptCount val="18"/>
                <c:pt idx="0">
                  <c:v>Other Non-Metallic Mineral Prod.</c:v>
                </c:pt>
                <c:pt idx="1">
                  <c:v>Food, Beverages and Tobacco</c:v>
                </c:pt>
                <c:pt idx="2">
                  <c:v>Office, Computers</c:v>
                </c:pt>
                <c:pt idx="3">
                  <c:v>Coke, Petroleum Products</c:v>
                </c:pt>
                <c:pt idx="4">
                  <c:v>Paper, Printing and Publishing</c:v>
                </c:pt>
                <c:pt idx="5">
                  <c:v>Chemicals</c:v>
                </c:pt>
                <c:pt idx="6">
                  <c:v>Fabricated Metal Products</c:v>
                </c:pt>
                <c:pt idx="7">
                  <c:v>Rubber and Plastics</c:v>
                </c:pt>
                <c:pt idx="8">
                  <c:v>Basic Metals</c:v>
                </c:pt>
                <c:pt idx="9">
                  <c:v>Wood and Cork</c:v>
                </c:pt>
                <c:pt idx="10">
                  <c:v>Electrical Machinery n.e.c</c:v>
                </c:pt>
                <c:pt idx="11">
                  <c:v>Medical, Instruments</c:v>
                </c:pt>
                <c:pt idx="12">
                  <c:v>Machinery and Equipment, n.e.c</c:v>
                </c:pt>
                <c:pt idx="13">
                  <c:v>Textiles, Clothing</c:v>
                </c:pt>
                <c:pt idx="14">
                  <c:v>Motor Vehicles, Trailers</c:v>
                </c:pt>
                <c:pt idx="15">
                  <c:v>Other Transport Equipment</c:v>
                </c:pt>
                <c:pt idx="16">
                  <c:v>Radio, TV and Communication</c:v>
                </c:pt>
                <c:pt idx="17">
                  <c:v>Manufacturing n.e.c; Recycling</c:v>
                </c:pt>
              </c:strCache>
            </c:strRef>
          </c:cat>
          <c:val>
            <c:numRef>
              <c:f>Sheet1!$B$51:$B$68</c:f>
              <c:numCache>
                <c:formatCode>0</c:formatCode>
                <c:ptCount val="18"/>
                <c:pt idx="0">
                  <c:v>52.760818481445298</c:v>
                </c:pt>
                <c:pt idx="1">
                  <c:v>43.179656982421925</c:v>
                </c:pt>
                <c:pt idx="2">
                  <c:v>40.947910308837912</c:v>
                </c:pt>
                <c:pt idx="3">
                  <c:v>39.342247009277258</c:v>
                </c:pt>
                <c:pt idx="4">
                  <c:v>31.414142608642599</c:v>
                </c:pt>
                <c:pt idx="5">
                  <c:v>30.509862899780288</c:v>
                </c:pt>
                <c:pt idx="6">
                  <c:v>29.161281585693388</c:v>
                </c:pt>
                <c:pt idx="7">
                  <c:v>28.740301132202099</c:v>
                </c:pt>
                <c:pt idx="8">
                  <c:v>25.663364410400412</c:v>
                </c:pt>
                <c:pt idx="9">
                  <c:v>23.569141387939489</c:v>
                </c:pt>
                <c:pt idx="10">
                  <c:v>17.643491744995099</c:v>
                </c:pt>
                <c:pt idx="11">
                  <c:v>17.106287002563491</c:v>
                </c:pt>
                <c:pt idx="12">
                  <c:v>13.353392601013205</c:v>
                </c:pt>
                <c:pt idx="13">
                  <c:v>12.924792289733899</c:v>
                </c:pt>
                <c:pt idx="14">
                  <c:v>8.6617612838745028</c:v>
                </c:pt>
                <c:pt idx="15">
                  <c:v>5.6507935523986799</c:v>
                </c:pt>
                <c:pt idx="16">
                  <c:v>4.8867616653442427</c:v>
                </c:pt>
                <c:pt idx="17">
                  <c:v>2.1560738086700399</c:v>
                </c:pt>
              </c:numCache>
            </c:numRef>
          </c:val>
        </c:ser>
        <c:ser>
          <c:idx val="1"/>
          <c:order val="1"/>
          <c:tx>
            <c:strRef>
              <c:f>Sheet1!$C$50</c:f>
              <c:strCache>
                <c:ptCount val="1"/>
                <c:pt idx="0">
                  <c:v>extra-CEFTA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cat>
            <c:strRef>
              <c:f>Sheet1!$A$51:$A$68</c:f>
              <c:strCache>
                <c:ptCount val="18"/>
                <c:pt idx="0">
                  <c:v>Other Non-Metallic Mineral Prod.</c:v>
                </c:pt>
                <c:pt idx="1">
                  <c:v>Food, Beverages and Tobacco</c:v>
                </c:pt>
                <c:pt idx="2">
                  <c:v>Office, Computers</c:v>
                </c:pt>
                <c:pt idx="3">
                  <c:v>Coke, Petroleum Products</c:v>
                </c:pt>
                <c:pt idx="4">
                  <c:v>Paper, Printing and Publishing</c:v>
                </c:pt>
                <c:pt idx="5">
                  <c:v>Chemicals</c:v>
                </c:pt>
                <c:pt idx="6">
                  <c:v>Fabricated Metal Products</c:v>
                </c:pt>
                <c:pt idx="7">
                  <c:v>Rubber and Plastics</c:v>
                </c:pt>
                <c:pt idx="8">
                  <c:v>Basic Metals</c:v>
                </c:pt>
                <c:pt idx="9">
                  <c:v>Wood and Cork</c:v>
                </c:pt>
                <c:pt idx="10">
                  <c:v>Electrical Machinery n.e.c</c:v>
                </c:pt>
                <c:pt idx="11">
                  <c:v>Medical, Instruments</c:v>
                </c:pt>
                <c:pt idx="12">
                  <c:v>Machinery and Equipment, n.e.c</c:v>
                </c:pt>
                <c:pt idx="13">
                  <c:v>Textiles, Clothing</c:v>
                </c:pt>
                <c:pt idx="14">
                  <c:v>Motor Vehicles, Trailers</c:v>
                </c:pt>
                <c:pt idx="15">
                  <c:v>Other Transport Equipment</c:v>
                </c:pt>
                <c:pt idx="16">
                  <c:v>Radio, TV and Communication</c:v>
                </c:pt>
                <c:pt idx="17">
                  <c:v>Manufacturing n.e.c; Recycling</c:v>
                </c:pt>
              </c:strCache>
            </c:strRef>
          </c:cat>
          <c:val>
            <c:numRef>
              <c:f>Sheet1!$C$51:$C$68</c:f>
              <c:numCache>
                <c:formatCode>0</c:formatCode>
                <c:ptCount val="18"/>
                <c:pt idx="0">
                  <c:v>47.239181518554723</c:v>
                </c:pt>
                <c:pt idx="1">
                  <c:v>56.820343017578111</c:v>
                </c:pt>
                <c:pt idx="2">
                  <c:v>59.052089691162067</c:v>
                </c:pt>
                <c:pt idx="3">
                  <c:v>60.657752990722699</c:v>
                </c:pt>
                <c:pt idx="4">
                  <c:v>68.585857391357379</c:v>
                </c:pt>
                <c:pt idx="5">
                  <c:v>69.490137100219698</c:v>
                </c:pt>
                <c:pt idx="6">
                  <c:v>70.838718414306555</c:v>
                </c:pt>
                <c:pt idx="7">
                  <c:v>71.259698867797908</c:v>
                </c:pt>
                <c:pt idx="8">
                  <c:v>74.336635589599581</c:v>
                </c:pt>
                <c:pt idx="9">
                  <c:v>76.430858612060462</c:v>
                </c:pt>
                <c:pt idx="10">
                  <c:v>82.35650825500484</c:v>
                </c:pt>
                <c:pt idx="11">
                  <c:v>82.893712997436424</c:v>
                </c:pt>
                <c:pt idx="12">
                  <c:v>86.646607398986788</c:v>
                </c:pt>
                <c:pt idx="13">
                  <c:v>87.075207710266056</c:v>
                </c:pt>
                <c:pt idx="14">
                  <c:v>91.338238716125417</c:v>
                </c:pt>
                <c:pt idx="15">
                  <c:v>94.349206447601333</c:v>
                </c:pt>
                <c:pt idx="16">
                  <c:v>95.113238334655676</c:v>
                </c:pt>
                <c:pt idx="17">
                  <c:v>97.843926191329956</c:v>
                </c:pt>
              </c:numCache>
            </c:numRef>
          </c:val>
        </c:ser>
        <c:overlap val="100"/>
        <c:axId val="95067520"/>
        <c:axId val="95081600"/>
      </c:barChart>
      <c:catAx>
        <c:axId val="95067520"/>
        <c:scaling>
          <c:orientation val="maxMin"/>
        </c:scaling>
        <c:axPos val="l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95081600"/>
        <c:crosses val="autoZero"/>
        <c:auto val="1"/>
        <c:lblAlgn val="ctr"/>
        <c:lblOffset val="100"/>
      </c:catAx>
      <c:valAx>
        <c:axId val="95081600"/>
        <c:scaling>
          <c:orientation val="minMax"/>
          <c:max val="100"/>
        </c:scaling>
        <c:axPos val="t"/>
        <c:numFmt formatCode="0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95067520"/>
        <c:crosses val="autoZero"/>
        <c:crossBetween val="between"/>
        <c:majorUnit val="20"/>
      </c:valAx>
    </c:plotArea>
    <c:legend>
      <c:legendPos val="b"/>
      <c:layout/>
      <c:txPr>
        <a:bodyPr/>
        <a:lstStyle/>
        <a:p>
          <a:pPr>
            <a:defRPr sz="1400"/>
          </a:pPr>
          <a:endParaRPr lang="en-US"/>
        </a:p>
      </c:txPr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plotArea>
      <c:layout/>
      <c:barChart>
        <c:barDir val="bar"/>
        <c:grouping val="stacked"/>
        <c:ser>
          <c:idx val="0"/>
          <c:order val="0"/>
          <c:tx>
            <c:strRef>
              <c:f>Sheet1!$B$50</c:f>
              <c:strCache>
                <c:ptCount val="1"/>
                <c:pt idx="0">
                  <c:v>intra-CEFTA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cat>
            <c:strRef>
              <c:f>Sheet1!$A$51:$A$68</c:f>
              <c:strCache>
                <c:ptCount val="18"/>
                <c:pt idx="0">
                  <c:v>Other Non-Metallic Mineral Prod.</c:v>
                </c:pt>
                <c:pt idx="1">
                  <c:v>Food, Beverages and Tobacco</c:v>
                </c:pt>
                <c:pt idx="2">
                  <c:v>Office, Computers</c:v>
                </c:pt>
                <c:pt idx="3">
                  <c:v>Coke, Petroleum Products</c:v>
                </c:pt>
                <c:pt idx="4">
                  <c:v>Paper, Printing and Publishing</c:v>
                </c:pt>
                <c:pt idx="5">
                  <c:v>Chemicals</c:v>
                </c:pt>
                <c:pt idx="6">
                  <c:v>Fabricated Metal Products</c:v>
                </c:pt>
                <c:pt idx="7">
                  <c:v>Rubber and Plastics</c:v>
                </c:pt>
                <c:pt idx="8">
                  <c:v>Basic Metals</c:v>
                </c:pt>
                <c:pt idx="9">
                  <c:v>Wood and Cork</c:v>
                </c:pt>
                <c:pt idx="10">
                  <c:v>Electrical Machinery n.e.c</c:v>
                </c:pt>
                <c:pt idx="11">
                  <c:v>Medical, Instruments</c:v>
                </c:pt>
                <c:pt idx="12">
                  <c:v>Machinery and Equipment, n.e.c</c:v>
                </c:pt>
                <c:pt idx="13">
                  <c:v>Textiles, Clothing</c:v>
                </c:pt>
                <c:pt idx="14">
                  <c:v>Motor Vehicles, Trailers</c:v>
                </c:pt>
                <c:pt idx="15">
                  <c:v>Other Transport Equipment</c:v>
                </c:pt>
                <c:pt idx="16">
                  <c:v>Radio, TV and Communication</c:v>
                </c:pt>
                <c:pt idx="17">
                  <c:v>Manufacturing n.e.c; Recycling</c:v>
                </c:pt>
              </c:strCache>
            </c:strRef>
          </c:cat>
          <c:val>
            <c:numRef>
              <c:f>Sheet1!$B$51:$B$68</c:f>
              <c:numCache>
                <c:formatCode>0</c:formatCode>
                <c:ptCount val="18"/>
                <c:pt idx="0">
                  <c:v>52.760818481445298</c:v>
                </c:pt>
                <c:pt idx="1">
                  <c:v>43.179656982421939</c:v>
                </c:pt>
                <c:pt idx="2">
                  <c:v>40.947910308837912</c:v>
                </c:pt>
                <c:pt idx="3">
                  <c:v>39.342247009277244</c:v>
                </c:pt>
                <c:pt idx="4">
                  <c:v>31.414142608642599</c:v>
                </c:pt>
                <c:pt idx="5">
                  <c:v>30.509862899780288</c:v>
                </c:pt>
                <c:pt idx="6">
                  <c:v>29.161281585693388</c:v>
                </c:pt>
                <c:pt idx="7">
                  <c:v>28.740301132202099</c:v>
                </c:pt>
                <c:pt idx="8">
                  <c:v>25.663364410400419</c:v>
                </c:pt>
                <c:pt idx="9">
                  <c:v>23.569141387939489</c:v>
                </c:pt>
                <c:pt idx="10">
                  <c:v>17.643491744995099</c:v>
                </c:pt>
                <c:pt idx="11">
                  <c:v>17.106287002563487</c:v>
                </c:pt>
                <c:pt idx="12">
                  <c:v>13.353392601013207</c:v>
                </c:pt>
                <c:pt idx="13">
                  <c:v>12.924792289733899</c:v>
                </c:pt>
                <c:pt idx="14">
                  <c:v>8.6617612838744993</c:v>
                </c:pt>
                <c:pt idx="15">
                  <c:v>5.6507935523986799</c:v>
                </c:pt>
                <c:pt idx="16">
                  <c:v>4.8867616653442436</c:v>
                </c:pt>
                <c:pt idx="17">
                  <c:v>2.1560738086700399</c:v>
                </c:pt>
              </c:numCache>
            </c:numRef>
          </c:val>
        </c:ser>
        <c:ser>
          <c:idx val="1"/>
          <c:order val="1"/>
          <c:tx>
            <c:strRef>
              <c:f>Sheet1!$C$50</c:f>
              <c:strCache>
                <c:ptCount val="1"/>
                <c:pt idx="0">
                  <c:v>extra-CEFTA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cat>
            <c:strRef>
              <c:f>Sheet1!$A$51:$A$68</c:f>
              <c:strCache>
                <c:ptCount val="18"/>
                <c:pt idx="0">
                  <c:v>Other Non-Metallic Mineral Prod.</c:v>
                </c:pt>
                <c:pt idx="1">
                  <c:v>Food, Beverages and Tobacco</c:v>
                </c:pt>
                <c:pt idx="2">
                  <c:v>Office, Computers</c:v>
                </c:pt>
                <c:pt idx="3">
                  <c:v>Coke, Petroleum Products</c:v>
                </c:pt>
                <c:pt idx="4">
                  <c:v>Paper, Printing and Publishing</c:v>
                </c:pt>
                <c:pt idx="5">
                  <c:v>Chemicals</c:v>
                </c:pt>
                <c:pt idx="6">
                  <c:v>Fabricated Metal Products</c:v>
                </c:pt>
                <c:pt idx="7">
                  <c:v>Rubber and Plastics</c:v>
                </c:pt>
                <c:pt idx="8">
                  <c:v>Basic Metals</c:v>
                </c:pt>
                <c:pt idx="9">
                  <c:v>Wood and Cork</c:v>
                </c:pt>
                <c:pt idx="10">
                  <c:v>Electrical Machinery n.e.c</c:v>
                </c:pt>
                <c:pt idx="11">
                  <c:v>Medical, Instruments</c:v>
                </c:pt>
                <c:pt idx="12">
                  <c:v>Machinery and Equipment, n.e.c</c:v>
                </c:pt>
                <c:pt idx="13">
                  <c:v>Textiles, Clothing</c:v>
                </c:pt>
                <c:pt idx="14">
                  <c:v>Motor Vehicles, Trailers</c:v>
                </c:pt>
                <c:pt idx="15">
                  <c:v>Other Transport Equipment</c:v>
                </c:pt>
                <c:pt idx="16">
                  <c:v>Radio, TV and Communication</c:v>
                </c:pt>
                <c:pt idx="17">
                  <c:v>Manufacturing n.e.c; Recycling</c:v>
                </c:pt>
              </c:strCache>
            </c:strRef>
          </c:cat>
          <c:val>
            <c:numRef>
              <c:f>Sheet1!$C$51:$C$68</c:f>
              <c:numCache>
                <c:formatCode>0</c:formatCode>
                <c:ptCount val="18"/>
                <c:pt idx="0">
                  <c:v>47.23918151855473</c:v>
                </c:pt>
                <c:pt idx="1">
                  <c:v>56.820343017578111</c:v>
                </c:pt>
                <c:pt idx="2">
                  <c:v>59.052089691162053</c:v>
                </c:pt>
                <c:pt idx="3">
                  <c:v>60.657752990722699</c:v>
                </c:pt>
                <c:pt idx="4">
                  <c:v>68.585857391357379</c:v>
                </c:pt>
                <c:pt idx="5">
                  <c:v>69.490137100219698</c:v>
                </c:pt>
                <c:pt idx="6">
                  <c:v>70.838718414306541</c:v>
                </c:pt>
                <c:pt idx="7">
                  <c:v>71.259698867797908</c:v>
                </c:pt>
                <c:pt idx="8">
                  <c:v>74.336635589599581</c:v>
                </c:pt>
                <c:pt idx="9">
                  <c:v>76.430858612060447</c:v>
                </c:pt>
                <c:pt idx="10">
                  <c:v>82.356508255004826</c:v>
                </c:pt>
                <c:pt idx="11">
                  <c:v>82.893712997436396</c:v>
                </c:pt>
                <c:pt idx="12">
                  <c:v>86.646607398986788</c:v>
                </c:pt>
                <c:pt idx="13">
                  <c:v>87.075207710266042</c:v>
                </c:pt>
                <c:pt idx="14">
                  <c:v>91.338238716125389</c:v>
                </c:pt>
                <c:pt idx="15">
                  <c:v>94.349206447601333</c:v>
                </c:pt>
                <c:pt idx="16">
                  <c:v>95.113238334655648</c:v>
                </c:pt>
                <c:pt idx="17">
                  <c:v>97.843926191329956</c:v>
                </c:pt>
              </c:numCache>
            </c:numRef>
          </c:val>
        </c:ser>
        <c:overlap val="100"/>
        <c:axId val="95704576"/>
        <c:axId val="95706112"/>
      </c:barChart>
      <c:catAx>
        <c:axId val="95704576"/>
        <c:scaling>
          <c:orientation val="maxMin"/>
        </c:scaling>
        <c:axPos val="l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95706112"/>
        <c:crosses val="autoZero"/>
        <c:auto val="1"/>
        <c:lblAlgn val="ctr"/>
        <c:lblOffset val="100"/>
      </c:catAx>
      <c:valAx>
        <c:axId val="95706112"/>
        <c:scaling>
          <c:orientation val="minMax"/>
          <c:max val="100"/>
        </c:scaling>
        <c:axPos val="t"/>
        <c:numFmt formatCode="0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95704576"/>
        <c:crosses val="autoZero"/>
        <c:crossBetween val="between"/>
        <c:majorUnit val="20"/>
      </c:valAx>
    </c:plotArea>
    <c:legend>
      <c:legendPos val="b"/>
      <c:layout/>
      <c:txPr>
        <a:bodyPr/>
        <a:lstStyle/>
        <a:p>
          <a:pPr>
            <a:defRPr sz="1400"/>
          </a:pPr>
          <a:endParaRPr lang="en-US"/>
        </a:p>
      </c:txPr>
    </c:legend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autoTitleDeleted val="1"/>
    <c:plotArea>
      <c:layout/>
      <c:bubbleChart>
        <c:ser>
          <c:idx val="0"/>
          <c:order val="0"/>
          <c:spPr>
            <a:solidFill>
              <a:schemeClr val="accent4">
                <a:lumMod val="75000"/>
              </a:schemeClr>
            </a:solidFill>
            <a:ln w="12700">
              <a:solidFill>
                <a:schemeClr val="tx1"/>
              </a:solidFill>
            </a:ln>
          </c:spPr>
          <c:dLbls>
            <c:dLbl>
              <c:idx val="0"/>
              <c:layout>
                <c:manualLayout>
                  <c:x val="-9.4203707500443892E-2"/>
                  <c:y val="5.6529402241596402E-2"/>
                </c:manualLayout>
              </c:layout>
              <c:tx>
                <c:strRef>
                  <c:f>Serbia!$B$2</c:f>
                  <c:strCache>
                    <c:ptCount val="1"/>
                    <c:pt idx="0">
                      <c:v>Rubber, Plastics</c:v>
                    </c:pt>
                  </c:strCache>
                </c:strRef>
              </c:tx>
              <c:dLblPos val="r"/>
              <c:showVal val="1"/>
            </c:dLbl>
            <c:dLbl>
              <c:idx val="1"/>
              <c:layout>
                <c:manualLayout>
                  <c:x val="-1.245839435821121E-2"/>
                  <c:y val="4.7598217386072901E-2"/>
                </c:manualLayout>
              </c:layout>
              <c:tx>
                <c:strRef>
                  <c:f>Serbia!$B$3</c:f>
                  <c:strCache>
                    <c:ptCount val="1"/>
                    <c:pt idx="0">
                      <c:v>Wood, Cork</c:v>
                    </c:pt>
                  </c:strCache>
                </c:strRef>
              </c:tx>
              <c:dLblPos val="r"/>
              <c:showVal val="1"/>
            </c:dLbl>
            <c:dLbl>
              <c:idx val="2"/>
              <c:layout>
                <c:manualLayout>
                  <c:x val="-1.1627507742352773E-2"/>
                  <c:y val="-1.3504801200715158E-2"/>
                </c:manualLayout>
              </c:layout>
              <c:tx>
                <c:strRef>
                  <c:f>Serbia!$B$4</c:f>
                  <c:strCache>
                    <c:ptCount val="1"/>
                    <c:pt idx="0">
                      <c:v>Basic Metals</c:v>
                    </c:pt>
                  </c:strCache>
                </c:strRef>
              </c:tx>
              <c:dLblPos val="r"/>
              <c:showVal val="1"/>
            </c:dLbl>
            <c:dLbl>
              <c:idx val="3"/>
              <c:layout>
                <c:manualLayout>
                  <c:x val="-0.27129375701786035"/>
                  <c:y val="3.3610885986138712E-2"/>
                </c:manualLayout>
              </c:layout>
              <c:tx>
                <c:strRef>
                  <c:f>Serbia!$B$5</c:f>
                  <c:strCache>
                    <c:ptCount val="1"/>
                    <c:pt idx="0">
                      <c:v>Food, Beverages, Tobacco</c:v>
                    </c:pt>
                  </c:strCache>
                </c:strRef>
              </c:tx>
              <c:dLblPos val="r"/>
              <c:showVal val="1"/>
            </c:dLbl>
            <c:dLbl>
              <c:idx val="4"/>
              <c:layout>
                <c:manualLayout>
                  <c:x val="-0.21142253001363628"/>
                  <c:y val="-1.6156698517443811E-2"/>
                </c:manualLayout>
              </c:layout>
              <c:tx>
                <c:strRef>
                  <c:f>Serbia!$B$6</c:f>
                  <c:strCache>
                    <c:ptCount val="1"/>
                    <c:pt idx="0">
                      <c:v>Electrical Machinery</c:v>
                    </c:pt>
                  </c:strCache>
                </c:strRef>
              </c:tx>
              <c:dLblPos val="r"/>
              <c:showVal val="1"/>
            </c:dLbl>
            <c:dLbl>
              <c:idx val="5"/>
              <c:layout>
                <c:manualLayout>
                  <c:x val="-9.0666765442938044E-2"/>
                  <c:y val="-6.422070387045109E-2"/>
                </c:manualLayout>
              </c:layout>
              <c:tx>
                <c:strRef>
                  <c:f>Serbia!$B$7</c:f>
                  <c:strCache>
                    <c:ptCount val="1"/>
                    <c:pt idx="0">
                      <c:v>Other Non-Metallic Mineral Prod.</c:v>
                    </c:pt>
                  </c:strCache>
                </c:strRef>
              </c:tx>
              <c:dLblPos val="r"/>
              <c:showVal val="1"/>
            </c:dLbl>
            <c:dLbl>
              <c:idx val="6"/>
              <c:layout>
                <c:manualLayout>
                  <c:x val="-2.3860183239177348E-2"/>
                  <c:y val="4.3765256022373432E-2"/>
                </c:manualLayout>
              </c:layout>
              <c:tx>
                <c:strRef>
                  <c:f>Serbia!$B$8</c:f>
                  <c:strCache>
                    <c:ptCount val="1"/>
                    <c:pt idx="0">
                      <c:v>Paper, Printing, Publishing</c:v>
                    </c:pt>
                  </c:strCache>
                </c:strRef>
              </c:tx>
              <c:dLblPos val="r"/>
              <c:showVal val="1"/>
            </c:dLbl>
            <c:dLbl>
              <c:idx val="7"/>
              <c:layout>
                <c:manualLayout>
                  <c:x val="-0.10310962018487844"/>
                  <c:y val="-5.7731528616188084E-2"/>
                </c:manualLayout>
              </c:layout>
              <c:tx>
                <c:strRef>
                  <c:f>Serbia!$B$9</c:f>
                  <c:strCache>
                    <c:ptCount val="1"/>
                    <c:pt idx="0">
                      <c:v>Fabricated Metal Prod.</c:v>
                    </c:pt>
                  </c:strCache>
                </c:strRef>
              </c:tx>
              <c:dLblPos val="r"/>
              <c:showVal val="1"/>
            </c:dLbl>
            <c:dLbl>
              <c:idx val="8"/>
              <c:layout>
                <c:manualLayout>
                  <c:x val="-0.22169375165872218"/>
                  <c:y val="8.6755633492060086E-3"/>
                </c:manualLayout>
              </c:layout>
              <c:tx>
                <c:strRef>
                  <c:f>Serbia!$B$10</c:f>
                  <c:strCache>
                    <c:ptCount val="1"/>
                    <c:pt idx="0">
                      <c:v>Paper, Printing, Publishing</c:v>
                    </c:pt>
                  </c:strCache>
                </c:strRef>
              </c:tx>
              <c:dLblPos val="r"/>
              <c:showVal val="1"/>
            </c:dLbl>
            <c:dLbl>
              <c:idx val="9"/>
              <c:layout>
                <c:manualLayout>
                  <c:x val="-3.3644353803205002E-3"/>
                  <c:y val="-4.7924988679658866E-2"/>
                </c:manualLayout>
              </c:layout>
              <c:tx>
                <c:strRef>
                  <c:f>Serbia!$B$11</c:f>
                  <c:strCache>
                    <c:ptCount val="1"/>
                    <c:pt idx="0">
                      <c:v>Textiles, Clothing</c:v>
                    </c:pt>
                  </c:strCache>
                </c:strRef>
              </c:tx>
              <c:dLblPos val="r"/>
              <c:showVal val="1"/>
            </c:dLbl>
            <c:dLbl>
              <c:idx val="10"/>
              <c:layout>
                <c:manualLayout>
                  <c:x val="-5.5622927890236047E-2"/>
                  <c:y val="-2.8211924477221609E-2"/>
                </c:manualLayout>
              </c:layout>
              <c:tx>
                <c:strRef>
                  <c:f>Serbia!$B$12</c:f>
                  <c:strCache>
                    <c:ptCount val="1"/>
                    <c:pt idx="0">
                      <c:v>Fabricated Metal Prod.</c:v>
                    </c:pt>
                  </c:strCache>
                </c:strRef>
              </c:tx>
              <c:dLblPos val="r"/>
              <c:showVal val="1"/>
            </c:dLbl>
            <c:dLbl>
              <c:idx val="11"/>
              <c:layout>
                <c:manualLayout>
                  <c:x val="-0.30605466360276823"/>
                  <c:y val="-2.6670819861887092E-3"/>
                </c:manualLayout>
              </c:layout>
              <c:tx>
                <c:strRef>
                  <c:f>Serbia!$B$13</c:f>
                  <c:strCache>
                    <c:ptCount val="1"/>
                    <c:pt idx="0">
                      <c:v>Food, Beverages, Tobacco</c:v>
                    </c:pt>
                  </c:strCache>
                </c:strRef>
              </c:tx>
              <c:dLblPos val="r"/>
              <c:showVal val="1"/>
            </c:dLbl>
            <c:dLbl>
              <c:idx val="12"/>
              <c:layout>
                <c:manualLayout>
                  <c:x val="0"/>
                  <c:y val="-3.9070799480466399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M</a:t>
                    </a:r>
                    <a:r>
                      <a:rPr lang="en-US" dirty="0">
                        <a:latin typeface="Arial" pitchFamily="34" charset="0"/>
                        <a:cs typeface="Arial" pitchFamily="34" charset="0"/>
                      </a:rPr>
                      <a:t>anufacturing n.e.c.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showVal val="1"/>
          </c:dLbls>
          <c:xVal>
            <c:numRef>
              <c:f>Serbia!$E$2:$E$14</c:f>
              <c:numCache>
                <c:formatCode>0.00</c:formatCode>
                <c:ptCount val="13"/>
                <c:pt idx="0">
                  <c:v>1.5848029851913501</c:v>
                </c:pt>
                <c:pt idx="1">
                  <c:v>2.7410974502563716</c:v>
                </c:pt>
                <c:pt idx="2">
                  <c:v>1.2765386104583698</c:v>
                </c:pt>
                <c:pt idx="3">
                  <c:v>0.82793724536895796</c:v>
                </c:pt>
                <c:pt idx="4">
                  <c:v>0.94842606782913197</c:v>
                </c:pt>
                <c:pt idx="5">
                  <c:v>1.9155514240264901</c:v>
                </c:pt>
                <c:pt idx="6">
                  <c:v>2.0814681053161577</c:v>
                </c:pt>
                <c:pt idx="7">
                  <c:v>1.2765386104583698</c:v>
                </c:pt>
                <c:pt idx="8">
                  <c:v>2.0814681053161577</c:v>
                </c:pt>
                <c:pt idx="9">
                  <c:v>2.1656117439270246</c:v>
                </c:pt>
                <c:pt idx="10">
                  <c:v>1.2765386104583698</c:v>
                </c:pt>
                <c:pt idx="11">
                  <c:v>0.82793724536895796</c:v>
                </c:pt>
                <c:pt idx="12">
                  <c:v>2.7410974502563716</c:v>
                </c:pt>
              </c:numCache>
            </c:numRef>
          </c:xVal>
          <c:yVal>
            <c:numRef>
              <c:f>Serbia!$F$2:$F$14</c:f>
              <c:numCache>
                <c:formatCode>0.00</c:formatCode>
                <c:ptCount val="13"/>
                <c:pt idx="0">
                  <c:v>-2.7500302791595499</c:v>
                </c:pt>
                <c:pt idx="1">
                  <c:v>-2.5151844024658199</c:v>
                </c:pt>
                <c:pt idx="2">
                  <c:v>-2.2191591262817387</c:v>
                </c:pt>
                <c:pt idx="3">
                  <c:v>-1.93527507781982</c:v>
                </c:pt>
                <c:pt idx="4">
                  <c:v>-1.5392261743545499</c:v>
                </c:pt>
                <c:pt idx="5">
                  <c:v>-1.4788002967834417</c:v>
                </c:pt>
                <c:pt idx="6">
                  <c:v>-1.48115241527557</c:v>
                </c:pt>
                <c:pt idx="7">
                  <c:v>-1.28007292747498</c:v>
                </c:pt>
                <c:pt idx="8">
                  <c:v>1.3975454568862982</c:v>
                </c:pt>
                <c:pt idx="9">
                  <c:v>2.0639750957489</c:v>
                </c:pt>
                <c:pt idx="10">
                  <c:v>2.2629442214965811</c:v>
                </c:pt>
                <c:pt idx="11">
                  <c:v>2.8299241065978999</c:v>
                </c:pt>
                <c:pt idx="12">
                  <c:v>-1.4057905673980617</c:v>
                </c:pt>
              </c:numCache>
            </c:numRef>
          </c:yVal>
          <c:bubbleSize>
            <c:numRef>
              <c:f>Serbia!$G$2:$G$14</c:f>
              <c:numCache>
                <c:formatCode>#,##0</c:formatCode>
                <c:ptCount val="13"/>
                <c:pt idx="0">
                  <c:v>352580.74706050986</c:v>
                </c:pt>
                <c:pt idx="1">
                  <c:v>105161.793088615</c:v>
                </c:pt>
                <c:pt idx="2">
                  <c:v>790686.8318038513</c:v>
                </c:pt>
                <c:pt idx="3">
                  <c:v>181245.316891311</c:v>
                </c:pt>
                <c:pt idx="4">
                  <c:v>269691.90780040203</c:v>
                </c:pt>
                <c:pt idx="5">
                  <c:v>96091.076139948404</c:v>
                </c:pt>
                <c:pt idx="6">
                  <c:v>134926.63679380598</c:v>
                </c:pt>
                <c:pt idx="7">
                  <c:v>153675.04660166311</c:v>
                </c:pt>
                <c:pt idx="8">
                  <c:v>65830.713856825299</c:v>
                </c:pt>
                <c:pt idx="9">
                  <c:v>542308.70913392596</c:v>
                </c:pt>
                <c:pt idx="10">
                  <c:v>70822.233698379379</c:v>
                </c:pt>
                <c:pt idx="11">
                  <c:v>801187.89432176691</c:v>
                </c:pt>
                <c:pt idx="12">
                  <c:v>26411.362919415002</c:v>
                </c:pt>
              </c:numCache>
            </c:numRef>
          </c:bubbleSize>
        </c:ser>
        <c:bubbleScale val="40"/>
        <c:axId val="95771264"/>
        <c:axId val="95773056"/>
      </c:bubbleChart>
      <c:valAx>
        <c:axId val="95771264"/>
        <c:scaling>
          <c:orientation val="minMax"/>
          <c:max val="3"/>
          <c:min val="-1"/>
        </c:scaling>
        <c:axPos val="b"/>
        <c:numFmt formatCode="0.00" sourceLinked="1"/>
        <c:majorTickMark val="none"/>
        <c:tickLblPos val="none"/>
        <c:crossAx val="95773056"/>
        <c:crossesAt val="0"/>
        <c:crossBetween val="midCat"/>
        <c:majorUnit val="1"/>
      </c:valAx>
      <c:valAx>
        <c:axId val="95773056"/>
        <c:scaling>
          <c:orientation val="minMax"/>
          <c:max val="4"/>
          <c:min val="-4"/>
        </c:scaling>
        <c:axPos val="l"/>
        <c:numFmt formatCode="0;[Red]0" sourceLinked="0"/>
        <c:majorTickMark val="in"/>
        <c:tickLblPos val="nextTo"/>
        <c:crossAx val="95771264"/>
        <c:crossesAt val="1"/>
        <c:crossBetween val="midCat"/>
      </c:valAx>
    </c:plotArea>
    <c:plotVisOnly val="1"/>
  </c:chart>
  <c:spPr>
    <a:solidFill>
      <a:schemeClr val="bg1"/>
    </a:solidFill>
  </c:spPr>
  <c:txPr>
    <a:bodyPr/>
    <a:lstStyle/>
    <a:p>
      <a:pPr>
        <a:defRPr sz="1400"/>
      </a:pPr>
      <a:endParaRPr lang="en-US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8.1606217616580309E-2"/>
          <c:y val="3.2258064516129392E-2"/>
          <c:w val="0.8976683937823835"/>
          <c:h val="0.68433179723502313"/>
        </c:manualLayout>
      </c:layout>
      <c:barChart>
        <c:barDir val="col"/>
        <c:grouping val="clustered"/>
        <c:ser>
          <c:idx val="4"/>
          <c:order val="4"/>
          <c:tx>
            <c:strRef>
              <c:f>IPP!$A$42</c:f>
              <c:strCache>
                <c:ptCount val="1"/>
                <c:pt idx="0">
                  <c:v>Investment Policy and Promotion</c:v>
                </c:pt>
              </c:strCache>
            </c:strRef>
          </c:tx>
          <c:val>
            <c:numRef>
              <c:f>IPP!$C$42:$L$42</c:f>
              <c:numCache>
                <c:formatCode>0.0</c:formatCode>
                <c:ptCount val="10"/>
                <c:pt idx="0">
                  <c:v>3.4704499999999761</c:v>
                </c:pt>
                <c:pt idx="1">
                  <c:v>3.2981875000000231</c:v>
                </c:pt>
                <c:pt idx="2">
                  <c:v>3.8379624999999797</c:v>
                </c:pt>
                <c:pt idx="3">
                  <c:v>3.8137749999999997</c:v>
                </c:pt>
                <c:pt idx="4">
                  <c:v>2.6368749999999967</c:v>
                </c:pt>
                <c:pt idx="5">
                  <c:v>3.6656000000000009</c:v>
                </c:pt>
                <c:pt idx="6">
                  <c:v>2.9362874999999788</c:v>
                </c:pt>
                <c:pt idx="7">
                  <c:v>3.8013812500000195</c:v>
                </c:pt>
                <c:pt idx="8">
                  <c:v>3.8641312500000327</c:v>
                </c:pt>
                <c:pt idx="9">
                  <c:v>3.74245625</c:v>
                </c:pt>
              </c:numCache>
            </c:numRef>
          </c:val>
        </c:ser>
        <c:axId val="95910528"/>
        <c:axId val="95924608"/>
      </c:barChart>
      <c:lineChart>
        <c:grouping val="standard"/>
        <c:ser>
          <c:idx val="0"/>
          <c:order val="0"/>
          <c:tx>
            <c:strRef>
              <c:f>IPP!$B$19</c:f>
              <c:strCache>
                <c:ptCount val="1"/>
                <c:pt idx="0">
                  <c:v>FDI policy</c:v>
                </c:pt>
              </c:strCache>
            </c:strRef>
          </c:tx>
          <c:spPr>
            <a:ln>
              <a:noFill/>
            </a:ln>
          </c:spPr>
          <c:cat>
            <c:strRef>
              <c:f>IPP!$C$7:$L$7</c:f>
              <c:strCache>
                <c:ptCount val="10"/>
                <c:pt idx="0">
                  <c:v>ALB</c:v>
                </c:pt>
                <c:pt idx="1">
                  <c:v>BIH</c:v>
                </c:pt>
                <c:pt idx="2">
                  <c:v>BG</c:v>
                </c:pt>
                <c:pt idx="3">
                  <c:v>HRV</c:v>
                </c:pt>
                <c:pt idx="4">
                  <c:v>XK</c:v>
                </c:pt>
                <c:pt idx="5">
                  <c:v>MK</c:v>
                </c:pt>
                <c:pt idx="6">
                  <c:v>MD</c:v>
                </c:pt>
                <c:pt idx="7">
                  <c:v>MNE</c:v>
                </c:pt>
                <c:pt idx="8">
                  <c:v>RO</c:v>
                </c:pt>
                <c:pt idx="9">
                  <c:v>SRB</c:v>
                </c:pt>
              </c:strCache>
            </c:strRef>
          </c:cat>
          <c:val>
            <c:numRef>
              <c:f>IPP!$C$19:$L$19</c:f>
              <c:numCache>
                <c:formatCode>0.0</c:formatCode>
                <c:ptCount val="10"/>
                <c:pt idx="0">
                  <c:v>3.7272727272727475</c:v>
                </c:pt>
                <c:pt idx="1">
                  <c:v>3.7727272727272978</c:v>
                </c:pt>
                <c:pt idx="2">
                  <c:v>4.2272727272727284</c:v>
                </c:pt>
                <c:pt idx="3">
                  <c:v>4.1818181818181834</c:v>
                </c:pt>
                <c:pt idx="4">
                  <c:v>3.3636363636363642</c:v>
                </c:pt>
                <c:pt idx="5">
                  <c:v>3.8181818181818201</c:v>
                </c:pt>
                <c:pt idx="6">
                  <c:v>3.7272727272727475</c:v>
                </c:pt>
                <c:pt idx="7">
                  <c:v>4.0454545454545459</c:v>
                </c:pt>
                <c:pt idx="8">
                  <c:v>4.3636363636363606</c:v>
                </c:pt>
                <c:pt idx="9">
                  <c:v>4</c:v>
                </c:pt>
              </c:numCache>
            </c:numRef>
          </c:val>
        </c:ser>
        <c:ser>
          <c:idx val="1"/>
          <c:order val="1"/>
          <c:tx>
            <c:strRef>
              <c:f>IPP!$B$28</c:f>
              <c:strCache>
                <c:ptCount val="1"/>
                <c:pt idx="0">
                  <c:v>Promotion and Facilitation</c:v>
                </c:pt>
              </c:strCache>
            </c:strRef>
          </c:tx>
          <c:spPr>
            <a:ln>
              <a:noFill/>
            </a:ln>
          </c:spPr>
          <c:cat>
            <c:strRef>
              <c:f>IPP!$C$7:$L$7</c:f>
              <c:strCache>
                <c:ptCount val="10"/>
                <c:pt idx="0">
                  <c:v>ALB</c:v>
                </c:pt>
                <c:pt idx="1">
                  <c:v>BIH</c:v>
                </c:pt>
                <c:pt idx="2">
                  <c:v>BG</c:v>
                </c:pt>
                <c:pt idx="3">
                  <c:v>HRV</c:v>
                </c:pt>
                <c:pt idx="4">
                  <c:v>XK</c:v>
                </c:pt>
                <c:pt idx="5">
                  <c:v>MK</c:v>
                </c:pt>
                <c:pt idx="6">
                  <c:v>MD</c:v>
                </c:pt>
                <c:pt idx="7">
                  <c:v>MNE</c:v>
                </c:pt>
                <c:pt idx="8">
                  <c:v>RO</c:v>
                </c:pt>
                <c:pt idx="9">
                  <c:v>SRB</c:v>
                </c:pt>
              </c:strCache>
            </c:strRef>
          </c:cat>
          <c:val>
            <c:numRef>
              <c:f>IPP!$C$28:$L$28</c:f>
              <c:numCache>
                <c:formatCode>0.0</c:formatCode>
                <c:ptCount val="10"/>
                <c:pt idx="0">
                  <c:v>2.5</c:v>
                </c:pt>
                <c:pt idx="1">
                  <c:v>2.5</c:v>
                </c:pt>
                <c:pt idx="2">
                  <c:v>3.25</c:v>
                </c:pt>
                <c:pt idx="3">
                  <c:v>3.5</c:v>
                </c:pt>
                <c:pt idx="4">
                  <c:v>1.5</c:v>
                </c:pt>
                <c:pt idx="5">
                  <c:v>3.3749999999999987</c:v>
                </c:pt>
                <c:pt idx="6">
                  <c:v>1.7500000000000013</c:v>
                </c:pt>
                <c:pt idx="7">
                  <c:v>3.0625</c:v>
                </c:pt>
                <c:pt idx="8">
                  <c:v>2.8749999999999987</c:v>
                </c:pt>
                <c:pt idx="9">
                  <c:v>3.75</c:v>
                </c:pt>
              </c:numCache>
            </c:numRef>
          </c:val>
        </c:ser>
        <c:ser>
          <c:idx val="2"/>
          <c:order val="2"/>
          <c:tx>
            <c:strRef>
              <c:f>IPP!$B$32</c:f>
              <c:strCache>
                <c:ptCount val="1"/>
                <c:pt idx="0">
                  <c:v>Transparency</c:v>
                </c:pt>
              </c:strCache>
            </c:strRef>
          </c:tx>
          <c:spPr>
            <a:ln>
              <a:noFill/>
            </a:ln>
          </c:spPr>
          <c:cat>
            <c:strRef>
              <c:f>IPP!$C$7:$L$7</c:f>
              <c:strCache>
                <c:ptCount val="10"/>
                <c:pt idx="0">
                  <c:v>ALB</c:v>
                </c:pt>
                <c:pt idx="1">
                  <c:v>BIH</c:v>
                </c:pt>
                <c:pt idx="2">
                  <c:v>BG</c:v>
                </c:pt>
                <c:pt idx="3">
                  <c:v>HRV</c:v>
                </c:pt>
                <c:pt idx="4">
                  <c:v>XK</c:v>
                </c:pt>
                <c:pt idx="5">
                  <c:v>MK</c:v>
                </c:pt>
                <c:pt idx="6">
                  <c:v>MD</c:v>
                </c:pt>
                <c:pt idx="7">
                  <c:v>MNE</c:v>
                </c:pt>
                <c:pt idx="8">
                  <c:v>RO</c:v>
                </c:pt>
                <c:pt idx="9">
                  <c:v>SRB</c:v>
                </c:pt>
              </c:strCache>
            </c:strRef>
          </c:cat>
          <c:val>
            <c:numRef>
              <c:f>IPP!$C$32:$L$32</c:f>
              <c:numCache>
                <c:formatCode>0.0</c:formatCode>
                <c:ptCount val="10"/>
                <c:pt idx="0">
                  <c:v>4</c:v>
                </c:pt>
                <c:pt idx="1">
                  <c:v>3.6666666666666661</c:v>
                </c:pt>
                <c:pt idx="2">
                  <c:v>4</c:v>
                </c:pt>
                <c:pt idx="3">
                  <c:v>3.6666666666666661</c:v>
                </c:pt>
                <c:pt idx="4">
                  <c:v>2.6666666666666661</c:v>
                </c:pt>
                <c:pt idx="5">
                  <c:v>3.833333333333333</c:v>
                </c:pt>
                <c:pt idx="6">
                  <c:v>3.333333333333333</c:v>
                </c:pt>
                <c:pt idx="7">
                  <c:v>4</c:v>
                </c:pt>
                <c:pt idx="8">
                  <c:v>4</c:v>
                </c:pt>
                <c:pt idx="9">
                  <c:v>3.6666666666666661</c:v>
                </c:pt>
              </c:numCache>
            </c:numRef>
          </c:val>
        </c:ser>
        <c:ser>
          <c:idx val="3"/>
          <c:order val="3"/>
          <c:tx>
            <c:strRef>
              <c:f>IPP!$B$41</c:f>
              <c:strCache>
                <c:ptCount val="1"/>
                <c:pt idx="0">
                  <c:v>Privatisation and PPP Policy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7"/>
          </c:marker>
          <c:cat>
            <c:strRef>
              <c:f>IPP!$C$7:$L$7</c:f>
              <c:strCache>
                <c:ptCount val="10"/>
                <c:pt idx="0">
                  <c:v>ALB</c:v>
                </c:pt>
                <c:pt idx="1">
                  <c:v>BIH</c:v>
                </c:pt>
                <c:pt idx="2">
                  <c:v>BG</c:v>
                </c:pt>
                <c:pt idx="3">
                  <c:v>HRV</c:v>
                </c:pt>
                <c:pt idx="4">
                  <c:v>XK</c:v>
                </c:pt>
                <c:pt idx="5">
                  <c:v>MK</c:v>
                </c:pt>
                <c:pt idx="6">
                  <c:v>MD</c:v>
                </c:pt>
                <c:pt idx="7">
                  <c:v>MNE</c:v>
                </c:pt>
                <c:pt idx="8">
                  <c:v>RO</c:v>
                </c:pt>
                <c:pt idx="9">
                  <c:v>SRB</c:v>
                </c:pt>
              </c:strCache>
            </c:strRef>
          </c:cat>
          <c:val>
            <c:numRef>
              <c:f>IPP!$C$41:$L$41</c:f>
              <c:numCache>
                <c:formatCode>0.0</c:formatCode>
                <c:ptCount val="10"/>
                <c:pt idx="0">
                  <c:v>3.5</c:v>
                </c:pt>
                <c:pt idx="1">
                  <c:v>2.8749999999999987</c:v>
                </c:pt>
                <c:pt idx="2">
                  <c:v>3.625</c:v>
                </c:pt>
                <c:pt idx="3">
                  <c:v>3.75</c:v>
                </c:pt>
                <c:pt idx="4">
                  <c:v>2.75</c:v>
                </c:pt>
                <c:pt idx="5">
                  <c:v>3.5</c:v>
                </c:pt>
                <c:pt idx="6">
                  <c:v>2.3749999999999987</c:v>
                </c:pt>
                <c:pt idx="7">
                  <c:v>4.0624999999999956</c:v>
                </c:pt>
                <c:pt idx="8">
                  <c:v>4.0624999999999956</c:v>
                </c:pt>
                <c:pt idx="9">
                  <c:v>3.3124999999999734</c:v>
                </c:pt>
              </c:numCache>
            </c:numRef>
          </c:val>
        </c:ser>
        <c:marker val="1"/>
        <c:axId val="95910528"/>
        <c:axId val="95924608"/>
      </c:lineChart>
      <c:catAx>
        <c:axId val="95910528"/>
        <c:scaling>
          <c:orientation val="minMax"/>
        </c:scaling>
        <c:axPos val="b"/>
        <c:numFmt formatCode="General" sourceLinked="1"/>
        <c:tickLblPos val="nextTo"/>
        <c:crossAx val="95924608"/>
        <c:crosses val="autoZero"/>
        <c:auto val="1"/>
        <c:lblAlgn val="ctr"/>
        <c:lblOffset val="100"/>
      </c:catAx>
      <c:valAx>
        <c:axId val="95924608"/>
        <c:scaling>
          <c:orientation val="minMax"/>
          <c:max val="5"/>
          <c:min val="0"/>
        </c:scaling>
        <c:axPos val="l"/>
        <c:majorGridlines>
          <c:spPr>
            <a:ln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Score</a:t>
                </a:r>
              </a:p>
            </c:rich>
          </c:tx>
          <c:layout/>
        </c:title>
        <c:numFmt formatCode="General" sourceLinked="0"/>
        <c:tickLblPos val="nextTo"/>
        <c:crossAx val="95910528"/>
        <c:crosses val="autoZero"/>
        <c:crossBetween val="between"/>
        <c:majorUnit val="1"/>
      </c:valAx>
    </c:plotArea>
    <c:legend>
      <c:legendPos val="b"/>
      <c:layout>
        <c:manualLayout>
          <c:xMode val="edge"/>
          <c:yMode val="edge"/>
          <c:x val="6.183468646730042E-2"/>
          <c:y val="0.7749088621986866"/>
          <c:w val="0.91302775624550137"/>
          <c:h val="0.20210239849051101"/>
        </c:manualLayout>
      </c:layout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</c:chart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59A749-42A6-4057-B4E1-676E3ACA1EA3}" type="doc">
      <dgm:prSet loTypeId="urn:microsoft.com/office/officeart/2005/8/layout/hList6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36DAC57-E3D5-4BD0-820D-B5784AAD0F95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1400" b="1" dirty="0" smtClean="0">
              <a:solidFill>
                <a:schemeClr val="tx1"/>
              </a:solidFill>
            </a:rPr>
            <a:t>Regional Competitiveness Initiative (RCI)</a:t>
          </a:r>
          <a:endParaRPr lang="en-GB" sz="1400" b="1" dirty="0">
            <a:solidFill>
              <a:schemeClr val="tx1"/>
            </a:solidFill>
          </a:endParaRPr>
        </a:p>
      </dgm:t>
    </dgm:pt>
    <dgm:pt modelId="{E0FB6397-BB6B-421D-8E96-7B8592BAFE8A}" type="parTrans" cxnId="{665F55F3-16A3-441F-A74D-A11F1E2D2BB7}">
      <dgm:prSet/>
      <dgm:spPr/>
      <dgm:t>
        <a:bodyPr/>
        <a:lstStyle/>
        <a:p>
          <a:endParaRPr lang="en-GB"/>
        </a:p>
      </dgm:t>
    </dgm:pt>
    <dgm:pt modelId="{D0D998AD-51D8-42EB-A4D8-221A7182E7A1}" type="sibTrans" cxnId="{665F55F3-16A3-441F-A74D-A11F1E2D2BB7}">
      <dgm:prSet/>
      <dgm:spPr/>
      <dgm:t>
        <a:bodyPr/>
        <a:lstStyle/>
        <a:p>
          <a:endParaRPr lang="en-GB"/>
        </a:p>
      </dgm:t>
    </dgm:pt>
    <dgm:pt modelId="{4C03E408-2DA3-4921-925F-807CEA3041F0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1400" dirty="0" smtClean="0">
              <a:solidFill>
                <a:schemeClr val="tx1"/>
              </a:solidFill>
            </a:rPr>
            <a:t>Improve competitiveness through innovation and human capital</a:t>
          </a:r>
          <a:endParaRPr lang="en-GB" sz="1400" dirty="0">
            <a:solidFill>
              <a:schemeClr val="tx1"/>
            </a:solidFill>
          </a:endParaRPr>
        </a:p>
      </dgm:t>
    </dgm:pt>
    <dgm:pt modelId="{2A082369-C2EC-42CC-9B5A-684F06A41766}" type="parTrans" cxnId="{73852238-A1EE-43AD-9E9A-A23A594958A5}">
      <dgm:prSet/>
      <dgm:spPr/>
      <dgm:t>
        <a:bodyPr/>
        <a:lstStyle/>
        <a:p>
          <a:endParaRPr lang="en-GB"/>
        </a:p>
      </dgm:t>
    </dgm:pt>
    <dgm:pt modelId="{3C081CE0-3313-476F-AE13-1A22C2D1CE39}" type="sibTrans" cxnId="{73852238-A1EE-43AD-9E9A-A23A594958A5}">
      <dgm:prSet/>
      <dgm:spPr/>
      <dgm:t>
        <a:bodyPr/>
        <a:lstStyle/>
        <a:p>
          <a:endParaRPr lang="en-GB"/>
        </a:p>
      </dgm:t>
    </dgm:pt>
    <dgm:pt modelId="{DB071F15-E108-4433-81ED-FBE611A2F4E3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1400" b="1" dirty="0" smtClean="0"/>
            <a:t>Next Generation Competitiveness Initiative (NGCI)</a:t>
          </a:r>
          <a:endParaRPr lang="en-GB" sz="1400" b="1" dirty="0"/>
        </a:p>
      </dgm:t>
    </dgm:pt>
    <dgm:pt modelId="{4138EF99-D8F2-4DB2-966F-18A8545C2CF0}" type="parTrans" cxnId="{C760C607-2A8B-4F8B-A482-CE7DD7C2642C}">
      <dgm:prSet/>
      <dgm:spPr/>
      <dgm:t>
        <a:bodyPr/>
        <a:lstStyle/>
        <a:p>
          <a:endParaRPr lang="en-GB"/>
        </a:p>
      </dgm:t>
    </dgm:pt>
    <dgm:pt modelId="{F5EA3B90-EF12-4DCD-B70D-142CFEBA99AE}" type="sibTrans" cxnId="{C760C607-2A8B-4F8B-A482-CE7DD7C2642C}">
      <dgm:prSet/>
      <dgm:spPr/>
      <dgm:t>
        <a:bodyPr/>
        <a:lstStyle/>
        <a:p>
          <a:endParaRPr lang="en-GB"/>
        </a:p>
      </dgm:t>
    </dgm:pt>
    <dgm:pt modelId="{747F009E-5BB2-444B-AE74-45C298AA7B32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GB" sz="1400" dirty="0" smtClean="0"/>
            <a:t> A </a:t>
          </a:r>
          <a:r>
            <a:rPr lang="en-GB" sz="1400" dirty="0" err="1" smtClean="0"/>
            <a:t>sectoral</a:t>
          </a:r>
          <a:r>
            <a:rPr lang="en-GB" sz="1400" dirty="0" smtClean="0"/>
            <a:t> approach to support value chains through regional cooperation</a:t>
          </a:r>
          <a:endParaRPr lang="en-GB" sz="1400" dirty="0"/>
        </a:p>
      </dgm:t>
    </dgm:pt>
    <dgm:pt modelId="{D52F80CB-B976-4FDC-B9F4-60C57DD73C04}" type="parTrans" cxnId="{56732492-9CE4-4BC1-9F1F-8F3884AC0B6E}">
      <dgm:prSet/>
      <dgm:spPr/>
      <dgm:t>
        <a:bodyPr/>
        <a:lstStyle/>
        <a:p>
          <a:endParaRPr lang="en-GB"/>
        </a:p>
      </dgm:t>
    </dgm:pt>
    <dgm:pt modelId="{485202B0-D03B-4789-9DCA-E81E05B99BAE}" type="sibTrans" cxnId="{56732492-9CE4-4BC1-9F1F-8F3884AC0B6E}">
      <dgm:prSet/>
      <dgm:spPr/>
      <dgm:t>
        <a:bodyPr/>
        <a:lstStyle/>
        <a:p>
          <a:endParaRPr lang="en-GB"/>
        </a:p>
      </dgm:t>
    </dgm:pt>
    <dgm:pt modelId="{9F14FAD9-E4A4-478E-9364-338BA70D1970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1400" dirty="0" smtClean="0">
              <a:solidFill>
                <a:schemeClr val="tx1"/>
              </a:solidFill>
            </a:rPr>
            <a:t>Capacity building support via pilot projects</a:t>
          </a:r>
        </a:p>
      </dgm:t>
    </dgm:pt>
    <dgm:pt modelId="{3A6D3F00-AF70-4366-8F23-9277F7F60F8F}" type="parTrans" cxnId="{477897E3-50CF-4785-B8A6-EC37FDE5435C}">
      <dgm:prSet/>
      <dgm:spPr/>
      <dgm:t>
        <a:bodyPr/>
        <a:lstStyle/>
        <a:p>
          <a:endParaRPr lang="en-GB"/>
        </a:p>
      </dgm:t>
    </dgm:pt>
    <dgm:pt modelId="{11CB756F-3E3C-4BF8-B9C4-748167CAD41D}" type="sibTrans" cxnId="{477897E3-50CF-4785-B8A6-EC37FDE5435C}">
      <dgm:prSet/>
      <dgm:spPr/>
      <dgm:t>
        <a:bodyPr/>
        <a:lstStyle/>
        <a:p>
          <a:endParaRPr lang="en-GB"/>
        </a:p>
      </dgm:t>
    </dgm:pt>
    <dgm:pt modelId="{66BFC17B-3FA9-4675-863D-88BB9B66DEA7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1400" dirty="0" smtClean="0">
              <a:solidFill>
                <a:schemeClr val="tx1"/>
              </a:solidFill>
            </a:rPr>
            <a:t>Transfer lessons learned through regional working groups</a:t>
          </a:r>
        </a:p>
      </dgm:t>
    </dgm:pt>
    <dgm:pt modelId="{82549962-DD90-4AA2-A151-AC08722A15BC}" type="parTrans" cxnId="{D007D067-A04E-4D22-986A-C75E53EB5B8C}">
      <dgm:prSet/>
      <dgm:spPr/>
      <dgm:t>
        <a:bodyPr/>
        <a:lstStyle/>
        <a:p>
          <a:endParaRPr lang="en-GB"/>
        </a:p>
      </dgm:t>
    </dgm:pt>
    <dgm:pt modelId="{268F39F0-D22D-4D11-99D2-846F8E62FAAB}" type="sibTrans" cxnId="{D007D067-A04E-4D22-986A-C75E53EB5B8C}">
      <dgm:prSet/>
      <dgm:spPr/>
      <dgm:t>
        <a:bodyPr/>
        <a:lstStyle/>
        <a:p>
          <a:endParaRPr lang="en-GB"/>
        </a:p>
      </dgm:t>
    </dgm:pt>
    <dgm:pt modelId="{968C54FF-C2D8-4BE7-8174-52E09D7CC64F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algn="l"/>
          <a:endParaRPr lang="en-GB" sz="1400" b="1" dirty="0" smtClean="0"/>
        </a:p>
        <a:p>
          <a:pPr algn="l"/>
          <a:endParaRPr lang="en-GB" sz="1400" b="1" dirty="0" smtClean="0"/>
        </a:p>
        <a:p>
          <a:pPr algn="l"/>
          <a:endParaRPr lang="en-GB" sz="1400" b="1" dirty="0" smtClean="0"/>
        </a:p>
        <a:p>
          <a:pPr algn="l"/>
          <a:r>
            <a:rPr lang="en-GB" sz="1400" b="1" dirty="0" smtClean="0"/>
            <a:t>Sector Specific Sources of Competitiveness (SSSC)</a:t>
          </a:r>
        </a:p>
        <a:p>
          <a:pPr algn="l"/>
          <a:endParaRPr lang="en-GB" sz="1400" b="1" dirty="0" smtClean="0"/>
        </a:p>
        <a:p>
          <a:pPr marL="87313" indent="-87313" algn="l"/>
          <a:r>
            <a:rPr lang="en-GB" sz="1400" b="1" dirty="0" smtClean="0"/>
            <a:t>• </a:t>
          </a:r>
          <a:r>
            <a:rPr lang="en-GB" sz="1400" b="0" dirty="0" smtClean="0"/>
            <a:t>Identified barriers to sector competitiveness in three sectors with policy recommendations.</a:t>
          </a:r>
        </a:p>
        <a:p>
          <a:pPr marL="87313" indent="-87313" algn="l"/>
          <a:r>
            <a:rPr lang="en-GB" sz="1400" b="1" dirty="0" smtClean="0"/>
            <a:t>• </a:t>
          </a:r>
          <a:r>
            <a:rPr lang="en-GB" sz="1400" b="0" dirty="0" smtClean="0"/>
            <a:t>Regional investment      promotion for automotive</a:t>
          </a:r>
        </a:p>
        <a:p>
          <a:pPr marL="87313" indent="-87313" algn="l"/>
          <a:r>
            <a:rPr lang="en-GB" sz="1400" b="1" dirty="0" smtClean="0"/>
            <a:t>• </a:t>
          </a:r>
          <a:r>
            <a:rPr lang="en-GB" sz="1400" b="0" dirty="0" smtClean="0"/>
            <a:t>Internships to address ICT skills</a:t>
          </a:r>
        </a:p>
        <a:p>
          <a:pPr algn="l"/>
          <a:r>
            <a:rPr lang="en-GB" sz="1400" b="1" dirty="0" smtClean="0"/>
            <a:t>• </a:t>
          </a:r>
          <a:r>
            <a:rPr lang="en-GB" sz="1400" b="0" dirty="0" smtClean="0"/>
            <a:t>Access to finance for textiles</a:t>
          </a:r>
        </a:p>
        <a:p>
          <a:pPr algn="l"/>
          <a:endParaRPr lang="en-GB" sz="1400" b="1" dirty="0" smtClean="0"/>
        </a:p>
        <a:p>
          <a:pPr algn="l"/>
          <a:endParaRPr lang="en-GB" sz="1400" b="1" dirty="0" smtClean="0"/>
        </a:p>
        <a:p>
          <a:pPr algn="ctr"/>
          <a:endParaRPr lang="en-GB" sz="1900" dirty="0"/>
        </a:p>
      </dgm:t>
    </dgm:pt>
    <dgm:pt modelId="{9C37715A-1646-4966-A3EF-E71167AF08EB}" type="parTrans" cxnId="{97CC04C8-361A-46B9-A70D-E7231AFD4286}">
      <dgm:prSet/>
      <dgm:spPr/>
      <dgm:t>
        <a:bodyPr/>
        <a:lstStyle/>
        <a:p>
          <a:endParaRPr lang="en-GB"/>
        </a:p>
      </dgm:t>
    </dgm:pt>
    <dgm:pt modelId="{22AE86AC-0E43-489B-BE4D-28DB3FC665F3}" type="sibTrans" cxnId="{97CC04C8-361A-46B9-A70D-E7231AFD4286}">
      <dgm:prSet/>
      <dgm:spPr/>
      <dgm:t>
        <a:bodyPr/>
        <a:lstStyle/>
        <a:p>
          <a:endParaRPr lang="en-GB"/>
        </a:p>
      </dgm:t>
    </dgm:pt>
    <dgm:pt modelId="{B687C6C4-8C2A-4E47-AAE3-DD187E355B35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GB" sz="1400" dirty="0"/>
        </a:p>
      </dgm:t>
    </dgm:pt>
    <dgm:pt modelId="{A3B0D48E-9A08-4C99-924F-BEF9DED38B7F}" type="parTrans" cxnId="{BA0621A4-2C69-42C5-ADFB-FFBEC4C5147F}">
      <dgm:prSet/>
      <dgm:spPr/>
      <dgm:t>
        <a:bodyPr/>
        <a:lstStyle/>
        <a:p>
          <a:endParaRPr lang="en-GB"/>
        </a:p>
      </dgm:t>
    </dgm:pt>
    <dgm:pt modelId="{BE45CBB6-4E19-4849-B309-B881A564D982}" type="sibTrans" cxnId="{BA0621A4-2C69-42C5-ADFB-FFBEC4C5147F}">
      <dgm:prSet/>
      <dgm:spPr/>
      <dgm:t>
        <a:bodyPr/>
        <a:lstStyle/>
        <a:p>
          <a:endParaRPr lang="en-GB"/>
        </a:p>
      </dgm:t>
    </dgm:pt>
    <dgm:pt modelId="{C2A6E4A4-065C-401F-AAD6-A98B5CA037EB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GB" sz="1400" dirty="0"/>
        </a:p>
      </dgm:t>
    </dgm:pt>
    <dgm:pt modelId="{DF59E8B0-424D-43C3-BF32-7876CF189793}" type="parTrans" cxnId="{0904C08E-52F6-4F7F-84FD-74E753E0D6C4}">
      <dgm:prSet/>
      <dgm:spPr/>
      <dgm:t>
        <a:bodyPr/>
        <a:lstStyle/>
        <a:p>
          <a:endParaRPr lang="en-GB"/>
        </a:p>
      </dgm:t>
    </dgm:pt>
    <dgm:pt modelId="{2DAF2B79-CEC5-4A08-9479-CC3D70927AD4}" type="sibTrans" cxnId="{0904C08E-52F6-4F7F-84FD-74E753E0D6C4}">
      <dgm:prSet/>
      <dgm:spPr/>
      <dgm:t>
        <a:bodyPr/>
        <a:lstStyle/>
        <a:p>
          <a:endParaRPr lang="en-GB"/>
        </a:p>
      </dgm:t>
    </dgm:pt>
    <dgm:pt modelId="{22CF83BC-0694-4FBB-B089-08F18E32464A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GB" sz="1400" dirty="0" smtClean="0"/>
            <a:t> SEE 2020 Monitoring</a:t>
          </a:r>
          <a:endParaRPr lang="en-GB" sz="1400" dirty="0"/>
        </a:p>
      </dgm:t>
    </dgm:pt>
    <dgm:pt modelId="{25D2F44D-DDEF-45E5-89A0-69389D417694}" type="parTrans" cxnId="{A1DC613A-D1D7-4EEA-A4F9-F57358FC9090}">
      <dgm:prSet/>
      <dgm:spPr/>
      <dgm:t>
        <a:bodyPr/>
        <a:lstStyle/>
        <a:p>
          <a:endParaRPr lang="en-GB"/>
        </a:p>
      </dgm:t>
    </dgm:pt>
    <dgm:pt modelId="{55E5F786-BE0C-419E-BBCB-771AEA04DF15}" type="sibTrans" cxnId="{A1DC613A-D1D7-4EEA-A4F9-F57358FC9090}">
      <dgm:prSet/>
      <dgm:spPr/>
      <dgm:t>
        <a:bodyPr/>
        <a:lstStyle/>
        <a:p>
          <a:endParaRPr lang="en-GB"/>
        </a:p>
      </dgm:t>
    </dgm:pt>
    <dgm:pt modelId="{C87ADF85-0C36-48CB-BAC3-61C4D8FA5E3E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GB" sz="1400" dirty="0"/>
        </a:p>
      </dgm:t>
    </dgm:pt>
    <dgm:pt modelId="{4C3C3793-F259-4C5A-A9E8-15F4EC0D35AB}" type="parTrans" cxnId="{EBA585E3-7A67-4118-A00D-579B678BFC55}">
      <dgm:prSet/>
      <dgm:spPr/>
      <dgm:t>
        <a:bodyPr/>
        <a:lstStyle/>
        <a:p>
          <a:endParaRPr lang="en-GB"/>
        </a:p>
      </dgm:t>
    </dgm:pt>
    <dgm:pt modelId="{C6589ABF-01C0-477A-A5B8-4221E9354B53}" type="sibTrans" cxnId="{EBA585E3-7A67-4118-A00D-579B678BFC55}">
      <dgm:prSet/>
      <dgm:spPr/>
      <dgm:t>
        <a:bodyPr/>
        <a:lstStyle/>
        <a:p>
          <a:endParaRPr lang="en-GB"/>
        </a:p>
      </dgm:t>
    </dgm:pt>
    <dgm:pt modelId="{3CFF750F-1EC1-4527-AFBB-DA8E3E760CB1}" type="pres">
      <dgm:prSet presAssocID="{2F59A749-42A6-4057-B4E1-676E3ACA1EA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DE26178-3C9B-4FA5-8898-BAA624A41005}" type="pres">
      <dgm:prSet presAssocID="{968C54FF-C2D8-4BE7-8174-52E09D7CC64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4C5E355-7C0A-49EF-8DD1-D6EF0635C406}" type="pres">
      <dgm:prSet presAssocID="{22AE86AC-0E43-489B-BE4D-28DB3FC665F3}" presName="sibTrans" presStyleCnt="0"/>
      <dgm:spPr/>
    </dgm:pt>
    <dgm:pt modelId="{6ACCF35E-1FE3-4E83-84DF-5DF63930D8A7}" type="pres">
      <dgm:prSet presAssocID="{036DAC57-E3D5-4BD0-820D-B5784AAD0F9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813B386-52C6-47CB-9B7C-FFCCD342937F}" type="pres">
      <dgm:prSet presAssocID="{D0D998AD-51D8-42EB-A4D8-221A7182E7A1}" presName="sibTrans" presStyleCnt="0"/>
      <dgm:spPr/>
    </dgm:pt>
    <dgm:pt modelId="{E5E01F7D-95B6-427F-B43B-57EBF6AFE980}" type="pres">
      <dgm:prSet presAssocID="{DB071F15-E108-4433-81ED-FBE611A2F4E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6732492-9CE4-4BC1-9F1F-8F3884AC0B6E}" srcId="{DB071F15-E108-4433-81ED-FBE611A2F4E3}" destId="{747F009E-5BB2-444B-AE74-45C298AA7B32}" srcOrd="0" destOrd="0" parTransId="{D52F80CB-B976-4FDC-B9F4-60C57DD73C04}" sibTransId="{485202B0-D03B-4789-9DCA-E81E05B99BAE}"/>
    <dgm:cxn modelId="{892B9168-9E69-4824-9878-94BDFA55CDEF}" type="presOf" srcId="{22CF83BC-0694-4FBB-B089-08F18E32464A}" destId="{E5E01F7D-95B6-427F-B43B-57EBF6AFE980}" srcOrd="0" destOrd="3" presId="urn:microsoft.com/office/officeart/2005/8/layout/hList6"/>
    <dgm:cxn modelId="{5C739948-F401-4D5F-A7E1-1EBB3074D72A}" type="presOf" srcId="{DB071F15-E108-4433-81ED-FBE611A2F4E3}" destId="{E5E01F7D-95B6-427F-B43B-57EBF6AFE980}" srcOrd="0" destOrd="0" presId="urn:microsoft.com/office/officeart/2005/8/layout/hList6"/>
    <dgm:cxn modelId="{58D8A5F8-3400-4E09-9675-137ADB545969}" type="presOf" srcId="{66BFC17B-3FA9-4675-863D-88BB9B66DEA7}" destId="{6ACCF35E-1FE3-4E83-84DF-5DF63930D8A7}" srcOrd="0" destOrd="3" presId="urn:microsoft.com/office/officeart/2005/8/layout/hList6"/>
    <dgm:cxn modelId="{BA0621A4-2C69-42C5-ADFB-FFBEC4C5147F}" srcId="{DB071F15-E108-4433-81ED-FBE611A2F4E3}" destId="{B687C6C4-8C2A-4E47-AAE3-DD187E355B35}" srcOrd="4" destOrd="0" parTransId="{A3B0D48E-9A08-4C99-924F-BEF9DED38B7F}" sibTransId="{BE45CBB6-4E19-4849-B309-B881A564D982}"/>
    <dgm:cxn modelId="{C9EAB0B1-C2C7-46B5-9901-24FD4BA51BEF}" type="presOf" srcId="{4C03E408-2DA3-4921-925F-807CEA3041F0}" destId="{6ACCF35E-1FE3-4E83-84DF-5DF63930D8A7}" srcOrd="0" destOrd="1" presId="urn:microsoft.com/office/officeart/2005/8/layout/hList6"/>
    <dgm:cxn modelId="{DF767F6B-9600-4269-9A9C-02B93FA0FAAE}" type="presOf" srcId="{C87ADF85-0C36-48CB-BAC3-61C4D8FA5E3E}" destId="{E5E01F7D-95B6-427F-B43B-57EBF6AFE980}" srcOrd="0" destOrd="2" presId="urn:microsoft.com/office/officeart/2005/8/layout/hList6"/>
    <dgm:cxn modelId="{A1DC613A-D1D7-4EEA-A4F9-F57358FC9090}" srcId="{DB071F15-E108-4433-81ED-FBE611A2F4E3}" destId="{22CF83BC-0694-4FBB-B089-08F18E32464A}" srcOrd="2" destOrd="0" parTransId="{25D2F44D-DDEF-45E5-89A0-69389D417694}" sibTransId="{55E5F786-BE0C-419E-BBCB-771AEA04DF15}"/>
    <dgm:cxn modelId="{4B10D252-D865-4D6D-ACB3-EEB2C77389B1}" type="presOf" srcId="{9F14FAD9-E4A4-478E-9364-338BA70D1970}" destId="{6ACCF35E-1FE3-4E83-84DF-5DF63930D8A7}" srcOrd="0" destOrd="2" presId="urn:microsoft.com/office/officeart/2005/8/layout/hList6"/>
    <dgm:cxn modelId="{C760C607-2A8B-4F8B-A482-CE7DD7C2642C}" srcId="{2F59A749-42A6-4057-B4E1-676E3ACA1EA3}" destId="{DB071F15-E108-4433-81ED-FBE611A2F4E3}" srcOrd="2" destOrd="0" parTransId="{4138EF99-D8F2-4DB2-966F-18A8545C2CF0}" sibTransId="{F5EA3B90-EF12-4DCD-B70D-142CFEBA99AE}"/>
    <dgm:cxn modelId="{97CC04C8-361A-46B9-A70D-E7231AFD4286}" srcId="{2F59A749-42A6-4057-B4E1-676E3ACA1EA3}" destId="{968C54FF-C2D8-4BE7-8174-52E09D7CC64F}" srcOrd="0" destOrd="0" parTransId="{9C37715A-1646-4966-A3EF-E71167AF08EB}" sibTransId="{22AE86AC-0E43-489B-BE4D-28DB3FC665F3}"/>
    <dgm:cxn modelId="{0904C08E-52F6-4F7F-84FD-74E753E0D6C4}" srcId="{DB071F15-E108-4433-81ED-FBE611A2F4E3}" destId="{C2A6E4A4-065C-401F-AAD6-A98B5CA037EB}" srcOrd="3" destOrd="0" parTransId="{DF59E8B0-424D-43C3-BF32-7876CF189793}" sibTransId="{2DAF2B79-CEC5-4A08-9479-CC3D70927AD4}"/>
    <dgm:cxn modelId="{739EAF40-63AA-42A4-AB48-7ED0D1E123B3}" type="presOf" srcId="{2F59A749-42A6-4057-B4E1-676E3ACA1EA3}" destId="{3CFF750F-1EC1-4527-AFBB-DA8E3E760CB1}" srcOrd="0" destOrd="0" presId="urn:microsoft.com/office/officeart/2005/8/layout/hList6"/>
    <dgm:cxn modelId="{D007D067-A04E-4D22-986A-C75E53EB5B8C}" srcId="{036DAC57-E3D5-4BD0-820D-B5784AAD0F95}" destId="{66BFC17B-3FA9-4675-863D-88BB9B66DEA7}" srcOrd="2" destOrd="0" parTransId="{82549962-DD90-4AA2-A151-AC08722A15BC}" sibTransId="{268F39F0-D22D-4D11-99D2-846F8E62FAAB}"/>
    <dgm:cxn modelId="{665F55F3-16A3-441F-A74D-A11F1E2D2BB7}" srcId="{2F59A749-42A6-4057-B4E1-676E3ACA1EA3}" destId="{036DAC57-E3D5-4BD0-820D-B5784AAD0F95}" srcOrd="1" destOrd="0" parTransId="{E0FB6397-BB6B-421D-8E96-7B8592BAFE8A}" sibTransId="{D0D998AD-51D8-42EB-A4D8-221A7182E7A1}"/>
    <dgm:cxn modelId="{EBA585E3-7A67-4118-A00D-579B678BFC55}" srcId="{DB071F15-E108-4433-81ED-FBE611A2F4E3}" destId="{C87ADF85-0C36-48CB-BAC3-61C4D8FA5E3E}" srcOrd="1" destOrd="0" parTransId="{4C3C3793-F259-4C5A-A9E8-15F4EC0D35AB}" sibTransId="{C6589ABF-01C0-477A-A5B8-4221E9354B53}"/>
    <dgm:cxn modelId="{B5C49C1B-F4D7-4F03-A70F-AF3F9139767C}" type="presOf" srcId="{C2A6E4A4-065C-401F-AAD6-A98B5CA037EB}" destId="{E5E01F7D-95B6-427F-B43B-57EBF6AFE980}" srcOrd="0" destOrd="4" presId="urn:microsoft.com/office/officeart/2005/8/layout/hList6"/>
    <dgm:cxn modelId="{D7D66BC9-3F2E-493F-AC63-F8CBA9B40B1B}" type="presOf" srcId="{036DAC57-E3D5-4BD0-820D-B5784AAD0F95}" destId="{6ACCF35E-1FE3-4E83-84DF-5DF63930D8A7}" srcOrd="0" destOrd="0" presId="urn:microsoft.com/office/officeart/2005/8/layout/hList6"/>
    <dgm:cxn modelId="{477897E3-50CF-4785-B8A6-EC37FDE5435C}" srcId="{036DAC57-E3D5-4BD0-820D-B5784AAD0F95}" destId="{9F14FAD9-E4A4-478E-9364-338BA70D1970}" srcOrd="1" destOrd="0" parTransId="{3A6D3F00-AF70-4366-8F23-9277F7F60F8F}" sibTransId="{11CB756F-3E3C-4BF8-B9C4-748167CAD41D}"/>
    <dgm:cxn modelId="{C7925729-557F-40FB-A754-DBE836305C2C}" type="presOf" srcId="{968C54FF-C2D8-4BE7-8174-52E09D7CC64F}" destId="{9DE26178-3C9B-4FA5-8898-BAA624A41005}" srcOrd="0" destOrd="0" presId="urn:microsoft.com/office/officeart/2005/8/layout/hList6"/>
    <dgm:cxn modelId="{8B57775F-3478-4114-83D6-77F5DC4255A0}" type="presOf" srcId="{B687C6C4-8C2A-4E47-AAE3-DD187E355B35}" destId="{E5E01F7D-95B6-427F-B43B-57EBF6AFE980}" srcOrd="0" destOrd="5" presId="urn:microsoft.com/office/officeart/2005/8/layout/hList6"/>
    <dgm:cxn modelId="{73852238-A1EE-43AD-9E9A-A23A594958A5}" srcId="{036DAC57-E3D5-4BD0-820D-B5784AAD0F95}" destId="{4C03E408-2DA3-4921-925F-807CEA3041F0}" srcOrd="0" destOrd="0" parTransId="{2A082369-C2EC-42CC-9B5A-684F06A41766}" sibTransId="{3C081CE0-3313-476F-AE13-1A22C2D1CE39}"/>
    <dgm:cxn modelId="{D69667F4-67AF-4B13-9BB7-DDB894AFC151}" type="presOf" srcId="{747F009E-5BB2-444B-AE74-45C298AA7B32}" destId="{E5E01F7D-95B6-427F-B43B-57EBF6AFE980}" srcOrd="0" destOrd="1" presId="urn:microsoft.com/office/officeart/2005/8/layout/hList6"/>
    <dgm:cxn modelId="{953E85D0-95A9-42C5-8FE0-CCBE84C83035}" type="presParOf" srcId="{3CFF750F-1EC1-4527-AFBB-DA8E3E760CB1}" destId="{9DE26178-3C9B-4FA5-8898-BAA624A41005}" srcOrd="0" destOrd="0" presId="urn:microsoft.com/office/officeart/2005/8/layout/hList6"/>
    <dgm:cxn modelId="{0ABD4B9F-9A4F-46DE-B2CE-916CE6E174B3}" type="presParOf" srcId="{3CFF750F-1EC1-4527-AFBB-DA8E3E760CB1}" destId="{94C5E355-7C0A-49EF-8DD1-D6EF0635C406}" srcOrd="1" destOrd="0" presId="urn:microsoft.com/office/officeart/2005/8/layout/hList6"/>
    <dgm:cxn modelId="{DC87FD8B-7D51-4473-9902-418E6C7CFEFA}" type="presParOf" srcId="{3CFF750F-1EC1-4527-AFBB-DA8E3E760CB1}" destId="{6ACCF35E-1FE3-4E83-84DF-5DF63930D8A7}" srcOrd="2" destOrd="0" presId="urn:microsoft.com/office/officeart/2005/8/layout/hList6"/>
    <dgm:cxn modelId="{EEC1F9BD-3027-493F-A326-6016B31EDFD4}" type="presParOf" srcId="{3CFF750F-1EC1-4527-AFBB-DA8E3E760CB1}" destId="{D813B386-52C6-47CB-9B7C-FFCCD342937F}" srcOrd="3" destOrd="0" presId="urn:microsoft.com/office/officeart/2005/8/layout/hList6"/>
    <dgm:cxn modelId="{72E6F055-51D9-48B4-A7A0-279A770AA43C}" type="presParOf" srcId="{3CFF750F-1EC1-4527-AFBB-DA8E3E760CB1}" destId="{E5E01F7D-95B6-427F-B43B-57EBF6AFE980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486C01E-C675-45B8-84A4-AE25695DF756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EE1A5A29-9D22-4612-BD02-0EAE7880AF98}">
      <dgm:prSet phldrT="[Text]" custT="1"/>
      <dgm:spPr/>
      <dgm:t>
        <a:bodyPr/>
        <a:lstStyle/>
        <a:p>
          <a:r>
            <a:rPr lang="en-GB" sz="1600" dirty="0" smtClean="0"/>
            <a:t>Inputs</a:t>
          </a:r>
          <a:endParaRPr lang="en-GB" sz="1600" dirty="0"/>
        </a:p>
      </dgm:t>
    </dgm:pt>
    <dgm:pt modelId="{27B987E4-2227-41E2-ACBA-502C81D03F97}" type="parTrans" cxnId="{49756265-FF34-4F5F-828A-3A5065BF9FE8}">
      <dgm:prSet/>
      <dgm:spPr/>
      <dgm:t>
        <a:bodyPr/>
        <a:lstStyle/>
        <a:p>
          <a:endParaRPr lang="en-GB"/>
        </a:p>
      </dgm:t>
    </dgm:pt>
    <dgm:pt modelId="{2DB797B7-8936-4659-B545-218317D74444}" type="sibTrans" cxnId="{49756265-FF34-4F5F-828A-3A5065BF9FE8}">
      <dgm:prSet/>
      <dgm:spPr/>
      <dgm:t>
        <a:bodyPr/>
        <a:lstStyle/>
        <a:p>
          <a:endParaRPr lang="en-GB"/>
        </a:p>
      </dgm:t>
    </dgm:pt>
    <dgm:pt modelId="{47CC52C3-E659-4507-8842-4B70DEC72C17}">
      <dgm:prSet phldrT="[Text]" custT="1"/>
      <dgm:spPr/>
      <dgm:t>
        <a:bodyPr/>
        <a:lstStyle/>
        <a:p>
          <a:r>
            <a:rPr lang="en-GB" sz="1600" dirty="0" smtClean="0"/>
            <a:t>Consolidation</a:t>
          </a:r>
          <a:endParaRPr lang="en-GB" sz="1600" dirty="0"/>
        </a:p>
      </dgm:t>
    </dgm:pt>
    <dgm:pt modelId="{E76A0072-02D4-4EA7-BA3E-820846583A18}" type="parTrans" cxnId="{32874239-69F7-4C59-8890-6100236070C9}">
      <dgm:prSet/>
      <dgm:spPr/>
      <dgm:t>
        <a:bodyPr/>
        <a:lstStyle/>
        <a:p>
          <a:endParaRPr lang="en-GB"/>
        </a:p>
      </dgm:t>
    </dgm:pt>
    <dgm:pt modelId="{8E976FC1-055E-414B-8A6F-69439D413CED}" type="sibTrans" cxnId="{32874239-69F7-4C59-8890-6100236070C9}">
      <dgm:prSet/>
      <dgm:spPr/>
      <dgm:t>
        <a:bodyPr/>
        <a:lstStyle/>
        <a:p>
          <a:endParaRPr lang="en-GB"/>
        </a:p>
      </dgm:t>
    </dgm:pt>
    <dgm:pt modelId="{1E143052-9612-479F-8CC2-07100AB1BA57}">
      <dgm:prSet phldrT="[Text]" custT="1"/>
      <dgm:spPr/>
      <dgm:t>
        <a:bodyPr/>
        <a:lstStyle/>
        <a:p>
          <a:r>
            <a:rPr lang="en-GB" sz="1600" dirty="0" smtClean="0"/>
            <a:t>Prioritisation workshops with regional organisations</a:t>
          </a:r>
          <a:endParaRPr lang="en-GB" sz="1600" dirty="0"/>
        </a:p>
      </dgm:t>
    </dgm:pt>
    <dgm:pt modelId="{361CB545-77C6-4F80-9F98-3E589FFB08EC}" type="parTrans" cxnId="{7849EEE4-8035-4102-8AA5-45B2E0FA60C9}">
      <dgm:prSet/>
      <dgm:spPr/>
      <dgm:t>
        <a:bodyPr/>
        <a:lstStyle/>
        <a:p>
          <a:endParaRPr lang="en-GB"/>
        </a:p>
      </dgm:t>
    </dgm:pt>
    <dgm:pt modelId="{E8533422-8EA8-43FA-B868-4FF8D2EB2E6C}" type="sibTrans" cxnId="{7849EEE4-8035-4102-8AA5-45B2E0FA60C9}">
      <dgm:prSet/>
      <dgm:spPr/>
      <dgm:t>
        <a:bodyPr/>
        <a:lstStyle/>
        <a:p>
          <a:endParaRPr lang="en-GB"/>
        </a:p>
      </dgm:t>
    </dgm:pt>
    <dgm:pt modelId="{88E4A159-1123-4E25-99B8-49CC7AB9FDD7}">
      <dgm:prSet custT="1"/>
      <dgm:spPr/>
      <dgm:t>
        <a:bodyPr/>
        <a:lstStyle/>
        <a:p>
          <a:r>
            <a:rPr lang="en-GB" sz="1600" dirty="0" smtClean="0"/>
            <a:t>Assessment grids finalised</a:t>
          </a:r>
          <a:endParaRPr lang="en-GB" sz="1600" dirty="0"/>
        </a:p>
      </dgm:t>
    </dgm:pt>
    <dgm:pt modelId="{5B38BFF7-7FB3-411F-8C6D-36553F5A1DC6}" type="parTrans" cxnId="{F47E1AF6-6C31-4760-A106-5AB82C75254B}">
      <dgm:prSet/>
      <dgm:spPr/>
      <dgm:t>
        <a:bodyPr/>
        <a:lstStyle/>
        <a:p>
          <a:endParaRPr lang="en-GB"/>
        </a:p>
      </dgm:t>
    </dgm:pt>
    <dgm:pt modelId="{7C6390D4-4F72-423D-8559-E2F63CB79A40}" type="sibTrans" cxnId="{F47E1AF6-6C31-4760-A106-5AB82C75254B}">
      <dgm:prSet/>
      <dgm:spPr/>
      <dgm:t>
        <a:bodyPr/>
        <a:lstStyle/>
        <a:p>
          <a:endParaRPr lang="en-GB"/>
        </a:p>
      </dgm:t>
    </dgm:pt>
    <dgm:pt modelId="{4B52523F-3E10-4FD8-9BE5-3F8A605E782E}" type="pres">
      <dgm:prSet presAssocID="{A486C01E-C675-45B8-84A4-AE25695DF756}" presName="Name0" presStyleCnt="0">
        <dgm:presLayoutVars>
          <dgm:dir/>
          <dgm:resizeHandles val="exact"/>
        </dgm:presLayoutVars>
      </dgm:prSet>
      <dgm:spPr/>
    </dgm:pt>
    <dgm:pt modelId="{27E9B9DF-A35D-4E40-B4EF-2643EECF03F0}" type="pres">
      <dgm:prSet presAssocID="{A486C01E-C675-45B8-84A4-AE25695DF756}" presName="arrow" presStyleLbl="bgShp" presStyleIdx="0" presStyleCnt="1"/>
      <dgm:spPr/>
    </dgm:pt>
    <dgm:pt modelId="{23C2AE08-83CD-4BE8-9F6C-63F9FEC0E11E}" type="pres">
      <dgm:prSet presAssocID="{A486C01E-C675-45B8-84A4-AE25695DF756}" presName="points" presStyleCnt="0"/>
      <dgm:spPr/>
    </dgm:pt>
    <dgm:pt modelId="{F8A2E7C9-0E6F-4E12-A69A-08875FDE3F17}" type="pres">
      <dgm:prSet presAssocID="{EE1A5A29-9D22-4612-BD02-0EAE7880AF98}" presName="compositeA" presStyleCnt="0"/>
      <dgm:spPr/>
    </dgm:pt>
    <dgm:pt modelId="{BEFBAD16-5D9A-4614-A1F9-756AB255D105}" type="pres">
      <dgm:prSet presAssocID="{EE1A5A29-9D22-4612-BD02-0EAE7880AF98}" presName="textA" presStyleLbl="revTx" presStyleIdx="0" presStyleCnt="4" custScaleX="56605" custLinFactNeighborX="-260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6ABE98-1992-4E2E-ACCF-0208D78309B2}" type="pres">
      <dgm:prSet presAssocID="{EE1A5A29-9D22-4612-BD02-0EAE7880AF98}" presName="circleA" presStyleLbl="node1" presStyleIdx="0" presStyleCnt="4" custLinFactNeighborX="-84679"/>
      <dgm:spPr/>
      <dgm:t>
        <a:bodyPr/>
        <a:lstStyle/>
        <a:p>
          <a:endParaRPr lang="en-GB"/>
        </a:p>
      </dgm:t>
    </dgm:pt>
    <dgm:pt modelId="{7464ED0B-8C55-46F7-9EB0-A36D7567170F}" type="pres">
      <dgm:prSet presAssocID="{EE1A5A29-9D22-4612-BD02-0EAE7880AF98}" presName="spaceA" presStyleCnt="0"/>
      <dgm:spPr/>
    </dgm:pt>
    <dgm:pt modelId="{C9D2D80D-92E1-42F8-A126-9E38AE1395C5}" type="pres">
      <dgm:prSet presAssocID="{2DB797B7-8936-4659-B545-218317D74444}" presName="space" presStyleCnt="0"/>
      <dgm:spPr/>
    </dgm:pt>
    <dgm:pt modelId="{ABAD603B-D270-4878-8982-D3FF0FB781A3}" type="pres">
      <dgm:prSet presAssocID="{47CC52C3-E659-4507-8842-4B70DEC72C17}" presName="compositeB" presStyleCnt="0"/>
      <dgm:spPr/>
    </dgm:pt>
    <dgm:pt modelId="{7B5E7362-389C-460C-8D67-D0DDB8949978}" type="pres">
      <dgm:prSet presAssocID="{47CC52C3-E659-4507-8842-4B70DEC72C17}" presName="textB" presStyleLbl="revTx" presStyleIdx="1" presStyleCnt="4" custLinFactNeighborX="-43390" custLinFactNeighborY="-812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ED8AAE-7EA6-48E9-BF2F-F1C290DFAC3D}" type="pres">
      <dgm:prSet presAssocID="{47CC52C3-E659-4507-8842-4B70DEC72C17}" presName="circleB" presStyleLbl="node1" presStyleIdx="1" presStyleCnt="4" custLinFactX="-68643" custLinFactNeighborX="-100000"/>
      <dgm:spPr/>
    </dgm:pt>
    <dgm:pt modelId="{78C3F36D-A241-4056-AC1A-00BBF9A4DBCC}" type="pres">
      <dgm:prSet presAssocID="{47CC52C3-E659-4507-8842-4B70DEC72C17}" presName="spaceB" presStyleCnt="0"/>
      <dgm:spPr/>
    </dgm:pt>
    <dgm:pt modelId="{92400935-2A56-4C90-8048-EDD0089FAF17}" type="pres">
      <dgm:prSet presAssocID="{8E976FC1-055E-414B-8A6F-69439D413CED}" presName="space" presStyleCnt="0"/>
      <dgm:spPr/>
    </dgm:pt>
    <dgm:pt modelId="{4D5C553D-A06B-4AF1-A663-0798F2AD3D1B}" type="pres">
      <dgm:prSet presAssocID="{1E143052-9612-479F-8CC2-07100AB1BA57}" presName="compositeA" presStyleCnt="0"/>
      <dgm:spPr/>
    </dgm:pt>
    <dgm:pt modelId="{FD420CEA-43B9-4A46-A1CC-4102D1CEC30D}" type="pres">
      <dgm:prSet presAssocID="{1E143052-9612-479F-8CC2-07100AB1BA57}" presName="textA" presStyleLbl="revTx" presStyleIdx="2" presStyleCnt="4" custLinFactNeighborX="-53603" custLinFactNeighborY="31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B395D3-A3BC-46CA-BD87-F65AC112352A}" type="pres">
      <dgm:prSet presAssocID="{1E143052-9612-479F-8CC2-07100AB1BA57}" presName="circleA" presStyleLbl="node1" presStyleIdx="2" presStyleCnt="4" custLinFactX="-100000" custLinFactNeighborX="-140107"/>
      <dgm:spPr/>
      <dgm:t>
        <a:bodyPr/>
        <a:lstStyle/>
        <a:p>
          <a:endParaRPr lang="en-US"/>
        </a:p>
      </dgm:t>
    </dgm:pt>
    <dgm:pt modelId="{AFF8A451-60C8-4E9D-9C2F-90818373A1B4}" type="pres">
      <dgm:prSet presAssocID="{1E143052-9612-479F-8CC2-07100AB1BA57}" presName="spaceA" presStyleCnt="0"/>
      <dgm:spPr/>
    </dgm:pt>
    <dgm:pt modelId="{249F537D-9424-4ED5-8E98-6AD54135B3BA}" type="pres">
      <dgm:prSet presAssocID="{E8533422-8EA8-43FA-B868-4FF8D2EB2E6C}" presName="space" presStyleCnt="0"/>
      <dgm:spPr/>
    </dgm:pt>
    <dgm:pt modelId="{E3B1DAFF-6B34-4005-997F-69F28FCCB976}" type="pres">
      <dgm:prSet presAssocID="{88E4A159-1123-4E25-99B8-49CC7AB9FDD7}" presName="compositeB" presStyleCnt="0"/>
      <dgm:spPr/>
    </dgm:pt>
    <dgm:pt modelId="{43C60353-7703-43BD-AC5E-31F45C51C883}" type="pres">
      <dgm:prSet presAssocID="{88E4A159-1123-4E25-99B8-49CC7AB9FDD7}" presName="textB" presStyleLbl="revTx" presStyleIdx="3" presStyleCnt="4" custScaleX="74172" custLinFactNeighborX="13937" custLinFactNeighborY="-9062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C6028CB-551E-4835-BC2E-FC3E2461D38F}" type="pres">
      <dgm:prSet presAssocID="{88E4A159-1123-4E25-99B8-49CC7AB9FDD7}" presName="circleB" presStyleLbl="node1" presStyleIdx="3" presStyleCnt="4" custLinFactX="13429" custLinFactNeighborX="100000"/>
      <dgm:spPr/>
    </dgm:pt>
    <dgm:pt modelId="{6B4B2999-03A6-4EE5-A101-9B50A846289E}" type="pres">
      <dgm:prSet presAssocID="{88E4A159-1123-4E25-99B8-49CC7AB9FDD7}" presName="spaceB" presStyleCnt="0"/>
      <dgm:spPr/>
    </dgm:pt>
  </dgm:ptLst>
  <dgm:cxnLst>
    <dgm:cxn modelId="{AEC11ACE-EA01-4F20-801C-ECF162B06C69}" type="presOf" srcId="{88E4A159-1123-4E25-99B8-49CC7AB9FDD7}" destId="{43C60353-7703-43BD-AC5E-31F45C51C883}" srcOrd="0" destOrd="0" presId="urn:microsoft.com/office/officeart/2005/8/layout/hProcess11"/>
    <dgm:cxn modelId="{49756265-FF34-4F5F-828A-3A5065BF9FE8}" srcId="{A486C01E-C675-45B8-84A4-AE25695DF756}" destId="{EE1A5A29-9D22-4612-BD02-0EAE7880AF98}" srcOrd="0" destOrd="0" parTransId="{27B987E4-2227-41E2-ACBA-502C81D03F97}" sibTransId="{2DB797B7-8936-4659-B545-218317D74444}"/>
    <dgm:cxn modelId="{07018D1C-82FE-412B-89A1-B55894DD85A8}" type="presOf" srcId="{EE1A5A29-9D22-4612-BD02-0EAE7880AF98}" destId="{BEFBAD16-5D9A-4614-A1F9-756AB255D105}" srcOrd="0" destOrd="0" presId="urn:microsoft.com/office/officeart/2005/8/layout/hProcess11"/>
    <dgm:cxn modelId="{32874239-69F7-4C59-8890-6100236070C9}" srcId="{A486C01E-C675-45B8-84A4-AE25695DF756}" destId="{47CC52C3-E659-4507-8842-4B70DEC72C17}" srcOrd="1" destOrd="0" parTransId="{E76A0072-02D4-4EA7-BA3E-820846583A18}" sibTransId="{8E976FC1-055E-414B-8A6F-69439D413CED}"/>
    <dgm:cxn modelId="{7849EEE4-8035-4102-8AA5-45B2E0FA60C9}" srcId="{A486C01E-C675-45B8-84A4-AE25695DF756}" destId="{1E143052-9612-479F-8CC2-07100AB1BA57}" srcOrd="2" destOrd="0" parTransId="{361CB545-77C6-4F80-9F98-3E589FFB08EC}" sibTransId="{E8533422-8EA8-43FA-B868-4FF8D2EB2E6C}"/>
    <dgm:cxn modelId="{DA0E031F-75A9-4A94-BF02-64ADE623342B}" type="presOf" srcId="{1E143052-9612-479F-8CC2-07100AB1BA57}" destId="{FD420CEA-43B9-4A46-A1CC-4102D1CEC30D}" srcOrd="0" destOrd="0" presId="urn:microsoft.com/office/officeart/2005/8/layout/hProcess11"/>
    <dgm:cxn modelId="{B0DBA8A6-C97C-4879-ABCD-0C1DBB17BC61}" type="presOf" srcId="{A486C01E-C675-45B8-84A4-AE25695DF756}" destId="{4B52523F-3E10-4FD8-9BE5-3F8A605E782E}" srcOrd="0" destOrd="0" presId="urn:microsoft.com/office/officeart/2005/8/layout/hProcess11"/>
    <dgm:cxn modelId="{F47E1AF6-6C31-4760-A106-5AB82C75254B}" srcId="{A486C01E-C675-45B8-84A4-AE25695DF756}" destId="{88E4A159-1123-4E25-99B8-49CC7AB9FDD7}" srcOrd="3" destOrd="0" parTransId="{5B38BFF7-7FB3-411F-8C6D-36553F5A1DC6}" sibTransId="{7C6390D4-4F72-423D-8559-E2F63CB79A40}"/>
    <dgm:cxn modelId="{8EECE340-3D88-4C33-9C06-05A2A6BBDF63}" type="presOf" srcId="{47CC52C3-E659-4507-8842-4B70DEC72C17}" destId="{7B5E7362-389C-460C-8D67-D0DDB8949978}" srcOrd="0" destOrd="0" presId="urn:microsoft.com/office/officeart/2005/8/layout/hProcess11"/>
    <dgm:cxn modelId="{FB8FDC50-703C-4535-A764-E069E531C4A0}" type="presParOf" srcId="{4B52523F-3E10-4FD8-9BE5-3F8A605E782E}" destId="{27E9B9DF-A35D-4E40-B4EF-2643EECF03F0}" srcOrd="0" destOrd="0" presId="urn:microsoft.com/office/officeart/2005/8/layout/hProcess11"/>
    <dgm:cxn modelId="{C23B0992-11FA-4D3A-A2AC-47235EA0E4EB}" type="presParOf" srcId="{4B52523F-3E10-4FD8-9BE5-3F8A605E782E}" destId="{23C2AE08-83CD-4BE8-9F6C-63F9FEC0E11E}" srcOrd="1" destOrd="0" presId="urn:microsoft.com/office/officeart/2005/8/layout/hProcess11"/>
    <dgm:cxn modelId="{5523C3B2-63E6-4D58-9358-6571A3769E8D}" type="presParOf" srcId="{23C2AE08-83CD-4BE8-9F6C-63F9FEC0E11E}" destId="{F8A2E7C9-0E6F-4E12-A69A-08875FDE3F17}" srcOrd="0" destOrd="0" presId="urn:microsoft.com/office/officeart/2005/8/layout/hProcess11"/>
    <dgm:cxn modelId="{84284E39-342B-4D80-80F9-D09E2B684785}" type="presParOf" srcId="{F8A2E7C9-0E6F-4E12-A69A-08875FDE3F17}" destId="{BEFBAD16-5D9A-4614-A1F9-756AB255D105}" srcOrd="0" destOrd="0" presId="urn:microsoft.com/office/officeart/2005/8/layout/hProcess11"/>
    <dgm:cxn modelId="{B5F8E5CF-51EC-4669-BC14-8A56A8EF5BB4}" type="presParOf" srcId="{F8A2E7C9-0E6F-4E12-A69A-08875FDE3F17}" destId="{1F6ABE98-1992-4E2E-ACCF-0208D78309B2}" srcOrd="1" destOrd="0" presId="urn:microsoft.com/office/officeart/2005/8/layout/hProcess11"/>
    <dgm:cxn modelId="{D2D1E455-B66D-466F-92A1-43BD0C3C3A22}" type="presParOf" srcId="{F8A2E7C9-0E6F-4E12-A69A-08875FDE3F17}" destId="{7464ED0B-8C55-46F7-9EB0-A36D7567170F}" srcOrd="2" destOrd="0" presId="urn:microsoft.com/office/officeart/2005/8/layout/hProcess11"/>
    <dgm:cxn modelId="{6E587072-A891-4A54-B371-D6EECC93ADCF}" type="presParOf" srcId="{23C2AE08-83CD-4BE8-9F6C-63F9FEC0E11E}" destId="{C9D2D80D-92E1-42F8-A126-9E38AE1395C5}" srcOrd="1" destOrd="0" presId="urn:microsoft.com/office/officeart/2005/8/layout/hProcess11"/>
    <dgm:cxn modelId="{14C631BD-330B-40CF-ACB6-828D9F4AA331}" type="presParOf" srcId="{23C2AE08-83CD-4BE8-9F6C-63F9FEC0E11E}" destId="{ABAD603B-D270-4878-8982-D3FF0FB781A3}" srcOrd="2" destOrd="0" presId="urn:microsoft.com/office/officeart/2005/8/layout/hProcess11"/>
    <dgm:cxn modelId="{6CC285F0-517F-4DBB-8D92-0C684FA1EB5A}" type="presParOf" srcId="{ABAD603B-D270-4878-8982-D3FF0FB781A3}" destId="{7B5E7362-389C-460C-8D67-D0DDB8949978}" srcOrd="0" destOrd="0" presId="urn:microsoft.com/office/officeart/2005/8/layout/hProcess11"/>
    <dgm:cxn modelId="{60B77D0E-9284-4DD0-86A2-A9F309091EC4}" type="presParOf" srcId="{ABAD603B-D270-4878-8982-D3FF0FB781A3}" destId="{2AED8AAE-7EA6-48E9-BF2F-F1C290DFAC3D}" srcOrd="1" destOrd="0" presId="urn:microsoft.com/office/officeart/2005/8/layout/hProcess11"/>
    <dgm:cxn modelId="{CF754FEE-1B21-4455-B542-44DE91FF1C7C}" type="presParOf" srcId="{ABAD603B-D270-4878-8982-D3FF0FB781A3}" destId="{78C3F36D-A241-4056-AC1A-00BBF9A4DBCC}" srcOrd="2" destOrd="0" presId="urn:microsoft.com/office/officeart/2005/8/layout/hProcess11"/>
    <dgm:cxn modelId="{50946E33-A01B-46E2-9DBE-C16EDB9534EA}" type="presParOf" srcId="{23C2AE08-83CD-4BE8-9F6C-63F9FEC0E11E}" destId="{92400935-2A56-4C90-8048-EDD0089FAF17}" srcOrd="3" destOrd="0" presId="urn:microsoft.com/office/officeart/2005/8/layout/hProcess11"/>
    <dgm:cxn modelId="{35C65406-E473-4BC1-9794-7A8C17C73BBC}" type="presParOf" srcId="{23C2AE08-83CD-4BE8-9F6C-63F9FEC0E11E}" destId="{4D5C553D-A06B-4AF1-A663-0798F2AD3D1B}" srcOrd="4" destOrd="0" presId="urn:microsoft.com/office/officeart/2005/8/layout/hProcess11"/>
    <dgm:cxn modelId="{542D5BE2-8849-48C7-A5D4-199967073A89}" type="presParOf" srcId="{4D5C553D-A06B-4AF1-A663-0798F2AD3D1B}" destId="{FD420CEA-43B9-4A46-A1CC-4102D1CEC30D}" srcOrd="0" destOrd="0" presId="urn:microsoft.com/office/officeart/2005/8/layout/hProcess11"/>
    <dgm:cxn modelId="{2AFDD4CC-BF48-4795-81A3-FBC80176FFE3}" type="presParOf" srcId="{4D5C553D-A06B-4AF1-A663-0798F2AD3D1B}" destId="{B3B395D3-A3BC-46CA-BD87-F65AC112352A}" srcOrd="1" destOrd="0" presId="urn:microsoft.com/office/officeart/2005/8/layout/hProcess11"/>
    <dgm:cxn modelId="{8EA0E053-735B-4BB4-BDCC-710B51517ABE}" type="presParOf" srcId="{4D5C553D-A06B-4AF1-A663-0798F2AD3D1B}" destId="{AFF8A451-60C8-4E9D-9C2F-90818373A1B4}" srcOrd="2" destOrd="0" presId="urn:microsoft.com/office/officeart/2005/8/layout/hProcess11"/>
    <dgm:cxn modelId="{CF2009E0-80E5-48D8-AA6E-3E9B3EE1D04E}" type="presParOf" srcId="{23C2AE08-83CD-4BE8-9F6C-63F9FEC0E11E}" destId="{249F537D-9424-4ED5-8E98-6AD54135B3BA}" srcOrd="5" destOrd="0" presId="urn:microsoft.com/office/officeart/2005/8/layout/hProcess11"/>
    <dgm:cxn modelId="{06B57372-2FA0-42B8-87F6-DF918E021816}" type="presParOf" srcId="{23C2AE08-83CD-4BE8-9F6C-63F9FEC0E11E}" destId="{E3B1DAFF-6B34-4005-997F-69F28FCCB976}" srcOrd="6" destOrd="0" presId="urn:microsoft.com/office/officeart/2005/8/layout/hProcess11"/>
    <dgm:cxn modelId="{77317036-E772-47A4-B684-6E73C34BB9D2}" type="presParOf" srcId="{E3B1DAFF-6B34-4005-997F-69F28FCCB976}" destId="{43C60353-7703-43BD-AC5E-31F45C51C883}" srcOrd="0" destOrd="0" presId="urn:microsoft.com/office/officeart/2005/8/layout/hProcess11"/>
    <dgm:cxn modelId="{B4B46B31-D13A-4B4A-AACC-7507A496ACF7}" type="presParOf" srcId="{E3B1DAFF-6B34-4005-997F-69F28FCCB976}" destId="{DC6028CB-551E-4835-BC2E-FC3E2461D38F}" srcOrd="1" destOrd="0" presId="urn:microsoft.com/office/officeart/2005/8/layout/hProcess11"/>
    <dgm:cxn modelId="{F53E907B-B322-48FF-BB31-C555EDAA6622}" type="presParOf" srcId="{E3B1DAFF-6B34-4005-997F-69F28FCCB976}" destId="{6B4B2999-03A6-4EE5-A101-9B50A846289E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3C14D93-DC08-4B5E-8BFA-904E080300B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E26B12-59B7-476E-8DB5-0F247E06FEBB}">
      <dgm:prSet phldrT="[Text]"/>
      <dgm:spPr>
        <a:noFill/>
        <a:ln w="9525">
          <a:solidFill>
            <a:schemeClr val="tx1"/>
          </a:solidFill>
        </a:ln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METE</a:t>
          </a:r>
          <a:endParaRPr lang="en-US" dirty="0">
            <a:solidFill>
              <a:schemeClr val="tx1"/>
            </a:solidFill>
          </a:endParaRPr>
        </a:p>
      </dgm:t>
    </dgm:pt>
    <dgm:pt modelId="{B7398D31-A50A-4923-AB7C-FFD03E5D4C70}" type="parTrans" cxnId="{7BBFA042-9BBF-4EF6-B4D1-2ED3B854EFBF}">
      <dgm:prSet/>
      <dgm:spPr/>
      <dgm:t>
        <a:bodyPr/>
        <a:lstStyle/>
        <a:p>
          <a:endParaRPr lang="en-US"/>
        </a:p>
      </dgm:t>
    </dgm:pt>
    <dgm:pt modelId="{154B335A-D5AA-4E38-983A-884CBBF776A0}" type="sibTrans" cxnId="{7BBFA042-9BBF-4EF6-B4D1-2ED3B854EFBF}">
      <dgm:prSet/>
      <dgm:spPr/>
      <dgm:t>
        <a:bodyPr/>
        <a:lstStyle/>
        <a:p>
          <a:endParaRPr lang="en-US"/>
        </a:p>
      </dgm:t>
    </dgm:pt>
    <dgm:pt modelId="{8CFDB0D6-6F8B-4CB5-9521-A0FC6B17866F}">
      <dgm:prSet phldrT="[Text]"/>
      <dgm:spPr>
        <a:noFill/>
        <a:ln w="9525">
          <a:solidFill>
            <a:schemeClr val="tx1"/>
          </a:solidFill>
        </a:ln>
      </dgm:spPr>
      <dgm:t>
        <a:bodyPr/>
        <a:lstStyle/>
        <a:p>
          <a:r>
            <a:rPr lang="en-GB" dirty="0" err="1" smtClean="0">
              <a:solidFill>
                <a:schemeClr val="tx1"/>
              </a:solidFill>
            </a:rPr>
            <a:t>MoFTER</a:t>
          </a:r>
          <a:endParaRPr lang="en-US" dirty="0"/>
        </a:p>
      </dgm:t>
    </dgm:pt>
    <dgm:pt modelId="{0C2AC163-923C-4C47-AED1-EE324E25AE80}" type="parTrans" cxnId="{BD4A442C-24C1-4EAD-A916-007AB44320F1}">
      <dgm:prSet/>
      <dgm:spPr/>
      <dgm:t>
        <a:bodyPr/>
        <a:lstStyle/>
        <a:p>
          <a:endParaRPr lang="en-US"/>
        </a:p>
      </dgm:t>
    </dgm:pt>
    <dgm:pt modelId="{1458880D-79BC-4536-9736-F66E66B852B8}" type="sibTrans" cxnId="{BD4A442C-24C1-4EAD-A916-007AB44320F1}">
      <dgm:prSet/>
      <dgm:spPr/>
      <dgm:t>
        <a:bodyPr/>
        <a:lstStyle/>
        <a:p>
          <a:endParaRPr lang="en-US"/>
        </a:p>
      </dgm:t>
    </dgm:pt>
    <dgm:pt modelId="{403C904F-F132-4409-89A9-4A7BAAC4FF1A}">
      <dgm:prSet phldrT="[Text]" phldr="1"/>
      <dgm:spPr>
        <a:noFill/>
        <a:ln w="9525"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C46FAC5E-12F1-4F01-BAAD-D7EB81F02165}" type="parTrans" cxnId="{B60E3A79-C502-406C-9034-ADD223D469DB}">
      <dgm:prSet/>
      <dgm:spPr/>
      <dgm:t>
        <a:bodyPr/>
        <a:lstStyle/>
        <a:p>
          <a:endParaRPr lang="en-US"/>
        </a:p>
      </dgm:t>
    </dgm:pt>
    <dgm:pt modelId="{DBB75368-06B0-4B39-B528-44C503767327}" type="sibTrans" cxnId="{B60E3A79-C502-406C-9034-ADD223D469DB}">
      <dgm:prSet/>
      <dgm:spPr/>
      <dgm:t>
        <a:bodyPr/>
        <a:lstStyle/>
        <a:p>
          <a:endParaRPr lang="en-US"/>
        </a:p>
      </dgm:t>
    </dgm:pt>
    <dgm:pt modelId="{FD4CBC35-1BAA-49C2-A18F-222392ACFE44}">
      <dgm:prSet phldrT="[Text]" phldr="1"/>
      <dgm:spPr>
        <a:noFill/>
        <a:ln w="9525"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FC138222-108F-4493-8E63-962521A174B6}" type="parTrans" cxnId="{43C41F31-B3A0-4D3C-9AED-EFBF3C44E539}">
      <dgm:prSet/>
      <dgm:spPr/>
      <dgm:t>
        <a:bodyPr/>
        <a:lstStyle/>
        <a:p>
          <a:endParaRPr lang="en-US"/>
        </a:p>
      </dgm:t>
    </dgm:pt>
    <dgm:pt modelId="{34805E2B-EE0C-4241-B91C-31101986B8E3}" type="sibTrans" cxnId="{43C41F31-B3A0-4D3C-9AED-EFBF3C44E539}">
      <dgm:prSet/>
      <dgm:spPr/>
      <dgm:t>
        <a:bodyPr/>
        <a:lstStyle/>
        <a:p>
          <a:endParaRPr lang="en-US"/>
        </a:p>
      </dgm:t>
    </dgm:pt>
    <dgm:pt modelId="{472BD3CE-9026-4BAB-A614-D04C2E144F94}">
      <dgm:prSet phldrT="[Text]" phldr="1"/>
      <dgm:spPr>
        <a:noFill/>
        <a:ln w="9525"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13857A50-B42E-4599-89EC-8569F342323A}" type="parTrans" cxnId="{69FEA5BB-5C10-43C1-B048-88FAA841A0F1}">
      <dgm:prSet/>
      <dgm:spPr/>
      <dgm:t>
        <a:bodyPr/>
        <a:lstStyle/>
        <a:p>
          <a:endParaRPr lang="en-US"/>
        </a:p>
      </dgm:t>
    </dgm:pt>
    <dgm:pt modelId="{543FB428-4C8C-4940-B042-C0B05D164BB4}" type="sibTrans" cxnId="{69FEA5BB-5C10-43C1-B048-88FAA841A0F1}">
      <dgm:prSet/>
      <dgm:spPr/>
      <dgm:t>
        <a:bodyPr/>
        <a:lstStyle/>
        <a:p>
          <a:endParaRPr lang="en-US"/>
        </a:p>
      </dgm:t>
    </dgm:pt>
    <dgm:pt modelId="{6EB79486-7EB9-499F-BD43-708D21CA5572}">
      <dgm:prSet phldrT="[Text]" phldr="1"/>
      <dgm:spPr>
        <a:noFill/>
        <a:ln w="9525"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50AF7AAA-D023-46C9-B383-91176ACF9E4C}" type="parTrans" cxnId="{CDB18BB3-7FE6-4341-9D2C-C1CF51D7F53C}">
      <dgm:prSet/>
      <dgm:spPr/>
      <dgm:t>
        <a:bodyPr/>
        <a:lstStyle/>
        <a:p>
          <a:endParaRPr lang="en-US"/>
        </a:p>
      </dgm:t>
    </dgm:pt>
    <dgm:pt modelId="{34D41B91-1A01-4224-BBC1-64FBE7F3EAC7}" type="sibTrans" cxnId="{CDB18BB3-7FE6-4341-9D2C-C1CF51D7F53C}">
      <dgm:prSet/>
      <dgm:spPr/>
      <dgm:t>
        <a:bodyPr/>
        <a:lstStyle/>
        <a:p>
          <a:endParaRPr lang="en-US"/>
        </a:p>
      </dgm:t>
    </dgm:pt>
    <dgm:pt modelId="{6D3BF95E-39F1-4453-B171-F73235F8F164}" type="pres">
      <dgm:prSet presAssocID="{E3C14D93-DC08-4B5E-8BFA-904E080300B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B7FADFD-797D-44E4-B80D-7A22ACF5E637}" type="pres">
      <dgm:prSet presAssocID="{C2E26B12-59B7-476E-8DB5-0F247E06FEB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A067F4-32F6-4A37-93C3-BB692ABB9FC3}" type="pres">
      <dgm:prSet presAssocID="{154B335A-D5AA-4E38-983A-884CBBF776A0}" presName="sibTrans" presStyleCnt="0"/>
      <dgm:spPr/>
    </dgm:pt>
    <dgm:pt modelId="{4A8C9821-7452-4FE1-A8AC-077F405FBE49}" type="pres">
      <dgm:prSet presAssocID="{8CFDB0D6-6F8B-4CB5-9521-A0FC6B17866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853C4B-CE18-4656-A42B-73DBA5E472A9}" type="pres">
      <dgm:prSet presAssocID="{1458880D-79BC-4536-9736-F66E66B852B8}" presName="sibTrans" presStyleCnt="0"/>
      <dgm:spPr/>
    </dgm:pt>
    <dgm:pt modelId="{B7BC8049-B37E-4FFE-A51E-FC6128ED83A3}" type="pres">
      <dgm:prSet presAssocID="{6EB79486-7EB9-499F-BD43-708D21CA557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B7E4B7A-4F77-4C60-8381-F70A1F4D2BB2}" type="pres">
      <dgm:prSet presAssocID="{34D41B91-1A01-4224-BBC1-64FBE7F3EAC7}" presName="sibTrans" presStyleCnt="0"/>
      <dgm:spPr/>
    </dgm:pt>
    <dgm:pt modelId="{A40A8FB9-F0E8-4F9A-8E5A-037187B9D3FC}" type="pres">
      <dgm:prSet presAssocID="{403C904F-F132-4409-89A9-4A7BAAC4FF1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2E27D51-E477-447F-A1AD-7590A4BB0678}" type="pres">
      <dgm:prSet presAssocID="{DBB75368-06B0-4B39-B528-44C503767327}" presName="sibTrans" presStyleCnt="0"/>
      <dgm:spPr/>
    </dgm:pt>
    <dgm:pt modelId="{0981BD56-A1ED-4FA2-B6CB-6C8EC02E188E}" type="pres">
      <dgm:prSet presAssocID="{FD4CBC35-1BAA-49C2-A18F-222392ACFE44}" presName="node" presStyleLbl="node1" presStyleIdx="4" presStyleCnt="6" custLinFactNeighborX="78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01E7123-B5B6-4121-93B1-D86F71E0F33A}" type="pres">
      <dgm:prSet presAssocID="{34805E2B-EE0C-4241-B91C-31101986B8E3}" presName="sibTrans" presStyleCnt="0"/>
      <dgm:spPr/>
    </dgm:pt>
    <dgm:pt modelId="{B6BDD484-3C86-4524-BE48-C70EEFA2FA79}" type="pres">
      <dgm:prSet presAssocID="{472BD3CE-9026-4BAB-A614-D04C2E144F94}" presName="node" presStyleLbl="node1" presStyleIdx="5" presStyleCnt="6" custLinFactNeighborX="82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9FEA5BB-5C10-43C1-B048-88FAA841A0F1}" srcId="{E3C14D93-DC08-4B5E-8BFA-904E080300B4}" destId="{472BD3CE-9026-4BAB-A614-D04C2E144F94}" srcOrd="5" destOrd="0" parTransId="{13857A50-B42E-4599-89EC-8569F342323A}" sibTransId="{543FB428-4C8C-4940-B042-C0B05D164BB4}"/>
    <dgm:cxn modelId="{C6AF63C4-8E63-4CB7-9828-DA75F02E2F6D}" type="presOf" srcId="{6EB79486-7EB9-499F-BD43-708D21CA5572}" destId="{B7BC8049-B37E-4FFE-A51E-FC6128ED83A3}" srcOrd="0" destOrd="0" presId="urn:microsoft.com/office/officeart/2005/8/layout/default"/>
    <dgm:cxn modelId="{661CFF0D-B339-42EB-BD39-51815B168F7C}" type="presOf" srcId="{472BD3CE-9026-4BAB-A614-D04C2E144F94}" destId="{B6BDD484-3C86-4524-BE48-C70EEFA2FA79}" srcOrd="0" destOrd="0" presId="urn:microsoft.com/office/officeart/2005/8/layout/default"/>
    <dgm:cxn modelId="{43C41F31-B3A0-4D3C-9AED-EFBF3C44E539}" srcId="{E3C14D93-DC08-4B5E-8BFA-904E080300B4}" destId="{FD4CBC35-1BAA-49C2-A18F-222392ACFE44}" srcOrd="4" destOrd="0" parTransId="{FC138222-108F-4493-8E63-962521A174B6}" sibTransId="{34805E2B-EE0C-4241-B91C-31101986B8E3}"/>
    <dgm:cxn modelId="{02BD92EB-D831-4FA5-83A9-69BA88AB0E8F}" type="presOf" srcId="{403C904F-F132-4409-89A9-4A7BAAC4FF1A}" destId="{A40A8FB9-F0E8-4F9A-8E5A-037187B9D3FC}" srcOrd="0" destOrd="0" presId="urn:microsoft.com/office/officeart/2005/8/layout/default"/>
    <dgm:cxn modelId="{BD4A442C-24C1-4EAD-A916-007AB44320F1}" srcId="{E3C14D93-DC08-4B5E-8BFA-904E080300B4}" destId="{8CFDB0D6-6F8B-4CB5-9521-A0FC6B17866F}" srcOrd="1" destOrd="0" parTransId="{0C2AC163-923C-4C47-AED1-EE324E25AE80}" sibTransId="{1458880D-79BC-4536-9736-F66E66B852B8}"/>
    <dgm:cxn modelId="{D43D2925-7F6C-49C5-A0C3-89E6CB32B3A2}" type="presOf" srcId="{FD4CBC35-1BAA-49C2-A18F-222392ACFE44}" destId="{0981BD56-A1ED-4FA2-B6CB-6C8EC02E188E}" srcOrd="0" destOrd="0" presId="urn:microsoft.com/office/officeart/2005/8/layout/default"/>
    <dgm:cxn modelId="{390218FC-B57A-4B2A-99ED-FA7F74F8B1CF}" type="presOf" srcId="{E3C14D93-DC08-4B5E-8BFA-904E080300B4}" destId="{6D3BF95E-39F1-4453-B171-F73235F8F164}" srcOrd="0" destOrd="0" presId="urn:microsoft.com/office/officeart/2005/8/layout/default"/>
    <dgm:cxn modelId="{CDB18BB3-7FE6-4341-9D2C-C1CF51D7F53C}" srcId="{E3C14D93-DC08-4B5E-8BFA-904E080300B4}" destId="{6EB79486-7EB9-499F-BD43-708D21CA5572}" srcOrd="2" destOrd="0" parTransId="{50AF7AAA-D023-46C9-B383-91176ACF9E4C}" sibTransId="{34D41B91-1A01-4224-BBC1-64FBE7F3EAC7}"/>
    <dgm:cxn modelId="{7BBFA042-9BBF-4EF6-B4D1-2ED3B854EFBF}" srcId="{E3C14D93-DC08-4B5E-8BFA-904E080300B4}" destId="{C2E26B12-59B7-476E-8DB5-0F247E06FEBB}" srcOrd="0" destOrd="0" parTransId="{B7398D31-A50A-4923-AB7C-FFD03E5D4C70}" sibTransId="{154B335A-D5AA-4E38-983A-884CBBF776A0}"/>
    <dgm:cxn modelId="{DDFF7873-0103-4072-8346-57DB26E5C406}" type="presOf" srcId="{C2E26B12-59B7-476E-8DB5-0F247E06FEBB}" destId="{0B7FADFD-797D-44E4-B80D-7A22ACF5E637}" srcOrd="0" destOrd="0" presId="urn:microsoft.com/office/officeart/2005/8/layout/default"/>
    <dgm:cxn modelId="{B60E3A79-C502-406C-9034-ADD223D469DB}" srcId="{E3C14D93-DC08-4B5E-8BFA-904E080300B4}" destId="{403C904F-F132-4409-89A9-4A7BAAC4FF1A}" srcOrd="3" destOrd="0" parTransId="{C46FAC5E-12F1-4F01-BAAD-D7EB81F02165}" sibTransId="{DBB75368-06B0-4B39-B528-44C503767327}"/>
    <dgm:cxn modelId="{6E5F1C17-D4EE-42DC-9FA7-24AB273C7A92}" type="presOf" srcId="{8CFDB0D6-6F8B-4CB5-9521-A0FC6B17866F}" destId="{4A8C9821-7452-4FE1-A8AC-077F405FBE49}" srcOrd="0" destOrd="0" presId="urn:microsoft.com/office/officeart/2005/8/layout/default"/>
    <dgm:cxn modelId="{741A104E-E47E-4CC4-8884-932F9C680146}" type="presParOf" srcId="{6D3BF95E-39F1-4453-B171-F73235F8F164}" destId="{0B7FADFD-797D-44E4-B80D-7A22ACF5E637}" srcOrd="0" destOrd="0" presId="urn:microsoft.com/office/officeart/2005/8/layout/default"/>
    <dgm:cxn modelId="{C4B192C0-9E0A-4699-91D6-5DC040DEB207}" type="presParOf" srcId="{6D3BF95E-39F1-4453-B171-F73235F8F164}" destId="{8CA067F4-32F6-4A37-93C3-BB692ABB9FC3}" srcOrd="1" destOrd="0" presId="urn:microsoft.com/office/officeart/2005/8/layout/default"/>
    <dgm:cxn modelId="{02BA5CCD-2556-4255-BDB7-5F2DFFBE983C}" type="presParOf" srcId="{6D3BF95E-39F1-4453-B171-F73235F8F164}" destId="{4A8C9821-7452-4FE1-A8AC-077F405FBE49}" srcOrd="2" destOrd="0" presId="urn:microsoft.com/office/officeart/2005/8/layout/default"/>
    <dgm:cxn modelId="{DB48E4E6-AD23-4A52-8234-EDADCF2F088D}" type="presParOf" srcId="{6D3BF95E-39F1-4453-B171-F73235F8F164}" destId="{93853C4B-CE18-4656-A42B-73DBA5E472A9}" srcOrd="3" destOrd="0" presId="urn:microsoft.com/office/officeart/2005/8/layout/default"/>
    <dgm:cxn modelId="{0C2D503F-3F85-40D7-96C3-124C49A963EE}" type="presParOf" srcId="{6D3BF95E-39F1-4453-B171-F73235F8F164}" destId="{B7BC8049-B37E-4FFE-A51E-FC6128ED83A3}" srcOrd="4" destOrd="0" presId="urn:microsoft.com/office/officeart/2005/8/layout/default"/>
    <dgm:cxn modelId="{DA9C5DF8-895C-49A9-B59C-24197FB9C8CF}" type="presParOf" srcId="{6D3BF95E-39F1-4453-B171-F73235F8F164}" destId="{7B7E4B7A-4F77-4C60-8381-F70A1F4D2BB2}" srcOrd="5" destOrd="0" presId="urn:microsoft.com/office/officeart/2005/8/layout/default"/>
    <dgm:cxn modelId="{8B7FCAF0-41C5-4EEC-96BD-7FA75E59F4E9}" type="presParOf" srcId="{6D3BF95E-39F1-4453-B171-F73235F8F164}" destId="{A40A8FB9-F0E8-4F9A-8E5A-037187B9D3FC}" srcOrd="6" destOrd="0" presId="urn:microsoft.com/office/officeart/2005/8/layout/default"/>
    <dgm:cxn modelId="{903D83EF-4ED4-4AE0-B277-F30D12384669}" type="presParOf" srcId="{6D3BF95E-39F1-4453-B171-F73235F8F164}" destId="{B2E27D51-E477-447F-A1AD-7590A4BB0678}" srcOrd="7" destOrd="0" presId="urn:microsoft.com/office/officeart/2005/8/layout/default"/>
    <dgm:cxn modelId="{BC7326E9-1EEB-43BD-A6A4-2DE15B2B9A7B}" type="presParOf" srcId="{6D3BF95E-39F1-4453-B171-F73235F8F164}" destId="{0981BD56-A1ED-4FA2-B6CB-6C8EC02E188E}" srcOrd="8" destOrd="0" presId="urn:microsoft.com/office/officeart/2005/8/layout/default"/>
    <dgm:cxn modelId="{48DFE104-F815-4A84-B690-58AC54658EC5}" type="presParOf" srcId="{6D3BF95E-39F1-4453-B171-F73235F8F164}" destId="{401E7123-B5B6-4121-93B1-D86F71E0F33A}" srcOrd="9" destOrd="0" presId="urn:microsoft.com/office/officeart/2005/8/layout/default"/>
    <dgm:cxn modelId="{8389D91E-D436-4A94-8D1C-8FE503BCB4B3}" type="presParOf" srcId="{6D3BF95E-39F1-4453-B171-F73235F8F164}" destId="{B6BDD484-3C86-4524-BE48-C70EEFA2FA79}" srcOrd="10" destOrd="0" presId="urn:microsoft.com/office/officeart/2005/8/layout/default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3C14D93-DC08-4B5E-8BFA-904E080300B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E26B12-59B7-476E-8DB5-0F247E06FEBB}">
      <dgm:prSet phldrT="[Text]"/>
      <dgm:spPr>
        <a:noFill/>
        <a:ln w="9525">
          <a:solidFill>
            <a:schemeClr val="tx1"/>
          </a:solidFill>
        </a:ln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Ministry of Economy</a:t>
          </a:r>
          <a:endParaRPr lang="en-US" dirty="0"/>
        </a:p>
      </dgm:t>
    </dgm:pt>
    <dgm:pt modelId="{B7398D31-A50A-4923-AB7C-FFD03E5D4C70}" type="parTrans" cxnId="{7BBFA042-9BBF-4EF6-B4D1-2ED3B854EFBF}">
      <dgm:prSet/>
      <dgm:spPr/>
      <dgm:t>
        <a:bodyPr/>
        <a:lstStyle/>
        <a:p>
          <a:endParaRPr lang="en-US"/>
        </a:p>
      </dgm:t>
    </dgm:pt>
    <dgm:pt modelId="{154B335A-D5AA-4E38-983A-884CBBF776A0}" type="sibTrans" cxnId="{7BBFA042-9BBF-4EF6-B4D1-2ED3B854EFBF}">
      <dgm:prSet/>
      <dgm:spPr/>
      <dgm:t>
        <a:bodyPr/>
        <a:lstStyle/>
        <a:p>
          <a:endParaRPr lang="en-US"/>
        </a:p>
      </dgm:t>
    </dgm:pt>
    <dgm:pt modelId="{8CFDB0D6-6F8B-4CB5-9521-A0FC6B17866F}">
      <dgm:prSet phldrT="[Text]"/>
      <dgm:spPr>
        <a:noFill/>
        <a:ln w="9525">
          <a:solidFill>
            <a:schemeClr val="tx1"/>
          </a:solidFill>
        </a:ln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Ministry of Trade and Industry</a:t>
          </a:r>
          <a:endParaRPr lang="en-US" dirty="0"/>
        </a:p>
      </dgm:t>
    </dgm:pt>
    <dgm:pt modelId="{0C2AC163-923C-4C47-AED1-EE324E25AE80}" type="parTrans" cxnId="{BD4A442C-24C1-4EAD-A916-007AB44320F1}">
      <dgm:prSet/>
      <dgm:spPr/>
      <dgm:t>
        <a:bodyPr/>
        <a:lstStyle/>
        <a:p>
          <a:endParaRPr lang="en-US"/>
        </a:p>
      </dgm:t>
    </dgm:pt>
    <dgm:pt modelId="{1458880D-79BC-4536-9736-F66E66B852B8}" type="sibTrans" cxnId="{BD4A442C-24C1-4EAD-A916-007AB44320F1}">
      <dgm:prSet/>
      <dgm:spPr/>
      <dgm:t>
        <a:bodyPr/>
        <a:lstStyle/>
        <a:p>
          <a:endParaRPr lang="en-US"/>
        </a:p>
      </dgm:t>
    </dgm:pt>
    <dgm:pt modelId="{403C904F-F132-4409-89A9-4A7BAAC4FF1A}">
      <dgm:prSet phldrT="[Text]" phldr="1"/>
      <dgm:spPr>
        <a:noFill/>
        <a:ln w="9525"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C46FAC5E-12F1-4F01-BAAD-D7EB81F02165}" type="parTrans" cxnId="{B60E3A79-C502-406C-9034-ADD223D469DB}">
      <dgm:prSet/>
      <dgm:spPr/>
      <dgm:t>
        <a:bodyPr/>
        <a:lstStyle/>
        <a:p>
          <a:endParaRPr lang="en-US"/>
        </a:p>
      </dgm:t>
    </dgm:pt>
    <dgm:pt modelId="{DBB75368-06B0-4B39-B528-44C503767327}" type="sibTrans" cxnId="{B60E3A79-C502-406C-9034-ADD223D469DB}">
      <dgm:prSet/>
      <dgm:spPr/>
      <dgm:t>
        <a:bodyPr/>
        <a:lstStyle/>
        <a:p>
          <a:endParaRPr lang="en-US"/>
        </a:p>
      </dgm:t>
    </dgm:pt>
    <dgm:pt modelId="{FD4CBC35-1BAA-49C2-A18F-222392ACFE44}">
      <dgm:prSet phldrT="[Text]" phldr="1"/>
      <dgm:spPr>
        <a:noFill/>
        <a:ln w="9525"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FC138222-108F-4493-8E63-962521A174B6}" type="parTrans" cxnId="{43C41F31-B3A0-4D3C-9AED-EFBF3C44E539}">
      <dgm:prSet/>
      <dgm:spPr/>
      <dgm:t>
        <a:bodyPr/>
        <a:lstStyle/>
        <a:p>
          <a:endParaRPr lang="en-US"/>
        </a:p>
      </dgm:t>
    </dgm:pt>
    <dgm:pt modelId="{34805E2B-EE0C-4241-B91C-31101986B8E3}" type="sibTrans" cxnId="{43C41F31-B3A0-4D3C-9AED-EFBF3C44E539}">
      <dgm:prSet/>
      <dgm:spPr/>
      <dgm:t>
        <a:bodyPr/>
        <a:lstStyle/>
        <a:p>
          <a:endParaRPr lang="en-US"/>
        </a:p>
      </dgm:t>
    </dgm:pt>
    <dgm:pt modelId="{472BD3CE-9026-4BAB-A614-D04C2E144F94}">
      <dgm:prSet phldrT="[Text]" phldr="1"/>
      <dgm:spPr>
        <a:noFill/>
        <a:ln w="9525"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13857A50-B42E-4599-89EC-8569F342323A}" type="parTrans" cxnId="{69FEA5BB-5C10-43C1-B048-88FAA841A0F1}">
      <dgm:prSet/>
      <dgm:spPr/>
      <dgm:t>
        <a:bodyPr/>
        <a:lstStyle/>
        <a:p>
          <a:endParaRPr lang="en-US"/>
        </a:p>
      </dgm:t>
    </dgm:pt>
    <dgm:pt modelId="{543FB428-4C8C-4940-B042-C0B05D164BB4}" type="sibTrans" cxnId="{69FEA5BB-5C10-43C1-B048-88FAA841A0F1}">
      <dgm:prSet/>
      <dgm:spPr/>
      <dgm:t>
        <a:bodyPr/>
        <a:lstStyle/>
        <a:p>
          <a:endParaRPr lang="en-US"/>
        </a:p>
      </dgm:t>
    </dgm:pt>
    <dgm:pt modelId="{6EB79486-7EB9-499F-BD43-708D21CA5572}">
      <dgm:prSet phldrT="[Text]" phldr="1"/>
      <dgm:spPr>
        <a:noFill/>
        <a:ln w="9525"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50AF7AAA-D023-46C9-B383-91176ACF9E4C}" type="parTrans" cxnId="{CDB18BB3-7FE6-4341-9D2C-C1CF51D7F53C}">
      <dgm:prSet/>
      <dgm:spPr/>
      <dgm:t>
        <a:bodyPr/>
        <a:lstStyle/>
        <a:p>
          <a:endParaRPr lang="en-US"/>
        </a:p>
      </dgm:t>
    </dgm:pt>
    <dgm:pt modelId="{34D41B91-1A01-4224-BBC1-64FBE7F3EAC7}" type="sibTrans" cxnId="{CDB18BB3-7FE6-4341-9D2C-C1CF51D7F53C}">
      <dgm:prSet/>
      <dgm:spPr/>
      <dgm:t>
        <a:bodyPr/>
        <a:lstStyle/>
        <a:p>
          <a:endParaRPr lang="en-US"/>
        </a:p>
      </dgm:t>
    </dgm:pt>
    <dgm:pt modelId="{6D3BF95E-39F1-4453-B171-F73235F8F164}" type="pres">
      <dgm:prSet presAssocID="{E3C14D93-DC08-4B5E-8BFA-904E080300B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B7FADFD-797D-44E4-B80D-7A22ACF5E637}" type="pres">
      <dgm:prSet presAssocID="{C2E26B12-59B7-476E-8DB5-0F247E06FEB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A067F4-32F6-4A37-93C3-BB692ABB9FC3}" type="pres">
      <dgm:prSet presAssocID="{154B335A-D5AA-4E38-983A-884CBBF776A0}" presName="sibTrans" presStyleCnt="0"/>
      <dgm:spPr/>
    </dgm:pt>
    <dgm:pt modelId="{4A8C9821-7452-4FE1-A8AC-077F405FBE49}" type="pres">
      <dgm:prSet presAssocID="{8CFDB0D6-6F8B-4CB5-9521-A0FC6B17866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853C4B-CE18-4656-A42B-73DBA5E472A9}" type="pres">
      <dgm:prSet presAssocID="{1458880D-79BC-4536-9736-F66E66B852B8}" presName="sibTrans" presStyleCnt="0"/>
      <dgm:spPr/>
    </dgm:pt>
    <dgm:pt modelId="{B7BC8049-B37E-4FFE-A51E-FC6128ED83A3}" type="pres">
      <dgm:prSet presAssocID="{6EB79486-7EB9-499F-BD43-708D21CA557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B7E4B7A-4F77-4C60-8381-F70A1F4D2BB2}" type="pres">
      <dgm:prSet presAssocID="{34D41B91-1A01-4224-BBC1-64FBE7F3EAC7}" presName="sibTrans" presStyleCnt="0"/>
      <dgm:spPr/>
    </dgm:pt>
    <dgm:pt modelId="{A40A8FB9-F0E8-4F9A-8E5A-037187B9D3FC}" type="pres">
      <dgm:prSet presAssocID="{403C904F-F132-4409-89A9-4A7BAAC4FF1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2E27D51-E477-447F-A1AD-7590A4BB0678}" type="pres">
      <dgm:prSet presAssocID="{DBB75368-06B0-4B39-B528-44C503767327}" presName="sibTrans" presStyleCnt="0"/>
      <dgm:spPr/>
    </dgm:pt>
    <dgm:pt modelId="{0981BD56-A1ED-4FA2-B6CB-6C8EC02E188E}" type="pres">
      <dgm:prSet presAssocID="{FD4CBC35-1BAA-49C2-A18F-222392ACFE44}" presName="node" presStyleLbl="node1" presStyleIdx="4" presStyleCnt="6" custLinFactNeighborX="78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01E7123-B5B6-4121-93B1-D86F71E0F33A}" type="pres">
      <dgm:prSet presAssocID="{34805E2B-EE0C-4241-B91C-31101986B8E3}" presName="sibTrans" presStyleCnt="0"/>
      <dgm:spPr/>
    </dgm:pt>
    <dgm:pt modelId="{B6BDD484-3C86-4524-BE48-C70EEFA2FA79}" type="pres">
      <dgm:prSet presAssocID="{472BD3CE-9026-4BAB-A614-D04C2E144F94}" presName="node" presStyleLbl="node1" presStyleIdx="5" presStyleCnt="6" custLinFactNeighborX="82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4571231-9D3A-4831-B8F0-934E100D0DE7}" type="presOf" srcId="{472BD3CE-9026-4BAB-A614-D04C2E144F94}" destId="{B6BDD484-3C86-4524-BE48-C70EEFA2FA79}" srcOrd="0" destOrd="0" presId="urn:microsoft.com/office/officeart/2005/8/layout/default"/>
    <dgm:cxn modelId="{B002A2AE-1E93-4CF3-BFCA-FDD50C9C1C9F}" type="presOf" srcId="{403C904F-F132-4409-89A9-4A7BAAC4FF1A}" destId="{A40A8FB9-F0E8-4F9A-8E5A-037187B9D3FC}" srcOrd="0" destOrd="0" presId="urn:microsoft.com/office/officeart/2005/8/layout/default"/>
    <dgm:cxn modelId="{69FEA5BB-5C10-43C1-B048-88FAA841A0F1}" srcId="{E3C14D93-DC08-4B5E-8BFA-904E080300B4}" destId="{472BD3CE-9026-4BAB-A614-D04C2E144F94}" srcOrd="5" destOrd="0" parTransId="{13857A50-B42E-4599-89EC-8569F342323A}" sibTransId="{543FB428-4C8C-4940-B042-C0B05D164BB4}"/>
    <dgm:cxn modelId="{A76F9AB4-34B2-4E69-854B-6F65CB1BFCDC}" type="presOf" srcId="{8CFDB0D6-6F8B-4CB5-9521-A0FC6B17866F}" destId="{4A8C9821-7452-4FE1-A8AC-077F405FBE49}" srcOrd="0" destOrd="0" presId="urn:microsoft.com/office/officeart/2005/8/layout/default"/>
    <dgm:cxn modelId="{E447ECBF-D274-41F0-8CBC-160A8B43CDA9}" type="presOf" srcId="{6EB79486-7EB9-499F-BD43-708D21CA5572}" destId="{B7BC8049-B37E-4FFE-A51E-FC6128ED83A3}" srcOrd="0" destOrd="0" presId="urn:microsoft.com/office/officeart/2005/8/layout/default"/>
    <dgm:cxn modelId="{43C41F31-B3A0-4D3C-9AED-EFBF3C44E539}" srcId="{E3C14D93-DC08-4B5E-8BFA-904E080300B4}" destId="{FD4CBC35-1BAA-49C2-A18F-222392ACFE44}" srcOrd="4" destOrd="0" parTransId="{FC138222-108F-4493-8E63-962521A174B6}" sibTransId="{34805E2B-EE0C-4241-B91C-31101986B8E3}"/>
    <dgm:cxn modelId="{BD4A442C-24C1-4EAD-A916-007AB44320F1}" srcId="{E3C14D93-DC08-4B5E-8BFA-904E080300B4}" destId="{8CFDB0D6-6F8B-4CB5-9521-A0FC6B17866F}" srcOrd="1" destOrd="0" parTransId="{0C2AC163-923C-4C47-AED1-EE324E25AE80}" sibTransId="{1458880D-79BC-4536-9736-F66E66B852B8}"/>
    <dgm:cxn modelId="{18714DED-3AED-40B5-BCA2-6A45473B6C37}" type="presOf" srcId="{E3C14D93-DC08-4B5E-8BFA-904E080300B4}" destId="{6D3BF95E-39F1-4453-B171-F73235F8F164}" srcOrd="0" destOrd="0" presId="urn:microsoft.com/office/officeart/2005/8/layout/default"/>
    <dgm:cxn modelId="{CDB18BB3-7FE6-4341-9D2C-C1CF51D7F53C}" srcId="{E3C14D93-DC08-4B5E-8BFA-904E080300B4}" destId="{6EB79486-7EB9-499F-BD43-708D21CA5572}" srcOrd="2" destOrd="0" parTransId="{50AF7AAA-D023-46C9-B383-91176ACF9E4C}" sibTransId="{34D41B91-1A01-4224-BBC1-64FBE7F3EAC7}"/>
    <dgm:cxn modelId="{7BBFA042-9BBF-4EF6-B4D1-2ED3B854EFBF}" srcId="{E3C14D93-DC08-4B5E-8BFA-904E080300B4}" destId="{C2E26B12-59B7-476E-8DB5-0F247E06FEBB}" srcOrd="0" destOrd="0" parTransId="{B7398D31-A50A-4923-AB7C-FFD03E5D4C70}" sibTransId="{154B335A-D5AA-4E38-983A-884CBBF776A0}"/>
    <dgm:cxn modelId="{3870C598-BA8F-410F-8B08-6E76CFE988F1}" type="presOf" srcId="{FD4CBC35-1BAA-49C2-A18F-222392ACFE44}" destId="{0981BD56-A1ED-4FA2-B6CB-6C8EC02E188E}" srcOrd="0" destOrd="0" presId="urn:microsoft.com/office/officeart/2005/8/layout/default"/>
    <dgm:cxn modelId="{B60E3A79-C502-406C-9034-ADD223D469DB}" srcId="{E3C14D93-DC08-4B5E-8BFA-904E080300B4}" destId="{403C904F-F132-4409-89A9-4A7BAAC4FF1A}" srcOrd="3" destOrd="0" parTransId="{C46FAC5E-12F1-4F01-BAAD-D7EB81F02165}" sibTransId="{DBB75368-06B0-4B39-B528-44C503767327}"/>
    <dgm:cxn modelId="{4107BE5F-7219-44CA-BC07-48F74CEC1EB6}" type="presOf" srcId="{C2E26B12-59B7-476E-8DB5-0F247E06FEBB}" destId="{0B7FADFD-797D-44E4-B80D-7A22ACF5E637}" srcOrd="0" destOrd="0" presId="urn:microsoft.com/office/officeart/2005/8/layout/default"/>
    <dgm:cxn modelId="{247FF974-1A63-4D70-9498-D1C357AFCBFC}" type="presParOf" srcId="{6D3BF95E-39F1-4453-B171-F73235F8F164}" destId="{0B7FADFD-797D-44E4-B80D-7A22ACF5E637}" srcOrd="0" destOrd="0" presId="urn:microsoft.com/office/officeart/2005/8/layout/default"/>
    <dgm:cxn modelId="{373895F1-43B0-4EC2-9EF4-C5AABDE34715}" type="presParOf" srcId="{6D3BF95E-39F1-4453-B171-F73235F8F164}" destId="{8CA067F4-32F6-4A37-93C3-BB692ABB9FC3}" srcOrd="1" destOrd="0" presId="urn:microsoft.com/office/officeart/2005/8/layout/default"/>
    <dgm:cxn modelId="{3A25522B-BE00-42D7-9CF6-908F8B19E310}" type="presParOf" srcId="{6D3BF95E-39F1-4453-B171-F73235F8F164}" destId="{4A8C9821-7452-4FE1-A8AC-077F405FBE49}" srcOrd="2" destOrd="0" presId="urn:microsoft.com/office/officeart/2005/8/layout/default"/>
    <dgm:cxn modelId="{708F6C3A-1807-452E-83D0-4FF5D60718F6}" type="presParOf" srcId="{6D3BF95E-39F1-4453-B171-F73235F8F164}" destId="{93853C4B-CE18-4656-A42B-73DBA5E472A9}" srcOrd="3" destOrd="0" presId="urn:microsoft.com/office/officeart/2005/8/layout/default"/>
    <dgm:cxn modelId="{DF59FBDB-B98C-4BE1-90C7-5CC0A6C89D2B}" type="presParOf" srcId="{6D3BF95E-39F1-4453-B171-F73235F8F164}" destId="{B7BC8049-B37E-4FFE-A51E-FC6128ED83A3}" srcOrd="4" destOrd="0" presId="urn:microsoft.com/office/officeart/2005/8/layout/default"/>
    <dgm:cxn modelId="{421E4B05-6B03-4C53-BCFB-966EFF148F2A}" type="presParOf" srcId="{6D3BF95E-39F1-4453-B171-F73235F8F164}" destId="{7B7E4B7A-4F77-4C60-8381-F70A1F4D2BB2}" srcOrd="5" destOrd="0" presId="urn:microsoft.com/office/officeart/2005/8/layout/default"/>
    <dgm:cxn modelId="{C174D5A6-04BE-4002-AC2A-DCCB64315A90}" type="presParOf" srcId="{6D3BF95E-39F1-4453-B171-F73235F8F164}" destId="{A40A8FB9-F0E8-4F9A-8E5A-037187B9D3FC}" srcOrd="6" destOrd="0" presId="urn:microsoft.com/office/officeart/2005/8/layout/default"/>
    <dgm:cxn modelId="{6CD20566-4AA0-4702-81EB-0DD3E5AE0AAB}" type="presParOf" srcId="{6D3BF95E-39F1-4453-B171-F73235F8F164}" destId="{B2E27D51-E477-447F-A1AD-7590A4BB0678}" srcOrd="7" destOrd="0" presId="urn:microsoft.com/office/officeart/2005/8/layout/default"/>
    <dgm:cxn modelId="{73A17707-3736-4747-9258-919411CA2153}" type="presParOf" srcId="{6D3BF95E-39F1-4453-B171-F73235F8F164}" destId="{0981BD56-A1ED-4FA2-B6CB-6C8EC02E188E}" srcOrd="8" destOrd="0" presId="urn:microsoft.com/office/officeart/2005/8/layout/default"/>
    <dgm:cxn modelId="{6242A75D-1F7B-4831-B2B3-2D7013D986F5}" type="presParOf" srcId="{6D3BF95E-39F1-4453-B171-F73235F8F164}" destId="{401E7123-B5B6-4121-93B1-D86F71E0F33A}" srcOrd="9" destOrd="0" presId="urn:microsoft.com/office/officeart/2005/8/layout/default"/>
    <dgm:cxn modelId="{34305D0B-F298-432A-B964-25F637A1AA2F}" type="presParOf" srcId="{6D3BF95E-39F1-4453-B171-F73235F8F164}" destId="{B6BDD484-3C86-4524-BE48-C70EEFA2FA79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3C14D93-DC08-4B5E-8BFA-904E080300B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E26B12-59B7-476E-8DB5-0F247E06FEBB}">
      <dgm:prSet phldrT="[Text]"/>
      <dgm:spPr>
        <a:noFill/>
        <a:ln w="9525">
          <a:solidFill>
            <a:schemeClr val="tx1"/>
          </a:solidFill>
        </a:ln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Ministry of Economy</a:t>
          </a:r>
          <a:endParaRPr lang="en-US" dirty="0"/>
        </a:p>
      </dgm:t>
    </dgm:pt>
    <dgm:pt modelId="{B7398D31-A50A-4923-AB7C-FFD03E5D4C70}" type="parTrans" cxnId="{7BBFA042-9BBF-4EF6-B4D1-2ED3B854EFBF}">
      <dgm:prSet/>
      <dgm:spPr/>
      <dgm:t>
        <a:bodyPr/>
        <a:lstStyle/>
        <a:p>
          <a:endParaRPr lang="en-US"/>
        </a:p>
      </dgm:t>
    </dgm:pt>
    <dgm:pt modelId="{154B335A-D5AA-4E38-983A-884CBBF776A0}" type="sibTrans" cxnId="{7BBFA042-9BBF-4EF6-B4D1-2ED3B854EFBF}">
      <dgm:prSet/>
      <dgm:spPr/>
      <dgm:t>
        <a:bodyPr/>
        <a:lstStyle/>
        <a:p>
          <a:endParaRPr lang="en-US"/>
        </a:p>
      </dgm:t>
    </dgm:pt>
    <dgm:pt modelId="{8CFDB0D6-6F8B-4CB5-9521-A0FC6B17866F}">
      <dgm:prSet phldrT="[Text]"/>
      <dgm:spPr>
        <a:noFill/>
        <a:ln w="9525">
          <a:solidFill>
            <a:schemeClr val="tx1"/>
          </a:solidFill>
        </a:ln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Ministry of Economy</a:t>
          </a:r>
          <a:endParaRPr lang="en-US" dirty="0"/>
        </a:p>
      </dgm:t>
    </dgm:pt>
    <dgm:pt modelId="{0C2AC163-923C-4C47-AED1-EE324E25AE80}" type="parTrans" cxnId="{BD4A442C-24C1-4EAD-A916-007AB44320F1}">
      <dgm:prSet/>
      <dgm:spPr/>
      <dgm:t>
        <a:bodyPr/>
        <a:lstStyle/>
        <a:p>
          <a:endParaRPr lang="en-US"/>
        </a:p>
      </dgm:t>
    </dgm:pt>
    <dgm:pt modelId="{1458880D-79BC-4536-9736-F66E66B852B8}" type="sibTrans" cxnId="{BD4A442C-24C1-4EAD-A916-007AB44320F1}">
      <dgm:prSet/>
      <dgm:spPr/>
      <dgm:t>
        <a:bodyPr/>
        <a:lstStyle/>
        <a:p>
          <a:endParaRPr lang="en-US"/>
        </a:p>
      </dgm:t>
    </dgm:pt>
    <dgm:pt modelId="{403C904F-F132-4409-89A9-4A7BAAC4FF1A}">
      <dgm:prSet phldrT="[Text]" phldr="1"/>
      <dgm:spPr>
        <a:noFill/>
        <a:ln w="9525"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C46FAC5E-12F1-4F01-BAAD-D7EB81F02165}" type="parTrans" cxnId="{B60E3A79-C502-406C-9034-ADD223D469DB}">
      <dgm:prSet/>
      <dgm:spPr/>
      <dgm:t>
        <a:bodyPr/>
        <a:lstStyle/>
        <a:p>
          <a:endParaRPr lang="en-US"/>
        </a:p>
      </dgm:t>
    </dgm:pt>
    <dgm:pt modelId="{DBB75368-06B0-4B39-B528-44C503767327}" type="sibTrans" cxnId="{B60E3A79-C502-406C-9034-ADD223D469DB}">
      <dgm:prSet/>
      <dgm:spPr/>
      <dgm:t>
        <a:bodyPr/>
        <a:lstStyle/>
        <a:p>
          <a:endParaRPr lang="en-US"/>
        </a:p>
      </dgm:t>
    </dgm:pt>
    <dgm:pt modelId="{FD4CBC35-1BAA-49C2-A18F-222392ACFE44}">
      <dgm:prSet phldrT="[Text]" phldr="1"/>
      <dgm:spPr>
        <a:noFill/>
        <a:ln w="9525"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FC138222-108F-4493-8E63-962521A174B6}" type="parTrans" cxnId="{43C41F31-B3A0-4D3C-9AED-EFBF3C44E539}">
      <dgm:prSet/>
      <dgm:spPr/>
      <dgm:t>
        <a:bodyPr/>
        <a:lstStyle/>
        <a:p>
          <a:endParaRPr lang="en-US"/>
        </a:p>
      </dgm:t>
    </dgm:pt>
    <dgm:pt modelId="{34805E2B-EE0C-4241-B91C-31101986B8E3}" type="sibTrans" cxnId="{43C41F31-B3A0-4D3C-9AED-EFBF3C44E539}">
      <dgm:prSet/>
      <dgm:spPr/>
      <dgm:t>
        <a:bodyPr/>
        <a:lstStyle/>
        <a:p>
          <a:endParaRPr lang="en-US"/>
        </a:p>
      </dgm:t>
    </dgm:pt>
    <dgm:pt modelId="{472BD3CE-9026-4BAB-A614-D04C2E144F94}">
      <dgm:prSet phldrT="[Text]" phldr="1"/>
      <dgm:spPr>
        <a:noFill/>
        <a:ln w="9525"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13857A50-B42E-4599-89EC-8569F342323A}" type="parTrans" cxnId="{69FEA5BB-5C10-43C1-B048-88FAA841A0F1}">
      <dgm:prSet/>
      <dgm:spPr/>
      <dgm:t>
        <a:bodyPr/>
        <a:lstStyle/>
        <a:p>
          <a:endParaRPr lang="en-US"/>
        </a:p>
      </dgm:t>
    </dgm:pt>
    <dgm:pt modelId="{543FB428-4C8C-4940-B042-C0B05D164BB4}" type="sibTrans" cxnId="{69FEA5BB-5C10-43C1-B048-88FAA841A0F1}">
      <dgm:prSet/>
      <dgm:spPr/>
      <dgm:t>
        <a:bodyPr/>
        <a:lstStyle/>
        <a:p>
          <a:endParaRPr lang="en-US"/>
        </a:p>
      </dgm:t>
    </dgm:pt>
    <dgm:pt modelId="{6EB79486-7EB9-499F-BD43-708D21CA5572}">
      <dgm:prSet phldrT="[Text]" phldr="1"/>
      <dgm:spPr>
        <a:noFill/>
        <a:ln w="9525"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50AF7AAA-D023-46C9-B383-91176ACF9E4C}" type="parTrans" cxnId="{CDB18BB3-7FE6-4341-9D2C-C1CF51D7F53C}">
      <dgm:prSet/>
      <dgm:spPr/>
      <dgm:t>
        <a:bodyPr/>
        <a:lstStyle/>
        <a:p>
          <a:endParaRPr lang="en-US"/>
        </a:p>
      </dgm:t>
    </dgm:pt>
    <dgm:pt modelId="{34D41B91-1A01-4224-BBC1-64FBE7F3EAC7}" type="sibTrans" cxnId="{CDB18BB3-7FE6-4341-9D2C-C1CF51D7F53C}">
      <dgm:prSet/>
      <dgm:spPr/>
      <dgm:t>
        <a:bodyPr/>
        <a:lstStyle/>
        <a:p>
          <a:endParaRPr lang="en-US"/>
        </a:p>
      </dgm:t>
    </dgm:pt>
    <dgm:pt modelId="{6D3BF95E-39F1-4453-B171-F73235F8F164}" type="pres">
      <dgm:prSet presAssocID="{E3C14D93-DC08-4B5E-8BFA-904E080300B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B7FADFD-797D-44E4-B80D-7A22ACF5E637}" type="pres">
      <dgm:prSet presAssocID="{C2E26B12-59B7-476E-8DB5-0F247E06FEB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A067F4-32F6-4A37-93C3-BB692ABB9FC3}" type="pres">
      <dgm:prSet presAssocID="{154B335A-D5AA-4E38-983A-884CBBF776A0}" presName="sibTrans" presStyleCnt="0"/>
      <dgm:spPr/>
    </dgm:pt>
    <dgm:pt modelId="{4A8C9821-7452-4FE1-A8AC-077F405FBE49}" type="pres">
      <dgm:prSet presAssocID="{8CFDB0D6-6F8B-4CB5-9521-A0FC6B17866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853C4B-CE18-4656-A42B-73DBA5E472A9}" type="pres">
      <dgm:prSet presAssocID="{1458880D-79BC-4536-9736-F66E66B852B8}" presName="sibTrans" presStyleCnt="0"/>
      <dgm:spPr/>
    </dgm:pt>
    <dgm:pt modelId="{B7BC8049-B37E-4FFE-A51E-FC6128ED83A3}" type="pres">
      <dgm:prSet presAssocID="{6EB79486-7EB9-499F-BD43-708D21CA557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B7E4B7A-4F77-4C60-8381-F70A1F4D2BB2}" type="pres">
      <dgm:prSet presAssocID="{34D41B91-1A01-4224-BBC1-64FBE7F3EAC7}" presName="sibTrans" presStyleCnt="0"/>
      <dgm:spPr/>
    </dgm:pt>
    <dgm:pt modelId="{A40A8FB9-F0E8-4F9A-8E5A-037187B9D3FC}" type="pres">
      <dgm:prSet presAssocID="{403C904F-F132-4409-89A9-4A7BAAC4FF1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2E27D51-E477-447F-A1AD-7590A4BB0678}" type="pres">
      <dgm:prSet presAssocID="{DBB75368-06B0-4B39-B528-44C503767327}" presName="sibTrans" presStyleCnt="0"/>
      <dgm:spPr/>
    </dgm:pt>
    <dgm:pt modelId="{0981BD56-A1ED-4FA2-B6CB-6C8EC02E188E}" type="pres">
      <dgm:prSet presAssocID="{FD4CBC35-1BAA-49C2-A18F-222392ACFE44}" presName="node" presStyleLbl="node1" presStyleIdx="4" presStyleCnt="6" custLinFactNeighborX="78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01E7123-B5B6-4121-93B1-D86F71E0F33A}" type="pres">
      <dgm:prSet presAssocID="{34805E2B-EE0C-4241-B91C-31101986B8E3}" presName="sibTrans" presStyleCnt="0"/>
      <dgm:spPr/>
    </dgm:pt>
    <dgm:pt modelId="{B6BDD484-3C86-4524-BE48-C70EEFA2FA79}" type="pres">
      <dgm:prSet presAssocID="{472BD3CE-9026-4BAB-A614-D04C2E144F94}" presName="node" presStyleLbl="node1" presStyleIdx="5" presStyleCnt="6" custLinFactNeighborX="82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C59ACF1-84E7-44F0-976A-260A2A7EC59D}" type="presOf" srcId="{6EB79486-7EB9-499F-BD43-708D21CA5572}" destId="{B7BC8049-B37E-4FFE-A51E-FC6128ED83A3}" srcOrd="0" destOrd="0" presId="urn:microsoft.com/office/officeart/2005/8/layout/default"/>
    <dgm:cxn modelId="{6A0971BF-2458-48DC-9F38-55B0C10C6C54}" type="presOf" srcId="{472BD3CE-9026-4BAB-A614-D04C2E144F94}" destId="{B6BDD484-3C86-4524-BE48-C70EEFA2FA79}" srcOrd="0" destOrd="0" presId="urn:microsoft.com/office/officeart/2005/8/layout/default"/>
    <dgm:cxn modelId="{6C34EF2D-4A61-424E-ACD9-6650D6D199DE}" type="presOf" srcId="{8CFDB0D6-6F8B-4CB5-9521-A0FC6B17866F}" destId="{4A8C9821-7452-4FE1-A8AC-077F405FBE49}" srcOrd="0" destOrd="0" presId="urn:microsoft.com/office/officeart/2005/8/layout/default"/>
    <dgm:cxn modelId="{69FEA5BB-5C10-43C1-B048-88FAA841A0F1}" srcId="{E3C14D93-DC08-4B5E-8BFA-904E080300B4}" destId="{472BD3CE-9026-4BAB-A614-D04C2E144F94}" srcOrd="5" destOrd="0" parTransId="{13857A50-B42E-4599-89EC-8569F342323A}" sibTransId="{543FB428-4C8C-4940-B042-C0B05D164BB4}"/>
    <dgm:cxn modelId="{681E7CD7-03AC-4B82-88FB-1CF339907742}" type="presOf" srcId="{C2E26B12-59B7-476E-8DB5-0F247E06FEBB}" destId="{0B7FADFD-797D-44E4-B80D-7A22ACF5E637}" srcOrd="0" destOrd="0" presId="urn:microsoft.com/office/officeart/2005/8/layout/default"/>
    <dgm:cxn modelId="{D073F0B5-D4A7-482C-B55A-10D7E75C38E6}" type="presOf" srcId="{FD4CBC35-1BAA-49C2-A18F-222392ACFE44}" destId="{0981BD56-A1ED-4FA2-B6CB-6C8EC02E188E}" srcOrd="0" destOrd="0" presId="urn:microsoft.com/office/officeart/2005/8/layout/default"/>
    <dgm:cxn modelId="{43C41F31-B3A0-4D3C-9AED-EFBF3C44E539}" srcId="{E3C14D93-DC08-4B5E-8BFA-904E080300B4}" destId="{FD4CBC35-1BAA-49C2-A18F-222392ACFE44}" srcOrd="4" destOrd="0" parTransId="{FC138222-108F-4493-8E63-962521A174B6}" sibTransId="{34805E2B-EE0C-4241-B91C-31101986B8E3}"/>
    <dgm:cxn modelId="{E392B0B7-927B-4DE2-BB25-D39226B88EC3}" type="presOf" srcId="{E3C14D93-DC08-4B5E-8BFA-904E080300B4}" destId="{6D3BF95E-39F1-4453-B171-F73235F8F164}" srcOrd="0" destOrd="0" presId="urn:microsoft.com/office/officeart/2005/8/layout/default"/>
    <dgm:cxn modelId="{BD4A442C-24C1-4EAD-A916-007AB44320F1}" srcId="{E3C14D93-DC08-4B5E-8BFA-904E080300B4}" destId="{8CFDB0D6-6F8B-4CB5-9521-A0FC6B17866F}" srcOrd="1" destOrd="0" parTransId="{0C2AC163-923C-4C47-AED1-EE324E25AE80}" sibTransId="{1458880D-79BC-4536-9736-F66E66B852B8}"/>
    <dgm:cxn modelId="{CDB18BB3-7FE6-4341-9D2C-C1CF51D7F53C}" srcId="{E3C14D93-DC08-4B5E-8BFA-904E080300B4}" destId="{6EB79486-7EB9-499F-BD43-708D21CA5572}" srcOrd="2" destOrd="0" parTransId="{50AF7AAA-D023-46C9-B383-91176ACF9E4C}" sibTransId="{34D41B91-1A01-4224-BBC1-64FBE7F3EAC7}"/>
    <dgm:cxn modelId="{7BBFA042-9BBF-4EF6-B4D1-2ED3B854EFBF}" srcId="{E3C14D93-DC08-4B5E-8BFA-904E080300B4}" destId="{C2E26B12-59B7-476E-8DB5-0F247E06FEBB}" srcOrd="0" destOrd="0" parTransId="{B7398D31-A50A-4923-AB7C-FFD03E5D4C70}" sibTransId="{154B335A-D5AA-4E38-983A-884CBBF776A0}"/>
    <dgm:cxn modelId="{B60E3A79-C502-406C-9034-ADD223D469DB}" srcId="{E3C14D93-DC08-4B5E-8BFA-904E080300B4}" destId="{403C904F-F132-4409-89A9-4A7BAAC4FF1A}" srcOrd="3" destOrd="0" parTransId="{C46FAC5E-12F1-4F01-BAAD-D7EB81F02165}" sibTransId="{DBB75368-06B0-4B39-B528-44C503767327}"/>
    <dgm:cxn modelId="{0D329E3A-2F1C-4D41-8789-5A4EE61189EF}" type="presOf" srcId="{403C904F-F132-4409-89A9-4A7BAAC4FF1A}" destId="{A40A8FB9-F0E8-4F9A-8E5A-037187B9D3FC}" srcOrd="0" destOrd="0" presId="urn:microsoft.com/office/officeart/2005/8/layout/default"/>
    <dgm:cxn modelId="{15D0A618-A04F-463E-A436-25E028BB7943}" type="presParOf" srcId="{6D3BF95E-39F1-4453-B171-F73235F8F164}" destId="{0B7FADFD-797D-44E4-B80D-7A22ACF5E637}" srcOrd="0" destOrd="0" presId="urn:microsoft.com/office/officeart/2005/8/layout/default"/>
    <dgm:cxn modelId="{310180AF-73B2-47FB-86C2-286FEA37C495}" type="presParOf" srcId="{6D3BF95E-39F1-4453-B171-F73235F8F164}" destId="{8CA067F4-32F6-4A37-93C3-BB692ABB9FC3}" srcOrd="1" destOrd="0" presId="urn:microsoft.com/office/officeart/2005/8/layout/default"/>
    <dgm:cxn modelId="{88F49F15-E47B-4F08-BEBF-6F922B33851C}" type="presParOf" srcId="{6D3BF95E-39F1-4453-B171-F73235F8F164}" destId="{4A8C9821-7452-4FE1-A8AC-077F405FBE49}" srcOrd="2" destOrd="0" presId="urn:microsoft.com/office/officeart/2005/8/layout/default"/>
    <dgm:cxn modelId="{25AED415-8E48-4AF0-ACBD-10AD92FF22E6}" type="presParOf" srcId="{6D3BF95E-39F1-4453-B171-F73235F8F164}" destId="{93853C4B-CE18-4656-A42B-73DBA5E472A9}" srcOrd="3" destOrd="0" presId="urn:microsoft.com/office/officeart/2005/8/layout/default"/>
    <dgm:cxn modelId="{EA951C59-EB59-4DC1-95C1-E80D9C73EE2E}" type="presParOf" srcId="{6D3BF95E-39F1-4453-B171-F73235F8F164}" destId="{B7BC8049-B37E-4FFE-A51E-FC6128ED83A3}" srcOrd="4" destOrd="0" presId="urn:microsoft.com/office/officeart/2005/8/layout/default"/>
    <dgm:cxn modelId="{D91C5BDC-9BC7-4B04-9C1F-B9F20C1E9765}" type="presParOf" srcId="{6D3BF95E-39F1-4453-B171-F73235F8F164}" destId="{7B7E4B7A-4F77-4C60-8381-F70A1F4D2BB2}" srcOrd="5" destOrd="0" presId="urn:microsoft.com/office/officeart/2005/8/layout/default"/>
    <dgm:cxn modelId="{BED4FBEF-A2AF-4EBE-9F50-71250327555B}" type="presParOf" srcId="{6D3BF95E-39F1-4453-B171-F73235F8F164}" destId="{A40A8FB9-F0E8-4F9A-8E5A-037187B9D3FC}" srcOrd="6" destOrd="0" presId="urn:microsoft.com/office/officeart/2005/8/layout/default"/>
    <dgm:cxn modelId="{245918DF-C422-4D9A-A416-1098754B0269}" type="presParOf" srcId="{6D3BF95E-39F1-4453-B171-F73235F8F164}" destId="{B2E27D51-E477-447F-A1AD-7590A4BB0678}" srcOrd="7" destOrd="0" presId="urn:microsoft.com/office/officeart/2005/8/layout/default"/>
    <dgm:cxn modelId="{F98DFF5B-80E4-4385-8A02-5B9A11C788F1}" type="presParOf" srcId="{6D3BF95E-39F1-4453-B171-F73235F8F164}" destId="{0981BD56-A1ED-4FA2-B6CB-6C8EC02E188E}" srcOrd="8" destOrd="0" presId="urn:microsoft.com/office/officeart/2005/8/layout/default"/>
    <dgm:cxn modelId="{99335607-B098-4706-A063-0E26AC6FD3E1}" type="presParOf" srcId="{6D3BF95E-39F1-4453-B171-F73235F8F164}" destId="{401E7123-B5B6-4121-93B1-D86F71E0F33A}" srcOrd="9" destOrd="0" presId="urn:microsoft.com/office/officeart/2005/8/layout/default"/>
    <dgm:cxn modelId="{535F1923-E2F2-4D17-9EFD-B5B814928CA7}" type="presParOf" srcId="{6D3BF95E-39F1-4453-B171-F73235F8F164}" destId="{B6BDD484-3C86-4524-BE48-C70EEFA2FA79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3C14D93-DC08-4B5E-8BFA-904E080300B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E26B12-59B7-476E-8DB5-0F247E06FEBB}">
      <dgm:prSet phldrT="[Text]"/>
      <dgm:spPr>
        <a:noFill/>
        <a:ln w="9525">
          <a:solidFill>
            <a:schemeClr val="tx1"/>
          </a:solidFill>
        </a:ln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MERR</a:t>
          </a:r>
          <a:endParaRPr lang="en-US" dirty="0"/>
        </a:p>
      </dgm:t>
    </dgm:pt>
    <dgm:pt modelId="{B7398D31-A50A-4923-AB7C-FFD03E5D4C70}" type="parTrans" cxnId="{7BBFA042-9BBF-4EF6-B4D1-2ED3B854EFBF}">
      <dgm:prSet/>
      <dgm:spPr/>
      <dgm:t>
        <a:bodyPr/>
        <a:lstStyle/>
        <a:p>
          <a:endParaRPr lang="en-US"/>
        </a:p>
      </dgm:t>
    </dgm:pt>
    <dgm:pt modelId="{154B335A-D5AA-4E38-983A-884CBBF776A0}" type="sibTrans" cxnId="{7BBFA042-9BBF-4EF6-B4D1-2ED3B854EFBF}">
      <dgm:prSet/>
      <dgm:spPr/>
      <dgm:t>
        <a:bodyPr/>
        <a:lstStyle/>
        <a:p>
          <a:endParaRPr lang="en-US"/>
        </a:p>
      </dgm:t>
    </dgm:pt>
    <dgm:pt modelId="{403C904F-F132-4409-89A9-4A7BAAC4FF1A}">
      <dgm:prSet phldrT="[Text]" phldr="1"/>
      <dgm:spPr>
        <a:noFill/>
        <a:ln w="9525"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C46FAC5E-12F1-4F01-BAAD-D7EB81F02165}" type="parTrans" cxnId="{B60E3A79-C502-406C-9034-ADD223D469DB}">
      <dgm:prSet/>
      <dgm:spPr/>
      <dgm:t>
        <a:bodyPr/>
        <a:lstStyle/>
        <a:p>
          <a:endParaRPr lang="en-US"/>
        </a:p>
      </dgm:t>
    </dgm:pt>
    <dgm:pt modelId="{DBB75368-06B0-4B39-B528-44C503767327}" type="sibTrans" cxnId="{B60E3A79-C502-406C-9034-ADD223D469DB}">
      <dgm:prSet/>
      <dgm:spPr/>
      <dgm:t>
        <a:bodyPr/>
        <a:lstStyle/>
        <a:p>
          <a:endParaRPr lang="en-US"/>
        </a:p>
      </dgm:t>
    </dgm:pt>
    <dgm:pt modelId="{472BD3CE-9026-4BAB-A614-D04C2E144F94}">
      <dgm:prSet phldrT="[Text]" phldr="1"/>
      <dgm:spPr>
        <a:noFill/>
        <a:ln w="9525"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13857A50-B42E-4599-89EC-8569F342323A}" type="parTrans" cxnId="{69FEA5BB-5C10-43C1-B048-88FAA841A0F1}">
      <dgm:prSet/>
      <dgm:spPr/>
      <dgm:t>
        <a:bodyPr/>
        <a:lstStyle/>
        <a:p>
          <a:endParaRPr lang="en-US"/>
        </a:p>
      </dgm:t>
    </dgm:pt>
    <dgm:pt modelId="{543FB428-4C8C-4940-B042-C0B05D164BB4}" type="sibTrans" cxnId="{69FEA5BB-5C10-43C1-B048-88FAA841A0F1}">
      <dgm:prSet/>
      <dgm:spPr/>
      <dgm:t>
        <a:bodyPr/>
        <a:lstStyle/>
        <a:p>
          <a:endParaRPr lang="en-US"/>
        </a:p>
      </dgm:t>
    </dgm:pt>
    <dgm:pt modelId="{6D3BF95E-39F1-4453-B171-F73235F8F164}" type="pres">
      <dgm:prSet presAssocID="{E3C14D93-DC08-4B5E-8BFA-904E080300B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B7FADFD-797D-44E4-B80D-7A22ACF5E637}" type="pres">
      <dgm:prSet presAssocID="{C2E26B12-59B7-476E-8DB5-0F247E06FEB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A067F4-32F6-4A37-93C3-BB692ABB9FC3}" type="pres">
      <dgm:prSet presAssocID="{154B335A-D5AA-4E38-983A-884CBBF776A0}" presName="sibTrans" presStyleCnt="0"/>
      <dgm:spPr/>
    </dgm:pt>
    <dgm:pt modelId="{A40A8FB9-F0E8-4F9A-8E5A-037187B9D3FC}" type="pres">
      <dgm:prSet presAssocID="{403C904F-F132-4409-89A9-4A7BAAC4FF1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2E27D51-E477-447F-A1AD-7590A4BB0678}" type="pres">
      <dgm:prSet presAssocID="{DBB75368-06B0-4B39-B528-44C503767327}" presName="sibTrans" presStyleCnt="0"/>
      <dgm:spPr/>
    </dgm:pt>
    <dgm:pt modelId="{B6BDD484-3C86-4524-BE48-C70EEFA2FA79}" type="pres">
      <dgm:prSet presAssocID="{472BD3CE-9026-4BAB-A614-D04C2E144F94}" presName="node" presStyleLbl="node1" presStyleIdx="2" presStyleCnt="3" custLinFactNeighborX="1530" custLinFactNeighborY="6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3E59108-7C32-4996-B05A-5E0BAC1BC0C0}" type="presOf" srcId="{472BD3CE-9026-4BAB-A614-D04C2E144F94}" destId="{B6BDD484-3C86-4524-BE48-C70EEFA2FA79}" srcOrd="0" destOrd="0" presId="urn:microsoft.com/office/officeart/2005/8/layout/default"/>
    <dgm:cxn modelId="{EEB4045A-E2E2-48FB-A3AD-B43B70CE6676}" type="presOf" srcId="{C2E26B12-59B7-476E-8DB5-0F247E06FEBB}" destId="{0B7FADFD-797D-44E4-B80D-7A22ACF5E637}" srcOrd="0" destOrd="0" presId="urn:microsoft.com/office/officeart/2005/8/layout/default"/>
    <dgm:cxn modelId="{69FEA5BB-5C10-43C1-B048-88FAA841A0F1}" srcId="{E3C14D93-DC08-4B5E-8BFA-904E080300B4}" destId="{472BD3CE-9026-4BAB-A614-D04C2E144F94}" srcOrd="2" destOrd="0" parTransId="{13857A50-B42E-4599-89EC-8569F342323A}" sibTransId="{543FB428-4C8C-4940-B042-C0B05D164BB4}"/>
    <dgm:cxn modelId="{5249E10C-592A-4CD5-B465-D501401F1682}" type="presOf" srcId="{403C904F-F132-4409-89A9-4A7BAAC4FF1A}" destId="{A40A8FB9-F0E8-4F9A-8E5A-037187B9D3FC}" srcOrd="0" destOrd="0" presId="urn:microsoft.com/office/officeart/2005/8/layout/default"/>
    <dgm:cxn modelId="{472F75B3-B2CE-4149-8FD1-9C1D66643F8A}" type="presOf" srcId="{E3C14D93-DC08-4B5E-8BFA-904E080300B4}" destId="{6D3BF95E-39F1-4453-B171-F73235F8F164}" srcOrd="0" destOrd="0" presId="urn:microsoft.com/office/officeart/2005/8/layout/default"/>
    <dgm:cxn modelId="{7BBFA042-9BBF-4EF6-B4D1-2ED3B854EFBF}" srcId="{E3C14D93-DC08-4B5E-8BFA-904E080300B4}" destId="{C2E26B12-59B7-476E-8DB5-0F247E06FEBB}" srcOrd="0" destOrd="0" parTransId="{B7398D31-A50A-4923-AB7C-FFD03E5D4C70}" sibTransId="{154B335A-D5AA-4E38-983A-884CBBF776A0}"/>
    <dgm:cxn modelId="{B60E3A79-C502-406C-9034-ADD223D469DB}" srcId="{E3C14D93-DC08-4B5E-8BFA-904E080300B4}" destId="{403C904F-F132-4409-89A9-4A7BAAC4FF1A}" srcOrd="1" destOrd="0" parTransId="{C46FAC5E-12F1-4F01-BAAD-D7EB81F02165}" sibTransId="{DBB75368-06B0-4B39-B528-44C503767327}"/>
    <dgm:cxn modelId="{CF985F60-34D2-4605-9BC5-A97989A1E3B5}" type="presParOf" srcId="{6D3BF95E-39F1-4453-B171-F73235F8F164}" destId="{0B7FADFD-797D-44E4-B80D-7A22ACF5E637}" srcOrd="0" destOrd="0" presId="urn:microsoft.com/office/officeart/2005/8/layout/default"/>
    <dgm:cxn modelId="{647B45B9-6262-4C8A-B521-278F1BE893D2}" type="presParOf" srcId="{6D3BF95E-39F1-4453-B171-F73235F8F164}" destId="{8CA067F4-32F6-4A37-93C3-BB692ABB9FC3}" srcOrd="1" destOrd="0" presId="urn:microsoft.com/office/officeart/2005/8/layout/default"/>
    <dgm:cxn modelId="{A5B40927-4EEC-4F0B-BA6A-D9C1E4F26418}" type="presParOf" srcId="{6D3BF95E-39F1-4453-B171-F73235F8F164}" destId="{A40A8FB9-F0E8-4F9A-8E5A-037187B9D3FC}" srcOrd="2" destOrd="0" presId="urn:microsoft.com/office/officeart/2005/8/layout/default"/>
    <dgm:cxn modelId="{DBAE9BA8-9AEB-4645-ABC3-27D13CC2DEEC}" type="presParOf" srcId="{6D3BF95E-39F1-4453-B171-F73235F8F164}" destId="{B2E27D51-E477-447F-A1AD-7590A4BB0678}" srcOrd="3" destOrd="0" presId="urn:microsoft.com/office/officeart/2005/8/layout/default"/>
    <dgm:cxn modelId="{79AFF76C-9EAE-49D5-8CE5-29282CA736F7}" type="presParOf" srcId="{6D3BF95E-39F1-4453-B171-F73235F8F164}" destId="{B6BDD484-3C86-4524-BE48-C70EEFA2FA79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3C14D93-DC08-4B5E-8BFA-904E080300B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E26B12-59B7-476E-8DB5-0F247E06FEBB}">
      <dgm:prSet phldrT="[Text]" phldr="1"/>
      <dgm:spPr>
        <a:noFill/>
        <a:ln w="9525"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B7398D31-A50A-4923-AB7C-FFD03E5D4C70}" type="parTrans" cxnId="{7BBFA042-9BBF-4EF6-B4D1-2ED3B854EFBF}">
      <dgm:prSet/>
      <dgm:spPr/>
      <dgm:t>
        <a:bodyPr/>
        <a:lstStyle/>
        <a:p>
          <a:endParaRPr lang="en-US"/>
        </a:p>
      </dgm:t>
    </dgm:pt>
    <dgm:pt modelId="{154B335A-D5AA-4E38-983A-884CBBF776A0}" type="sibTrans" cxnId="{7BBFA042-9BBF-4EF6-B4D1-2ED3B854EFBF}">
      <dgm:prSet/>
      <dgm:spPr/>
      <dgm:t>
        <a:bodyPr/>
        <a:lstStyle/>
        <a:p>
          <a:endParaRPr lang="en-US"/>
        </a:p>
      </dgm:t>
    </dgm:pt>
    <dgm:pt modelId="{8CFDB0D6-6F8B-4CB5-9521-A0FC6B17866F}">
      <dgm:prSet phldrT="[Text]" phldr="1"/>
      <dgm:spPr>
        <a:noFill/>
        <a:ln w="9525"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0C2AC163-923C-4C47-AED1-EE324E25AE80}" type="parTrans" cxnId="{BD4A442C-24C1-4EAD-A916-007AB44320F1}">
      <dgm:prSet/>
      <dgm:spPr/>
      <dgm:t>
        <a:bodyPr/>
        <a:lstStyle/>
        <a:p>
          <a:endParaRPr lang="en-US"/>
        </a:p>
      </dgm:t>
    </dgm:pt>
    <dgm:pt modelId="{1458880D-79BC-4536-9736-F66E66B852B8}" type="sibTrans" cxnId="{BD4A442C-24C1-4EAD-A916-007AB44320F1}">
      <dgm:prSet/>
      <dgm:spPr/>
      <dgm:t>
        <a:bodyPr/>
        <a:lstStyle/>
        <a:p>
          <a:endParaRPr lang="en-US"/>
        </a:p>
      </dgm:t>
    </dgm:pt>
    <dgm:pt modelId="{403C904F-F132-4409-89A9-4A7BAAC4FF1A}">
      <dgm:prSet phldrT="[Text]" phldr="1"/>
      <dgm:spPr>
        <a:noFill/>
        <a:ln w="9525"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C46FAC5E-12F1-4F01-BAAD-D7EB81F02165}" type="parTrans" cxnId="{B60E3A79-C502-406C-9034-ADD223D469DB}">
      <dgm:prSet/>
      <dgm:spPr/>
      <dgm:t>
        <a:bodyPr/>
        <a:lstStyle/>
        <a:p>
          <a:endParaRPr lang="en-US"/>
        </a:p>
      </dgm:t>
    </dgm:pt>
    <dgm:pt modelId="{DBB75368-06B0-4B39-B528-44C503767327}" type="sibTrans" cxnId="{B60E3A79-C502-406C-9034-ADD223D469DB}">
      <dgm:prSet/>
      <dgm:spPr/>
      <dgm:t>
        <a:bodyPr/>
        <a:lstStyle/>
        <a:p>
          <a:endParaRPr lang="en-US"/>
        </a:p>
      </dgm:t>
    </dgm:pt>
    <dgm:pt modelId="{FD4CBC35-1BAA-49C2-A18F-222392ACFE44}">
      <dgm:prSet phldrT="[Text]" phldr="1"/>
      <dgm:spPr>
        <a:noFill/>
        <a:ln w="9525"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FC138222-108F-4493-8E63-962521A174B6}" type="parTrans" cxnId="{43C41F31-B3A0-4D3C-9AED-EFBF3C44E539}">
      <dgm:prSet/>
      <dgm:spPr/>
      <dgm:t>
        <a:bodyPr/>
        <a:lstStyle/>
        <a:p>
          <a:endParaRPr lang="en-US"/>
        </a:p>
      </dgm:t>
    </dgm:pt>
    <dgm:pt modelId="{34805E2B-EE0C-4241-B91C-31101986B8E3}" type="sibTrans" cxnId="{43C41F31-B3A0-4D3C-9AED-EFBF3C44E539}">
      <dgm:prSet/>
      <dgm:spPr/>
      <dgm:t>
        <a:bodyPr/>
        <a:lstStyle/>
        <a:p>
          <a:endParaRPr lang="en-US"/>
        </a:p>
      </dgm:t>
    </dgm:pt>
    <dgm:pt modelId="{472BD3CE-9026-4BAB-A614-D04C2E144F94}">
      <dgm:prSet phldrT="[Text]" phldr="1"/>
      <dgm:spPr>
        <a:noFill/>
        <a:ln w="9525"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13857A50-B42E-4599-89EC-8569F342323A}" type="parTrans" cxnId="{69FEA5BB-5C10-43C1-B048-88FAA841A0F1}">
      <dgm:prSet/>
      <dgm:spPr/>
      <dgm:t>
        <a:bodyPr/>
        <a:lstStyle/>
        <a:p>
          <a:endParaRPr lang="en-US"/>
        </a:p>
      </dgm:t>
    </dgm:pt>
    <dgm:pt modelId="{543FB428-4C8C-4940-B042-C0B05D164BB4}" type="sibTrans" cxnId="{69FEA5BB-5C10-43C1-B048-88FAA841A0F1}">
      <dgm:prSet/>
      <dgm:spPr/>
      <dgm:t>
        <a:bodyPr/>
        <a:lstStyle/>
        <a:p>
          <a:endParaRPr lang="en-US"/>
        </a:p>
      </dgm:t>
    </dgm:pt>
    <dgm:pt modelId="{6EB79486-7EB9-499F-BD43-708D21CA5572}">
      <dgm:prSet phldrT="[Text]" phldr="1"/>
      <dgm:spPr>
        <a:noFill/>
        <a:ln w="9525"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50AF7AAA-D023-46C9-B383-91176ACF9E4C}" type="parTrans" cxnId="{CDB18BB3-7FE6-4341-9D2C-C1CF51D7F53C}">
      <dgm:prSet/>
      <dgm:spPr/>
      <dgm:t>
        <a:bodyPr/>
        <a:lstStyle/>
        <a:p>
          <a:endParaRPr lang="en-US"/>
        </a:p>
      </dgm:t>
    </dgm:pt>
    <dgm:pt modelId="{34D41B91-1A01-4224-BBC1-64FBE7F3EAC7}" type="sibTrans" cxnId="{CDB18BB3-7FE6-4341-9D2C-C1CF51D7F53C}">
      <dgm:prSet/>
      <dgm:spPr/>
      <dgm:t>
        <a:bodyPr/>
        <a:lstStyle/>
        <a:p>
          <a:endParaRPr lang="en-US"/>
        </a:p>
      </dgm:t>
    </dgm:pt>
    <dgm:pt modelId="{6D3BF95E-39F1-4453-B171-F73235F8F164}" type="pres">
      <dgm:prSet presAssocID="{E3C14D93-DC08-4B5E-8BFA-904E080300B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B7FADFD-797D-44E4-B80D-7A22ACF5E637}" type="pres">
      <dgm:prSet presAssocID="{C2E26B12-59B7-476E-8DB5-0F247E06FEB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CA067F4-32F6-4A37-93C3-BB692ABB9FC3}" type="pres">
      <dgm:prSet presAssocID="{154B335A-D5AA-4E38-983A-884CBBF776A0}" presName="sibTrans" presStyleCnt="0"/>
      <dgm:spPr/>
    </dgm:pt>
    <dgm:pt modelId="{4A8C9821-7452-4FE1-A8AC-077F405FBE49}" type="pres">
      <dgm:prSet presAssocID="{8CFDB0D6-6F8B-4CB5-9521-A0FC6B17866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3853C4B-CE18-4656-A42B-73DBA5E472A9}" type="pres">
      <dgm:prSet presAssocID="{1458880D-79BC-4536-9736-F66E66B852B8}" presName="sibTrans" presStyleCnt="0"/>
      <dgm:spPr/>
    </dgm:pt>
    <dgm:pt modelId="{B7BC8049-B37E-4FFE-A51E-FC6128ED83A3}" type="pres">
      <dgm:prSet presAssocID="{6EB79486-7EB9-499F-BD43-708D21CA557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B7E4B7A-4F77-4C60-8381-F70A1F4D2BB2}" type="pres">
      <dgm:prSet presAssocID="{34D41B91-1A01-4224-BBC1-64FBE7F3EAC7}" presName="sibTrans" presStyleCnt="0"/>
      <dgm:spPr/>
    </dgm:pt>
    <dgm:pt modelId="{A40A8FB9-F0E8-4F9A-8E5A-037187B9D3FC}" type="pres">
      <dgm:prSet presAssocID="{403C904F-F132-4409-89A9-4A7BAAC4FF1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2E27D51-E477-447F-A1AD-7590A4BB0678}" type="pres">
      <dgm:prSet presAssocID="{DBB75368-06B0-4B39-B528-44C503767327}" presName="sibTrans" presStyleCnt="0"/>
      <dgm:spPr/>
    </dgm:pt>
    <dgm:pt modelId="{0981BD56-A1ED-4FA2-B6CB-6C8EC02E188E}" type="pres">
      <dgm:prSet presAssocID="{FD4CBC35-1BAA-49C2-A18F-222392ACFE44}" presName="node" presStyleLbl="node1" presStyleIdx="4" presStyleCnt="6" custLinFactNeighborX="78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01E7123-B5B6-4121-93B1-D86F71E0F33A}" type="pres">
      <dgm:prSet presAssocID="{34805E2B-EE0C-4241-B91C-31101986B8E3}" presName="sibTrans" presStyleCnt="0"/>
      <dgm:spPr/>
    </dgm:pt>
    <dgm:pt modelId="{B6BDD484-3C86-4524-BE48-C70EEFA2FA79}" type="pres">
      <dgm:prSet presAssocID="{472BD3CE-9026-4BAB-A614-D04C2E144F94}" presName="node" presStyleLbl="node1" presStyleIdx="5" presStyleCnt="6" custLinFactNeighborX="82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10A64EB-D827-4C89-87B5-A075B4ED9B92}" type="presOf" srcId="{C2E26B12-59B7-476E-8DB5-0F247E06FEBB}" destId="{0B7FADFD-797D-44E4-B80D-7A22ACF5E637}" srcOrd="0" destOrd="0" presId="urn:microsoft.com/office/officeart/2005/8/layout/default"/>
    <dgm:cxn modelId="{0890A208-7A61-4534-9121-1522AEA16B13}" type="presOf" srcId="{FD4CBC35-1BAA-49C2-A18F-222392ACFE44}" destId="{0981BD56-A1ED-4FA2-B6CB-6C8EC02E188E}" srcOrd="0" destOrd="0" presId="urn:microsoft.com/office/officeart/2005/8/layout/default"/>
    <dgm:cxn modelId="{046CFEEB-C604-4D6B-A77A-DC218159F6BE}" type="presOf" srcId="{403C904F-F132-4409-89A9-4A7BAAC4FF1A}" destId="{A40A8FB9-F0E8-4F9A-8E5A-037187B9D3FC}" srcOrd="0" destOrd="0" presId="urn:microsoft.com/office/officeart/2005/8/layout/default"/>
    <dgm:cxn modelId="{69FEA5BB-5C10-43C1-B048-88FAA841A0F1}" srcId="{E3C14D93-DC08-4B5E-8BFA-904E080300B4}" destId="{472BD3CE-9026-4BAB-A614-D04C2E144F94}" srcOrd="5" destOrd="0" parTransId="{13857A50-B42E-4599-89EC-8569F342323A}" sibTransId="{543FB428-4C8C-4940-B042-C0B05D164BB4}"/>
    <dgm:cxn modelId="{B8975E8B-F944-47BD-9754-C27D9EDD5CE1}" type="presOf" srcId="{472BD3CE-9026-4BAB-A614-D04C2E144F94}" destId="{B6BDD484-3C86-4524-BE48-C70EEFA2FA79}" srcOrd="0" destOrd="0" presId="urn:microsoft.com/office/officeart/2005/8/layout/default"/>
    <dgm:cxn modelId="{FD502C64-C800-4E68-A600-2EF3A57AB313}" type="presOf" srcId="{6EB79486-7EB9-499F-BD43-708D21CA5572}" destId="{B7BC8049-B37E-4FFE-A51E-FC6128ED83A3}" srcOrd="0" destOrd="0" presId="urn:microsoft.com/office/officeart/2005/8/layout/default"/>
    <dgm:cxn modelId="{5C57BDB3-102C-4063-80E9-0A3E2705BAE0}" type="presOf" srcId="{8CFDB0D6-6F8B-4CB5-9521-A0FC6B17866F}" destId="{4A8C9821-7452-4FE1-A8AC-077F405FBE49}" srcOrd="0" destOrd="0" presId="urn:microsoft.com/office/officeart/2005/8/layout/default"/>
    <dgm:cxn modelId="{43C41F31-B3A0-4D3C-9AED-EFBF3C44E539}" srcId="{E3C14D93-DC08-4B5E-8BFA-904E080300B4}" destId="{FD4CBC35-1BAA-49C2-A18F-222392ACFE44}" srcOrd="4" destOrd="0" parTransId="{FC138222-108F-4493-8E63-962521A174B6}" sibTransId="{34805E2B-EE0C-4241-B91C-31101986B8E3}"/>
    <dgm:cxn modelId="{BD4A442C-24C1-4EAD-A916-007AB44320F1}" srcId="{E3C14D93-DC08-4B5E-8BFA-904E080300B4}" destId="{8CFDB0D6-6F8B-4CB5-9521-A0FC6B17866F}" srcOrd="1" destOrd="0" parTransId="{0C2AC163-923C-4C47-AED1-EE324E25AE80}" sibTransId="{1458880D-79BC-4536-9736-F66E66B852B8}"/>
    <dgm:cxn modelId="{CDB18BB3-7FE6-4341-9D2C-C1CF51D7F53C}" srcId="{E3C14D93-DC08-4B5E-8BFA-904E080300B4}" destId="{6EB79486-7EB9-499F-BD43-708D21CA5572}" srcOrd="2" destOrd="0" parTransId="{50AF7AAA-D023-46C9-B383-91176ACF9E4C}" sibTransId="{34D41B91-1A01-4224-BBC1-64FBE7F3EAC7}"/>
    <dgm:cxn modelId="{7BBFA042-9BBF-4EF6-B4D1-2ED3B854EFBF}" srcId="{E3C14D93-DC08-4B5E-8BFA-904E080300B4}" destId="{C2E26B12-59B7-476E-8DB5-0F247E06FEBB}" srcOrd="0" destOrd="0" parTransId="{B7398D31-A50A-4923-AB7C-FFD03E5D4C70}" sibTransId="{154B335A-D5AA-4E38-983A-884CBBF776A0}"/>
    <dgm:cxn modelId="{B60E3A79-C502-406C-9034-ADD223D469DB}" srcId="{E3C14D93-DC08-4B5E-8BFA-904E080300B4}" destId="{403C904F-F132-4409-89A9-4A7BAAC4FF1A}" srcOrd="3" destOrd="0" parTransId="{C46FAC5E-12F1-4F01-BAAD-D7EB81F02165}" sibTransId="{DBB75368-06B0-4B39-B528-44C503767327}"/>
    <dgm:cxn modelId="{480B60C6-C1D9-4B49-9C88-40A0CD642F2C}" type="presOf" srcId="{E3C14D93-DC08-4B5E-8BFA-904E080300B4}" destId="{6D3BF95E-39F1-4453-B171-F73235F8F164}" srcOrd="0" destOrd="0" presId="urn:microsoft.com/office/officeart/2005/8/layout/default"/>
    <dgm:cxn modelId="{A36E9DA7-3B32-4DED-B944-8EE823050843}" type="presParOf" srcId="{6D3BF95E-39F1-4453-B171-F73235F8F164}" destId="{0B7FADFD-797D-44E4-B80D-7A22ACF5E637}" srcOrd="0" destOrd="0" presId="urn:microsoft.com/office/officeart/2005/8/layout/default"/>
    <dgm:cxn modelId="{101125F8-24BA-4122-BBA8-E50B225752A0}" type="presParOf" srcId="{6D3BF95E-39F1-4453-B171-F73235F8F164}" destId="{8CA067F4-32F6-4A37-93C3-BB692ABB9FC3}" srcOrd="1" destOrd="0" presId="urn:microsoft.com/office/officeart/2005/8/layout/default"/>
    <dgm:cxn modelId="{F8482673-84A5-4F12-B3B2-E82489E0E04F}" type="presParOf" srcId="{6D3BF95E-39F1-4453-B171-F73235F8F164}" destId="{4A8C9821-7452-4FE1-A8AC-077F405FBE49}" srcOrd="2" destOrd="0" presId="urn:microsoft.com/office/officeart/2005/8/layout/default"/>
    <dgm:cxn modelId="{6833BD55-105F-40D3-ADF1-7401ED6F5323}" type="presParOf" srcId="{6D3BF95E-39F1-4453-B171-F73235F8F164}" destId="{93853C4B-CE18-4656-A42B-73DBA5E472A9}" srcOrd="3" destOrd="0" presId="urn:microsoft.com/office/officeart/2005/8/layout/default"/>
    <dgm:cxn modelId="{E06F656F-75FE-492A-BF55-E3316816ECBC}" type="presParOf" srcId="{6D3BF95E-39F1-4453-B171-F73235F8F164}" destId="{B7BC8049-B37E-4FFE-A51E-FC6128ED83A3}" srcOrd="4" destOrd="0" presId="urn:microsoft.com/office/officeart/2005/8/layout/default"/>
    <dgm:cxn modelId="{FC8C74F9-CC61-4462-AFC4-D0D7298CB745}" type="presParOf" srcId="{6D3BF95E-39F1-4453-B171-F73235F8F164}" destId="{7B7E4B7A-4F77-4C60-8381-F70A1F4D2BB2}" srcOrd="5" destOrd="0" presId="urn:microsoft.com/office/officeart/2005/8/layout/default"/>
    <dgm:cxn modelId="{80899101-9EA5-41DA-B28C-38B7D435825A}" type="presParOf" srcId="{6D3BF95E-39F1-4453-B171-F73235F8F164}" destId="{A40A8FB9-F0E8-4F9A-8E5A-037187B9D3FC}" srcOrd="6" destOrd="0" presId="urn:microsoft.com/office/officeart/2005/8/layout/default"/>
    <dgm:cxn modelId="{CEF49B52-807D-436A-A497-56D5000E95B4}" type="presParOf" srcId="{6D3BF95E-39F1-4453-B171-F73235F8F164}" destId="{B2E27D51-E477-447F-A1AD-7590A4BB0678}" srcOrd="7" destOrd="0" presId="urn:microsoft.com/office/officeart/2005/8/layout/default"/>
    <dgm:cxn modelId="{EB6B20E1-C9FD-4D7B-A03E-611EBB552927}" type="presParOf" srcId="{6D3BF95E-39F1-4453-B171-F73235F8F164}" destId="{0981BD56-A1ED-4FA2-B6CB-6C8EC02E188E}" srcOrd="8" destOrd="0" presId="urn:microsoft.com/office/officeart/2005/8/layout/default"/>
    <dgm:cxn modelId="{435CBF84-6FCE-484F-B060-E21EF5354CEA}" type="presParOf" srcId="{6D3BF95E-39F1-4453-B171-F73235F8F164}" destId="{401E7123-B5B6-4121-93B1-D86F71E0F33A}" srcOrd="9" destOrd="0" presId="urn:microsoft.com/office/officeart/2005/8/layout/default"/>
    <dgm:cxn modelId="{8038EA35-2F63-423C-8343-C1CF12323BB5}" type="presParOf" srcId="{6D3BF95E-39F1-4453-B171-F73235F8F164}" destId="{B6BDD484-3C86-4524-BE48-C70EEFA2FA79}" srcOrd="10" destOrd="0" presId="urn:microsoft.com/office/officeart/2005/8/layout/default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xmlns="" relId="rId2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3C14D93-DC08-4B5E-8BFA-904E080300B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E26B12-59B7-476E-8DB5-0F247E06FEBB}">
      <dgm:prSet phldrT="[Text]" phldr="1"/>
      <dgm:spPr>
        <a:noFill/>
        <a:ln w="9525"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B7398D31-A50A-4923-AB7C-FFD03E5D4C70}" type="parTrans" cxnId="{7BBFA042-9BBF-4EF6-B4D1-2ED3B854EFBF}">
      <dgm:prSet/>
      <dgm:spPr/>
      <dgm:t>
        <a:bodyPr/>
        <a:lstStyle/>
        <a:p>
          <a:endParaRPr lang="en-US"/>
        </a:p>
      </dgm:t>
    </dgm:pt>
    <dgm:pt modelId="{154B335A-D5AA-4E38-983A-884CBBF776A0}" type="sibTrans" cxnId="{7BBFA042-9BBF-4EF6-B4D1-2ED3B854EFBF}">
      <dgm:prSet/>
      <dgm:spPr/>
      <dgm:t>
        <a:bodyPr/>
        <a:lstStyle/>
        <a:p>
          <a:endParaRPr lang="en-US"/>
        </a:p>
      </dgm:t>
    </dgm:pt>
    <dgm:pt modelId="{8CFDB0D6-6F8B-4CB5-9521-A0FC6B17866F}">
      <dgm:prSet phldrT="[Text]" phldr="1"/>
      <dgm:spPr>
        <a:noFill/>
        <a:ln w="9525"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0C2AC163-923C-4C47-AED1-EE324E25AE80}" type="parTrans" cxnId="{BD4A442C-24C1-4EAD-A916-007AB44320F1}">
      <dgm:prSet/>
      <dgm:spPr/>
      <dgm:t>
        <a:bodyPr/>
        <a:lstStyle/>
        <a:p>
          <a:endParaRPr lang="en-US"/>
        </a:p>
      </dgm:t>
    </dgm:pt>
    <dgm:pt modelId="{1458880D-79BC-4536-9736-F66E66B852B8}" type="sibTrans" cxnId="{BD4A442C-24C1-4EAD-A916-007AB44320F1}">
      <dgm:prSet/>
      <dgm:spPr/>
      <dgm:t>
        <a:bodyPr/>
        <a:lstStyle/>
        <a:p>
          <a:endParaRPr lang="en-US"/>
        </a:p>
      </dgm:t>
    </dgm:pt>
    <dgm:pt modelId="{403C904F-F132-4409-89A9-4A7BAAC4FF1A}">
      <dgm:prSet phldrT="[Text]" phldr="1"/>
      <dgm:spPr>
        <a:noFill/>
        <a:ln w="9525"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C46FAC5E-12F1-4F01-BAAD-D7EB81F02165}" type="parTrans" cxnId="{B60E3A79-C502-406C-9034-ADD223D469DB}">
      <dgm:prSet/>
      <dgm:spPr/>
      <dgm:t>
        <a:bodyPr/>
        <a:lstStyle/>
        <a:p>
          <a:endParaRPr lang="en-US"/>
        </a:p>
      </dgm:t>
    </dgm:pt>
    <dgm:pt modelId="{DBB75368-06B0-4B39-B528-44C503767327}" type="sibTrans" cxnId="{B60E3A79-C502-406C-9034-ADD223D469DB}">
      <dgm:prSet/>
      <dgm:spPr/>
      <dgm:t>
        <a:bodyPr/>
        <a:lstStyle/>
        <a:p>
          <a:endParaRPr lang="en-US"/>
        </a:p>
      </dgm:t>
    </dgm:pt>
    <dgm:pt modelId="{FD4CBC35-1BAA-49C2-A18F-222392ACFE44}">
      <dgm:prSet phldrT="[Text]" phldr="1"/>
      <dgm:spPr>
        <a:noFill/>
        <a:ln w="9525"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FC138222-108F-4493-8E63-962521A174B6}" type="parTrans" cxnId="{43C41F31-B3A0-4D3C-9AED-EFBF3C44E539}">
      <dgm:prSet/>
      <dgm:spPr/>
      <dgm:t>
        <a:bodyPr/>
        <a:lstStyle/>
        <a:p>
          <a:endParaRPr lang="en-US"/>
        </a:p>
      </dgm:t>
    </dgm:pt>
    <dgm:pt modelId="{34805E2B-EE0C-4241-B91C-31101986B8E3}" type="sibTrans" cxnId="{43C41F31-B3A0-4D3C-9AED-EFBF3C44E539}">
      <dgm:prSet/>
      <dgm:spPr/>
      <dgm:t>
        <a:bodyPr/>
        <a:lstStyle/>
        <a:p>
          <a:endParaRPr lang="en-US"/>
        </a:p>
      </dgm:t>
    </dgm:pt>
    <dgm:pt modelId="{472BD3CE-9026-4BAB-A614-D04C2E144F94}">
      <dgm:prSet phldrT="[Text]" phldr="1"/>
      <dgm:spPr>
        <a:noFill/>
        <a:ln w="9525"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13857A50-B42E-4599-89EC-8569F342323A}" type="parTrans" cxnId="{69FEA5BB-5C10-43C1-B048-88FAA841A0F1}">
      <dgm:prSet/>
      <dgm:spPr/>
      <dgm:t>
        <a:bodyPr/>
        <a:lstStyle/>
        <a:p>
          <a:endParaRPr lang="en-US"/>
        </a:p>
      </dgm:t>
    </dgm:pt>
    <dgm:pt modelId="{543FB428-4C8C-4940-B042-C0B05D164BB4}" type="sibTrans" cxnId="{69FEA5BB-5C10-43C1-B048-88FAA841A0F1}">
      <dgm:prSet/>
      <dgm:spPr/>
      <dgm:t>
        <a:bodyPr/>
        <a:lstStyle/>
        <a:p>
          <a:endParaRPr lang="en-US"/>
        </a:p>
      </dgm:t>
    </dgm:pt>
    <dgm:pt modelId="{6EB79486-7EB9-499F-BD43-708D21CA5572}">
      <dgm:prSet phldrT="[Text]" phldr="1"/>
      <dgm:spPr>
        <a:noFill/>
        <a:ln w="9525"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50AF7AAA-D023-46C9-B383-91176ACF9E4C}" type="parTrans" cxnId="{CDB18BB3-7FE6-4341-9D2C-C1CF51D7F53C}">
      <dgm:prSet/>
      <dgm:spPr/>
      <dgm:t>
        <a:bodyPr/>
        <a:lstStyle/>
        <a:p>
          <a:endParaRPr lang="en-US"/>
        </a:p>
      </dgm:t>
    </dgm:pt>
    <dgm:pt modelId="{34D41B91-1A01-4224-BBC1-64FBE7F3EAC7}" type="sibTrans" cxnId="{CDB18BB3-7FE6-4341-9D2C-C1CF51D7F53C}">
      <dgm:prSet/>
      <dgm:spPr/>
      <dgm:t>
        <a:bodyPr/>
        <a:lstStyle/>
        <a:p>
          <a:endParaRPr lang="en-US"/>
        </a:p>
      </dgm:t>
    </dgm:pt>
    <dgm:pt modelId="{6D3BF95E-39F1-4453-B171-F73235F8F164}" type="pres">
      <dgm:prSet presAssocID="{E3C14D93-DC08-4B5E-8BFA-904E080300B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B7FADFD-797D-44E4-B80D-7A22ACF5E637}" type="pres">
      <dgm:prSet presAssocID="{C2E26B12-59B7-476E-8DB5-0F247E06FEB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CA067F4-32F6-4A37-93C3-BB692ABB9FC3}" type="pres">
      <dgm:prSet presAssocID="{154B335A-D5AA-4E38-983A-884CBBF776A0}" presName="sibTrans" presStyleCnt="0"/>
      <dgm:spPr/>
    </dgm:pt>
    <dgm:pt modelId="{4A8C9821-7452-4FE1-A8AC-077F405FBE49}" type="pres">
      <dgm:prSet presAssocID="{8CFDB0D6-6F8B-4CB5-9521-A0FC6B17866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3853C4B-CE18-4656-A42B-73DBA5E472A9}" type="pres">
      <dgm:prSet presAssocID="{1458880D-79BC-4536-9736-F66E66B852B8}" presName="sibTrans" presStyleCnt="0"/>
      <dgm:spPr/>
    </dgm:pt>
    <dgm:pt modelId="{B7BC8049-B37E-4FFE-A51E-FC6128ED83A3}" type="pres">
      <dgm:prSet presAssocID="{6EB79486-7EB9-499F-BD43-708D21CA557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B7E4B7A-4F77-4C60-8381-F70A1F4D2BB2}" type="pres">
      <dgm:prSet presAssocID="{34D41B91-1A01-4224-BBC1-64FBE7F3EAC7}" presName="sibTrans" presStyleCnt="0"/>
      <dgm:spPr/>
    </dgm:pt>
    <dgm:pt modelId="{A40A8FB9-F0E8-4F9A-8E5A-037187B9D3FC}" type="pres">
      <dgm:prSet presAssocID="{403C904F-F132-4409-89A9-4A7BAAC4FF1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2E27D51-E477-447F-A1AD-7590A4BB0678}" type="pres">
      <dgm:prSet presAssocID="{DBB75368-06B0-4B39-B528-44C503767327}" presName="sibTrans" presStyleCnt="0"/>
      <dgm:spPr/>
    </dgm:pt>
    <dgm:pt modelId="{0981BD56-A1ED-4FA2-B6CB-6C8EC02E188E}" type="pres">
      <dgm:prSet presAssocID="{FD4CBC35-1BAA-49C2-A18F-222392ACFE44}" presName="node" presStyleLbl="node1" presStyleIdx="4" presStyleCnt="6" custLinFactNeighborX="78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01E7123-B5B6-4121-93B1-D86F71E0F33A}" type="pres">
      <dgm:prSet presAssocID="{34805E2B-EE0C-4241-B91C-31101986B8E3}" presName="sibTrans" presStyleCnt="0"/>
      <dgm:spPr/>
    </dgm:pt>
    <dgm:pt modelId="{B6BDD484-3C86-4524-BE48-C70EEFA2FA79}" type="pres">
      <dgm:prSet presAssocID="{472BD3CE-9026-4BAB-A614-D04C2E144F94}" presName="node" presStyleLbl="node1" presStyleIdx="5" presStyleCnt="6" custLinFactNeighborX="82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BCA123C-7094-41FE-B3B4-ACE8027FF0CA}" type="presOf" srcId="{E3C14D93-DC08-4B5E-8BFA-904E080300B4}" destId="{6D3BF95E-39F1-4453-B171-F73235F8F164}" srcOrd="0" destOrd="0" presId="urn:microsoft.com/office/officeart/2005/8/layout/default"/>
    <dgm:cxn modelId="{5566CBCE-73A9-4F80-9177-08D192E37D94}" type="presOf" srcId="{8CFDB0D6-6F8B-4CB5-9521-A0FC6B17866F}" destId="{4A8C9821-7452-4FE1-A8AC-077F405FBE49}" srcOrd="0" destOrd="0" presId="urn:microsoft.com/office/officeart/2005/8/layout/default"/>
    <dgm:cxn modelId="{A1047B98-CA6D-40ED-A748-1673BD745F1C}" type="presOf" srcId="{403C904F-F132-4409-89A9-4A7BAAC4FF1A}" destId="{A40A8FB9-F0E8-4F9A-8E5A-037187B9D3FC}" srcOrd="0" destOrd="0" presId="urn:microsoft.com/office/officeart/2005/8/layout/default"/>
    <dgm:cxn modelId="{69FEA5BB-5C10-43C1-B048-88FAA841A0F1}" srcId="{E3C14D93-DC08-4B5E-8BFA-904E080300B4}" destId="{472BD3CE-9026-4BAB-A614-D04C2E144F94}" srcOrd="5" destOrd="0" parTransId="{13857A50-B42E-4599-89EC-8569F342323A}" sibTransId="{543FB428-4C8C-4940-B042-C0B05D164BB4}"/>
    <dgm:cxn modelId="{43C41F31-B3A0-4D3C-9AED-EFBF3C44E539}" srcId="{E3C14D93-DC08-4B5E-8BFA-904E080300B4}" destId="{FD4CBC35-1BAA-49C2-A18F-222392ACFE44}" srcOrd="4" destOrd="0" parTransId="{FC138222-108F-4493-8E63-962521A174B6}" sibTransId="{34805E2B-EE0C-4241-B91C-31101986B8E3}"/>
    <dgm:cxn modelId="{3ED902AE-7716-4995-9057-EB85C99D2E0A}" type="presOf" srcId="{6EB79486-7EB9-499F-BD43-708D21CA5572}" destId="{B7BC8049-B37E-4FFE-A51E-FC6128ED83A3}" srcOrd="0" destOrd="0" presId="urn:microsoft.com/office/officeart/2005/8/layout/default"/>
    <dgm:cxn modelId="{D21FAD4D-39E2-4199-8005-81A48757CE01}" type="presOf" srcId="{472BD3CE-9026-4BAB-A614-D04C2E144F94}" destId="{B6BDD484-3C86-4524-BE48-C70EEFA2FA79}" srcOrd="0" destOrd="0" presId="urn:microsoft.com/office/officeart/2005/8/layout/default"/>
    <dgm:cxn modelId="{BD4A442C-24C1-4EAD-A916-007AB44320F1}" srcId="{E3C14D93-DC08-4B5E-8BFA-904E080300B4}" destId="{8CFDB0D6-6F8B-4CB5-9521-A0FC6B17866F}" srcOrd="1" destOrd="0" parTransId="{0C2AC163-923C-4C47-AED1-EE324E25AE80}" sibTransId="{1458880D-79BC-4536-9736-F66E66B852B8}"/>
    <dgm:cxn modelId="{22538DCC-A7A7-4126-9F73-953D248630EA}" type="presOf" srcId="{FD4CBC35-1BAA-49C2-A18F-222392ACFE44}" destId="{0981BD56-A1ED-4FA2-B6CB-6C8EC02E188E}" srcOrd="0" destOrd="0" presId="urn:microsoft.com/office/officeart/2005/8/layout/default"/>
    <dgm:cxn modelId="{CDB18BB3-7FE6-4341-9D2C-C1CF51D7F53C}" srcId="{E3C14D93-DC08-4B5E-8BFA-904E080300B4}" destId="{6EB79486-7EB9-499F-BD43-708D21CA5572}" srcOrd="2" destOrd="0" parTransId="{50AF7AAA-D023-46C9-B383-91176ACF9E4C}" sibTransId="{34D41B91-1A01-4224-BBC1-64FBE7F3EAC7}"/>
    <dgm:cxn modelId="{7BBFA042-9BBF-4EF6-B4D1-2ED3B854EFBF}" srcId="{E3C14D93-DC08-4B5E-8BFA-904E080300B4}" destId="{C2E26B12-59B7-476E-8DB5-0F247E06FEBB}" srcOrd="0" destOrd="0" parTransId="{B7398D31-A50A-4923-AB7C-FFD03E5D4C70}" sibTransId="{154B335A-D5AA-4E38-983A-884CBBF776A0}"/>
    <dgm:cxn modelId="{EA7D52C5-3952-4A3C-9305-EB4ED9578328}" type="presOf" srcId="{C2E26B12-59B7-476E-8DB5-0F247E06FEBB}" destId="{0B7FADFD-797D-44E4-B80D-7A22ACF5E637}" srcOrd="0" destOrd="0" presId="urn:microsoft.com/office/officeart/2005/8/layout/default"/>
    <dgm:cxn modelId="{B60E3A79-C502-406C-9034-ADD223D469DB}" srcId="{E3C14D93-DC08-4B5E-8BFA-904E080300B4}" destId="{403C904F-F132-4409-89A9-4A7BAAC4FF1A}" srcOrd="3" destOrd="0" parTransId="{C46FAC5E-12F1-4F01-BAAD-D7EB81F02165}" sibTransId="{DBB75368-06B0-4B39-B528-44C503767327}"/>
    <dgm:cxn modelId="{FFE41C5B-47AF-4ED7-B75B-1B1C1B0338B2}" type="presParOf" srcId="{6D3BF95E-39F1-4453-B171-F73235F8F164}" destId="{0B7FADFD-797D-44E4-B80D-7A22ACF5E637}" srcOrd="0" destOrd="0" presId="urn:microsoft.com/office/officeart/2005/8/layout/default"/>
    <dgm:cxn modelId="{069961C4-419C-4771-A811-7FFF50D288D7}" type="presParOf" srcId="{6D3BF95E-39F1-4453-B171-F73235F8F164}" destId="{8CA067F4-32F6-4A37-93C3-BB692ABB9FC3}" srcOrd="1" destOrd="0" presId="urn:microsoft.com/office/officeart/2005/8/layout/default"/>
    <dgm:cxn modelId="{FEDC09FB-9FEC-4271-9EE9-06A6C14072E5}" type="presParOf" srcId="{6D3BF95E-39F1-4453-B171-F73235F8F164}" destId="{4A8C9821-7452-4FE1-A8AC-077F405FBE49}" srcOrd="2" destOrd="0" presId="urn:microsoft.com/office/officeart/2005/8/layout/default"/>
    <dgm:cxn modelId="{F1354178-4258-4DA7-8444-11BE7A1E17B7}" type="presParOf" srcId="{6D3BF95E-39F1-4453-B171-F73235F8F164}" destId="{93853C4B-CE18-4656-A42B-73DBA5E472A9}" srcOrd="3" destOrd="0" presId="urn:microsoft.com/office/officeart/2005/8/layout/default"/>
    <dgm:cxn modelId="{9512F326-0E84-4A6C-A408-118D2EFDE3B4}" type="presParOf" srcId="{6D3BF95E-39F1-4453-B171-F73235F8F164}" destId="{B7BC8049-B37E-4FFE-A51E-FC6128ED83A3}" srcOrd="4" destOrd="0" presId="urn:microsoft.com/office/officeart/2005/8/layout/default"/>
    <dgm:cxn modelId="{1D674859-C37A-41E8-BAD1-E93BA7DB36F4}" type="presParOf" srcId="{6D3BF95E-39F1-4453-B171-F73235F8F164}" destId="{7B7E4B7A-4F77-4C60-8381-F70A1F4D2BB2}" srcOrd="5" destOrd="0" presId="urn:microsoft.com/office/officeart/2005/8/layout/default"/>
    <dgm:cxn modelId="{C77B6BF0-77DD-411B-96A9-EDC26D9A4403}" type="presParOf" srcId="{6D3BF95E-39F1-4453-B171-F73235F8F164}" destId="{A40A8FB9-F0E8-4F9A-8E5A-037187B9D3FC}" srcOrd="6" destOrd="0" presId="urn:microsoft.com/office/officeart/2005/8/layout/default"/>
    <dgm:cxn modelId="{49140DF8-2694-4D1C-9EC8-C1E4F238291D}" type="presParOf" srcId="{6D3BF95E-39F1-4453-B171-F73235F8F164}" destId="{B2E27D51-E477-447F-A1AD-7590A4BB0678}" srcOrd="7" destOrd="0" presId="urn:microsoft.com/office/officeart/2005/8/layout/default"/>
    <dgm:cxn modelId="{9A3B56D3-2F72-4297-BF7D-F038D5C28B2E}" type="presParOf" srcId="{6D3BF95E-39F1-4453-B171-F73235F8F164}" destId="{0981BD56-A1ED-4FA2-B6CB-6C8EC02E188E}" srcOrd="8" destOrd="0" presId="urn:microsoft.com/office/officeart/2005/8/layout/default"/>
    <dgm:cxn modelId="{79BB4C52-E7C5-442E-8E63-781E5324FE53}" type="presParOf" srcId="{6D3BF95E-39F1-4453-B171-F73235F8F164}" destId="{401E7123-B5B6-4121-93B1-D86F71E0F33A}" srcOrd="9" destOrd="0" presId="urn:microsoft.com/office/officeart/2005/8/layout/default"/>
    <dgm:cxn modelId="{E6606E0E-D9F0-4866-AC03-997DD490EFE3}" type="presParOf" srcId="{6D3BF95E-39F1-4453-B171-F73235F8F164}" destId="{B6BDD484-3C86-4524-BE48-C70EEFA2FA79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3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E3C14D93-DC08-4B5E-8BFA-904E080300B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E26B12-59B7-476E-8DB5-0F247E06FEBB}">
      <dgm:prSet phldrT="[Text]" phldr="1"/>
      <dgm:spPr>
        <a:noFill/>
        <a:ln w="9525"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B7398D31-A50A-4923-AB7C-FFD03E5D4C70}" type="parTrans" cxnId="{7BBFA042-9BBF-4EF6-B4D1-2ED3B854EFBF}">
      <dgm:prSet/>
      <dgm:spPr/>
      <dgm:t>
        <a:bodyPr/>
        <a:lstStyle/>
        <a:p>
          <a:endParaRPr lang="en-US"/>
        </a:p>
      </dgm:t>
    </dgm:pt>
    <dgm:pt modelId="{154B335A-D5AA-4E38-983A-884CBBF776A0}" type="sibTrans" cxnId="{7BBFA042-9BBF-4EF6-B4D1-2ED3B854EFBF}">
      <dgm:prSet/>
      <dgm:spPr/>
      <dgm:t>
        <a:bodyPr/>
        <a:lstStyle/>
        <a:p>
          <a:endParaRPr lang="en-US"/>
        </a:p>
      </dgm:t>
    </dgm:pt>
    <dgm:pt modelId="{8CFDB0D6-6F8B-4CB5-9521-A0FC6B17866F}">
      <dgm:prSet phldrT="[Text]" phldr="1"/>
      <dgm:spPr>
        <a:noFill/>
        <a:ln w="9525"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0C2AC163-923C-4C47-AED1-EE324E25AE80}" type="parTrans" cxnId="{BD4A442C-24C1-4EAD-A916-007AB44320F1}">
      <dgm:prSet/>
      <dgm:spPr/>
      <dgm:t>
        <a:bodyPr/>
        <a:lstStyle/>
        <a:p>
          <a:endParaRPr lang="en-US"/>
        </a:p>
      </dgm:t>
    </dgm:pt>
    <dgm:pt modelId="{1458880D-79BC-4536-9736-F66E66B852B8}" type="sibTrans" cxnId="{BD4A442C-24C1-4EAD-A916-007AB44320F1}">
      <dgm:prSet/>
      <dgm:spPr/>
      <dgm:t>
        <a:bodyPr/>
        <a:lstStyle/>
        <a:p>
          <a:endParaRPr lang="en-US"/>
        </a:p>
      </dgm:t>
    </dgm:pt>
    <dgm:pt modelId="{403C904F-F132-4409-89A9-4A7BAAC4FF1A}">
      <dgm:prSet phldrT="[Text]" phldr="1"/>
      <dgm:spPr>
        <a:noFill/>
        <a:ln w="9525"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C46FAC5E-12F1-4F01-BAAD-D7EB81F02165}" type="parTrans" cxnId="{B60E3A79-C502-406C-9034-ADD223D469DB}">
      <dgm:prSet/>
      <dgm:spPr/>
      <dgm:t>
        <a:bodyPr/>
        <a:lstStyle/>
        <a:p>
          <a:endParaRPr lang="en-US"/>
        </a:p>
      </dgm:t>
    </dgm:pt>
    <dgm:pt modelId="{DBB75368-06B0-4B39-B528-44C503767327}" type="sibTrans" cxnId="{B60E3A79-C502-406C-9034-ADD223D469DB}">
      <dgm:prSet/>
      <dgm:spPr/>
      <dgm:t>
        <a:bodyPr/>
        <a:lstStyle/>
        <a:p>
          <a:endParaRPr lang="en-US"/>
        </a:p>
      </dgm:t>
    </dgm:pt>
    <dgm:pt modelId="{FD4CBC35-1BAA-49C2-A18F-222392ACFE44}">
      <dgm:prSet phldrT="[Text]" phldr="1"/>
      <dgm:spPr>
        <a:noFill/>
        <a:ln w="9525"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FC138222-108F-4493-8E63-962521A174B6}" type="parTrans" cxnId="{43C41F31-B3A0-4D3C-9AED-EFBF3C44E539}">
      <dgm:prSet/>
      <dgm:spPr/>
      <dgm:t>
        <a:bodyPr/>
        <a:lstStyle/>
        <a:p>
          <a:endParaRPr lang="en-US"/>
        </a:p>
      </dgm:t>
    </dgm:pt>
    <dgm:pt modelId="{34805E2B-EE0C-4241-B91C-31101986B8E3}" type="sibTrans" cxnId="{43C41F31-B3A0-4D3C-9AED-EFBF3C44E539}">
      <dgm:prSet/>
      <dgm:spPr/>
      <dgm:t>
        <a:bodyPr/>
        <a:lstStyle/>
        <a:p>
          <a:endParaRPr lang="en-US"/>
        </a:p>
      </dgm:t>
    </dgm:pt>
    <dgm:pt modelId="{472BD3CE-9026-4BAB-A614-D04C2E144F94}">
      <dgm:prSet phldrT="[Text]" phldr="1"/>
      <dgm:spPr>
        <a:noFill/>
        <a:ln w="9525"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13857A50-B42E-4599-89EC-8569F342323A}" type="parTrans" cxnId="{69FEA5BB-5C10-43C1-B048-88FAA841A0F1}">
      <dgm:prSet/>
      <dgm:spPr/>
      <dgm:t>
        <a:bodyPr/>
        <a:lstStyle/>
        <a:p>
          <a:endParaRPr lang="en-US"/>
        </a:p>
      </dgm:t>
    </dgm:pt>
    <dgm:pt modelId="{543FB428-4C8C-4940-B042-C0B05D164BB4}" type="sibTrans" cxnId="{69FEA5BB-5C10-43C1-B048-88FAA841A0F1}">
      <dgm:prSet/>
      <dgm:spPr/>
      <dgm:t>
        <a:bodyPr/>
        <a:lstStyle/>
        <a:p>
          <a:endParaRPr lang="en-US"/>
        </a:p>
      </dgm:t>
    </dgm:pt>
    <dgm:pt modelId="{6EB79486-7EB9-499F-BD43-708D21CA5572}">
      <dgm:prSet phldrT="[Text]" phldr="1"/>
      <dgm:spPr>
        <a:noFill/>
        <a:ln w="9525"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50AF7AAA-D023-46C9-B383-91176ACF9E4C}" type="parTrans" cxnId="{CDB18BB3-7FE6-4341-9D2C-C1CF51D7F53C}">
      <dgm:prSet/>
      <dgm:spPr/>
      <dgm:t>
        <a:bodyPr/>
        <a:lstStyle/>
        <a:p>
          <a:endParaRPr lang="en-US"/>
        </a:p>
      </dgm:t>
    </dgm:pt>
    <dgm:pt modelId="{34D41B91-1A01-4224-BBC1-64FBE7F3EAC7}" type="sibTrans" cxnId="{CDB18BB3-7FE6-4341-9D2C-C1CF51D7F53C}">
      <dgm:prSet/>
      <dgm:spPr/>
      <dgm:t>
        <a:bodyPr/>
        <a:lstStyle/>
        <a:p>
          <a:endParaRPr lang="en-US"/>
        </a:p>
      </dgm:t>
    </dgm:pt>
    <dgm:pt modelId="{6D3BF95E-39F1-4453-B171-F73235F8F164}" type="pres">
      <dgm:prSet presAssocID="{E3C14D93-DC08-4B5E-8BFA-904E080300B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B7FADFD-797D-44E4-B80D-7A22ACF5E637}" type="pres">
      <dgm:prSet presAssocID="{C2E26B12-59B7-476E-8DB5-0F247E06FEB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CA067F4-32F6-4A37-93C3-BB692ABB9FC3}" type="pres">
      <dgm:prSet presAssocID="{154B335A-D5AA-4E38-983A-884CBBF776A0}" presName="sibTrans" presStyleCnt="0"/>
      <dgm:spPr/>
    </dgm:pt>
    <dgm:pt modelId="{4A8C9821-7452-4FE1-A8AC-077F405FBE49}" type="pres">
      <dgm:prSet presAssocID="{8CFDB0D6-6F8B-4CB5-9521-A0FC6B17866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3853C4B-CE18-4656-A42B-73DBA5E472A9}" type="pres">
      <dgm:prSet presAssocID="{1458880D-79BC-4536-9736-F66E66B852B8}" presName="sibTrans" presStyleCnt="0"/>
      <dgm:spPr/>
    </dgm:pt>
    <dgm:pt modelId="{B7BC8049-B37E-4FFE-A51E-FC6128ED83A3}" type="pres">
      <dgm:prSet presAssocID="{6EB79486-7EB9-499F-BD43-708D21CA557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B7E4B7A-4F77-4C60-8381-F70A1F4D2BB2}" type="pres">
      <dgm:prSet presAssocID="{34D41B91-1A01-4224-BBC1-64FBE7F3EAC7}" presName="sibTrans" presStyleCnt="0"/>
      <dgm:spPr/>
    </dgm:pt>
    <dgm:pt modelId="{A40A8FB9-F0E8-4F9A-8E5A-037187B9D3FC}" type="pres">
      <dgm:prSet presAssocID="{403C904F-F132-4409-89A9-4A7BAAC4FF1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2E27D51-E477-447F-A1AD-7590A4BB0678}" type="pres">
      <dgm:prSet presAssocID="{DBB75368-06B0-4B39-B528-44C503767327}" presName="sibTrans" presStyleCnt="0"/>
      <dgm:spPr/>
    </dgm:pt>
    <dgm:pt modelId="{0981BD56-A1ED-4FA2-B6CB-6C8EC02E188E}" type="pres">
      <dgm:prSet presAssocID="{FD4CBC35-1BAA-49C2-A18F-222392ACFE44}" presName="node" presStyleLbl="node1" presStyleIdx="4" presStyleCnt="6" custLinFactNeighborX="78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01E7123-B5B6-4121-93B1-D86F71E0F33A}" type="pres">
      <dgm:prSet presAssocID="{34805E2B-EE0C-4241-B91C-31101986B8E3}" presName="sibTrans" presStyleCnt="0"/>
      <dgm:spPr/>
    </dgm:pt>
    <dgm:pt modelId="{B6BDD484-3C86-4524-BE48-C70EEFA2FA79}" type="pres">
      <dgm:prSet presAssocID="{472BD3CE-9026-4BAB-A614-D04C2E144F94}" presName="node" presStyleLbl="node1" presStyleIdx="5" presStyleCnt="6" custLinFactNeighborX="82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9FEA5BB-5C10-43C1-B048-88FAA841A0F1}" srcId="{E3C14D93-DC08-4B5E-8BFA-904E080300B4}" destId="{472BD3CE-9026-4BAB-A614-D04C2E144F94}" srcOrd="5" destOrd="0" parTransId="{13857A50-B42E-4599-89EC-8569F342323A}" sibTransId="{543FB428-4C8C-4940-B042-C0B05D164BB4}"/>
    <dgm:cxn modelId="{6485F197-3C5F-4F54-80FB-A2EE10E6D648}" type="presOf" srcId="{403C904F-F132-4409-89A9-4A7BAAC4FF1A}" destId="{A40A8FB9-F0E8-4F9A-8E5A-037187B9D3FC}" srcOrd="0" destOrd="0" presId="urn:microsoft.com/office/officeart/2005/8/layout/default"/>
    <dgm:cxn modelId="{43C41F31-B3A0-4D3C-9AED-EFBF3C44E539}" srcId="{E3C14D93-DC08-4B5E-8BFA-904E080300B4}" destId="{FD4CBC35-1BAA-49C2-A18F-222392ACFE44}" srcOrd="4" destOrd="0" parTransId="{FC138222-108F-4493-8E63-962521A174B6}" sibTransId="{34805E2B-EE0C-4241-B91C-31101986B8E3}"/>
    <dgm:cxn modelId="{100D2B75-77DD-4CB9-A24F-9EE7624FC329}" type="presOf" srcId="{FD4CBC35-1BAA-49C2-A18F-222392ACFE44}" destId="{0981BD56-A1ED-4FA2-B6CB-6C8EC02E188E}" srcOrd="0" destOrd="0" presId="urn:microsoft.com/office/officeart/2005/8/layout/default"/>
    <dgm:cxn modelId="{A2F821D0-AF29-41CF-A979-BA912CC027A2}" type="presOf" srcId="{E3C14D93-DC08-4B5E-8BFA-904E080300B4}" destId="{6D3BF95E-39F1-4453-B171-F73235F8F164}" srcOrd="0" destOrd="0" presId="urn:microsoft.com/office/officeart/2005/8/layout/default"/>
    <dgm:cxn modelId="{BD4A442C-24C1-4EAD-A916-007AB44320F1}" srcId="{E3C14D93-DC08-4B5E-8BFA-904E080300B4}" destId="{8CFDB0D6-6F8B-4CB5-9521-A0FC6B17866F}" srcOrd="1" destOrd="0" parTransId="{0C2AC163-923C-4C47-AED1-EE324E25AE80}" sibTransId="{1458880D-79BC-4536-9736-F66E66B852B8}"/>
    <dgm:cxn modelId="{6A5564B7-813D-4E5E-AE93-7C649812C8A3}" type="presOf" srcId="{6EB79486-7EB9-499F-BD43-708D21CA5572}" destId="{B7BC8049-B37E-4FFE-A51E-FC6128ED83A3}" srcOrd="0" destOrd="0" presId="urn:microsoft.com/office/officeart/2005/8/layout/default"/>
    <dgm:cxn modelId="{F14F40DB-0F4A-4CBA-960A-EAD9D353D539}" type="presOf" srcId="{472BD3CE-9026-4BAB-A614-D04C2E144F94}" destId="{B6BDD484-3C86-4524-BE48-C70EEFA2FA79}" srcOrd="0" destOrd="0" presId="urn:microsoft.com/office/officeart/2005/8/layout/default"/>
    <dgm:cxn modelId="{FDAF2497-570B-444F-B66A-67B3F5267EAC}" type="presOf" srcId="{C2E26B12-59B7-476E-8DB5-0F247E06FEBB}" destId="{0B7FADFD-797D-44E4-B80D-7A22ACF5E637}" srcOrd="0" destOrd="0" presId="urn:microsoft.com/office/officeart/2005/8/layout/default"/>
    <dgm:cxn modelId="{CDB18BB3-7FE6-4341-9D2C-C1CF51D7F53C}" srcId="{E3C14D93-DC08-4B5E-8BFA-904E080300B4}" destId="{6EB79486-7EB9-499F-BD43-708D21CA5572}" srcOrd="2" destOrd="0" parTransId="{50AF7AAA-D023-46C9-B383-91176ACF9E4C}" sibTransId="{34D41B91-1A01-4224-BBC1-64FBE7F3EAC7}"/>
    <dgm:cxn modelId="{7BBFA042-9BBF-4EF6-B4D1-2ED3B854EFBF}" srcId="{E3C14D93-DC08-4B5E-8BFA-904E080300B4}" destId="{C2E26B12-59B7-476E-8DB5-0F247E06FEBB}" srcOrd="0" destOrd="0" parTransId="{B7398D31-A50A-4923-AB7C-FFD03E5D4C70}" sibTransId="{154B335A-D5AA-4E38-983A-884CBBF776A0}"/>
    <dgm:cxn modelId="{D85AF041-14DD-4337-AAA1-C4BC09E71A4E}" type="presOf" srcId="{8CFDB0D6-6F8B-4CB5-9521-A0FC6B17866F}" destId="{4A8C9821-7452-4FE1-A8AC-077F405FBE49}" srcOrd="0" destOrd="0" presId="urn:microsoft.com/office/officeart/2005/8/layout/default"/>
    <dgm:cxn modelId="{B60E3A79-C502-406C-9034-ADD223D469DB}" srcId="{E3C14D93-DC08-4B5E-8BFA-904E080300B4}" destId="{403C904F-F132-4409-89A9-4A7BAAC4FF1A}" srcOrd="3" destOrd="0" parTransId="{C46FAC5E-12F1-4F01-BAAD-D7EB81F02165}" sibTransId="{DBB75368-06B0-4B39-B528-44C503767327}"/>
    <dgm:cxn modelId="{F0BCFB4D-7EF9-4DFA-A547-EC1AFB39BD77}" type="presParOf" srcId="{6D3BF95E-39F1-4453-B171-F73235F8F164}" destId="{0B7FADFD-797D-44E4-B80D-7A22ACF5E637}" srcOrd="0" destOrd="0" presId="urn:microsoft.com/office/officeart/2005/8/layout/default"/>
    <dgm:cxn modelId="{6F576417-BAA7-4807-BDF1-727A415A408A}" type="presParOf" srcId="{6D3BF95E-39F1-4453-B171-F73235F8F164}" destId="{8CA067F4-32F6-4A37-93C3-BB692ABB9FC3}" srcOrd="1" destOrd="0" presId="urn:microsoft.com/office/officeart/2005/8/layout/default"/>
    <dgm:cxn modelId="{0E01CF4A-AAFE-40B1-AE8E-A91DE1827BAA}" type="presParOf" srcId="{6D3BF95E-39F1-4453-B171-F73235F8F164}" destId="{4A8C9821-7452-4FE1-A8AC-077F405FBE49}" srcOrd="2" destOrd="0" presId="urn:microsoft.com/office/officeart/2005/8/layout/default"/>
    <dgm:cxn modelId="{A9DD3DF2-BB23-46CD-8B4E-77F9490EB668}" type="presParOf" srcId="{6D3BF95E-39F1-4453-B171-F73235F8F164}" destId="{93853C4B-CE18-4656-A42B-73DBA5E472A9}" srcOrd="3" destOrd="0" presId="urn:microsoft.com/office/officeart/2005/8/layout/default"/>
    <dgm:cxn modelId="{10FCF238-79FB-4916-BE4A-EC6E254BD0D1}" type="presParOf" srcId="{6D3BF95E-39F1-4453-B171-F73235F8F164}" destId="{B7BC8049-B37E-4FFE-A51E-FC6128ED83A3}" srcOrd="4" destOrd="0" presId="urn:microsoft.com/office/officeart/2005/8/layout/default"/>
    <dgm:cxn modelId="{A3973A4C-BC9A-4D1C-994D-DE63778DBC4C}" type="presParOf" srcId="{6D3BF95E-39F1-4453-B171-F73235F8F164}" destId="{7B7E4B7A-4F77-4C60-8381-F70A1F4D2BB2}" srcOrd="5" destOrd="0" presId="urn:microsoft.com/office/officeart/2005/8/layout/default"/>
    <dgm:cxn modelId="{794B1164-9E2D-448F-BAB0-EC46D5079A6E}" type="presParOf" srcId="{6D3BF95E-39F1-4453-B171-F73235F8F164}" destId="{A40A8FB9-F0E8-4F9A-8E5A-037187B9D3FC}" srcOrd="6" destOrd="0" presId="urn:microsoft.com/office/officeart/2005/8/layout/default"/>
    <dgm:cxn modelId="{150AC8EC-3180-4348-80F5-6D8841DC14DC}" type="presParOf" srcId="{6D3BF95E-39F1-4453-B171-F73235F8F164}" destId="{B2E27D51-E477-447F-A1AD-7590A4BB0678}" srcOrd="7" destOrd="0" presId="urn:microsoft.com/office/officeart/2005/8/layout/default"/>
    <dgm:cxn modelId="{B55D6176-98CD-4DEC-BC6E-EFF370794492}" type="presParOf" srcId="{6D3BF95E-39F1-4453-B171-F73235F8F164}" destId="{0981BD56-A1ED-4FA2-B6CB-6C8EC02E188E}" srcOrd="8" destOrd="0" presId="urn:microsoft.com/office/officeart/2005/8/layout/default"/>
    <dgm:cxn modelId="{2D6B4ED6-F7E7-4AB7-90D2-171E4AAEF294}" type="presParOf" srcId="{6D3BF95E-39F1-4453-B171-F73235F8F164}" destId="{401E7123-B5B6-4121-93B1-D86F71E0F33A}" srcOrd="9" destOrd="0" presId="urn:microsoft.com/office/officeart/2005/8/layout/default"/>
    <dgm:cxn modelId="{A9CC599C-6085-4A98-90C3-C76305EE7975}" type="presParOf" srcId="{6D3BF95E-39F1-4453-B171-F73235F8F164}" destId="{B6BDD484-3C86-4524-BE48-C70EEFA2FA79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3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E3C14D93-DC08-4B5E-8BFA-904E080300B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E26B12-59B7-476E-8DB5-0F247E06FEBB}">
      <dgm:prSet phldrT="[Text]" phldr="1"/>
      <dgm:spPr>
        <a:noFill/>
        <a:ln w="9525"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B7398D31-A50A-4923-AB7C-FFD03E5D4C70}" type="parTrans" cxnId="{7BBFA042-9BBF-4EF6-B4D1-2ED3B854EFBF}">
      <dgm:prSet/>
      <dgm:spPr/>
      <dgm:t>
        <a:bodyPr/>
        <a:lstStyle/>
        <a:p>
          <a:endParaRPr lang="en-US"/>
        </a:p>
      </dgm:t>
    </dgm:pt>
    <dgm:pt modelId="{154B335A-D5AA-4E38-983A-884CBBF776A0}" type="sibTrans" cxnId="{7BBFA042-9BBF-4EF6-B4D1-2ED3B854EFBF}">
      <dgm:prSet/>
      <dgm:spPr/>
      <dgm:t>
        <a:bodyPr/>
        <a:lstStyle/>
        <a:p>
          <a:endParaRPr lang="en-US"/>
        </a:p>
      </dgm:t>
    </dgm:pt>
    <dgm:pt modelId="{403C904F-F132-4409-89A9-4A7BAAC4FF1A}">
      <dgm:prSet phldrT="[Text]" phldr="1"/>
      <dgm:spPr>
        <a:noFill/>
        <a:ln w="9525"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C46FAC5E-12F1-4F01-BAAD-D7EB81F02165}" type="parTrans" cxnId="{B60E3A79-C502-406C-9034-ADD223D469DB}">
      <dgm:prSet/>
      <dgm:spPr/>
      <dgm:t>
        <a:bodyPr/>
        <a:lstStyle/>
        <a:p>
          <a:endParaRPr lang="en-US"/>
        </a:p>
      </dgm:t>
    </dgm:pt>
    <dgm:pt modelId="{DBB75368-06B0-4B39-B528-44C503767327}" type="sibTrans" cxnId="{B60E3A79-C502-406C-9034-ADD223D469DB}">
      <dgm:prSet/>
      <dgm:spPr/>
      <dgm:t>
        <a:bodyPr/>
        <a:lstStyle/>
        <a:p>
          <a:endParaRPr lang="en-US"/>
        </a:p>
      </dgm:t>
    </dgm:pt>
    <dgm:pt modelId="{472BD3CE-9026-4BAB-A614-D04C2E144F94}">
      <dgm:prSet phldrT="[Text]" phldr="1"/>
      <dgm:spPr>
        <a:noFill/>
        <a:ln w="9525"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13857A50-B42E-4599-89EC-8569F342323A}" type="parTrans" cxnId="{69FEA5BB-5C10-43C1-B048-88FAA841A0F1}">
      <dgm:prSet/>
      <dgm:spPr/>
      <dgm:t>
        <a:bodyPr/>
        <a:lstStyle/>
        <a:p>
          <a:endParaRPr lang="en-US"/>
        </a:p>
      </dgm:t>
    </dgm:pt>
    <dgm:pt modelId="{543FB428-4C8C-4940-B042-C0B05D164BB4}" type="sibTrans" cxnId="{69FEA5BB-5C10-43C1-B048-88FAA841A0F1}">
      <dgm:prSet/>
      <dgm:spPr/>
      <dgm:t>
        <a:bodyPr/>
        <a:lstStyle/>
        <a:p>
          <a:endParaRPr lang="en-US"/>
        </a:p>
      </dgm:t>
    </dgm:pt>
    <dgm:pt modelId="{6D3BF95E-39F1-4453-B171-F73235F8F164}" type="pres">
      <dgm:prSet presAssocID="{E3C14D93-DC08-4B5E-8BFA-904E080300B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B7FADFD-797D-44E4-B80D-7A22ACF5E637}" type="pres">
      <dgm:prSet presAssocID="{C2E26B12-59B7-476E-8DB5-0F247E06FEB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CA067F4-32F6-4A37-93C3-BB692ABB9FC3}" type="pres">
      <dgm:prSet presAssocID="{154B335A-D5AA-4E38-983A-884CBBF776A0}" presName="sibTrans" presStyleCnt="0"/>
      <dgm:spPr/>
    </dgm:pt>
    <dgm:pt modelId="{A40A8FB9-F0E8-4F9A-8E5A-037187B9D3FC}" type="pres">
      <dgm:prSet presAssocID="{403C904F-F132-4409-89A9-4A7BAAC4FF1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2E27D51-E477-447F-A1AD-7590A4BB0678}" type="pres">
      <dgm:prSet presAssocID="{DBB75368-06B0-4B39-B528-44C503767327}" presName="sibTrans" presStyleCnt="0"/>
      <dgm:spPr/>
    </dgm:pt>
    <dgm:pt modelId="{B6BDD484-3C86-4524-BE48-C70EEFA2FA79}" type="pres">
      <dgm:prSet presAssocID="{472BD3CE-9026-4BAB-A614-D04C2E144F94}" presName="node" presStyleLbl="node1" presStyleIdx="2" presStyleCnt="3" custLinFactNeighborX="1530" custLinFactNeighborY="6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258E9BF-D519-4B62-A64C-F068111A5DB7}" type="presOf" srcId="{403C904F-F132-4409-89A9-4A7BAAC4FF1A}" destId="{A40A8FB9-F0E8-4F9A-8E5A-037187B9D3FC}" srcOrd="0" destOrd="0" presId="urn:microsoft.com/office/officeart/2005/8/layout/default"/>
    <dgm:cxn modelId="{69FEA5BB-5C10-43C1-B048-88FAA841A0F1}" srcId="{E3C14D93-DC08-4B5E-8BFA-904E080300B4}" destId="{472BD3CE-9026-4BAB-A614-D04C2E144F94}" srcOrd="2" destOrd="0" parTransId="{13857A50-B42E-4599-89EC-8569F342323A}" sibTransId="{543FB428-4C8C-4940-B042-C0B05D164BB4}"/>
    <dgm:cxn modelId="{EDE8B135-7F1A-4609-A118-70DDE7769638}" type="presOf" srcId="{E3C14D93-DC08-4B5E-8BFA-904E080300B4}" destId="{6D3BF95E-39F1-4453-B171-F73235F8F164}" srcOrd="0" destOrd="0" presId="urn:microsoft.com/office/officeart/2005/8/layout/default"/>
    <dgm:cxn modelId="{3CDF4020-B1A5-447C-A2D0-AF8425C44454}" type="presOf" srcId="{472BD3CE-9026-4BAB-A614-D04C2E144F94}" destId="{B6BDD484-3C86-4524-BE48-C70EEFA2FA79}" srcOrd="0" destOrd="0" presId="urn:microsoft.com/office/officeart/2005/8/layout/default"/>
    <dgm:cxn modelId="{6C9F6DAF-E46C-454B-80D6-396CB1812353}" type="presOf" srcId="{C2E26B12-59B7-476E-8DB5-0F247E06FEBB}" destId="{0B7FADFD-797D-44E4-B80D-7A22ACF5E637}" srcOrd="0" destOrd="0" presId="urn:microsoft.com/office/officeart/2005/8/layout/default"/>
    <dgm:cxn modelId="{7BBFA042-9BBF-4EF6-B4D1-2ED3B854EFBF}" srcId="{E3C14D93-DC08-4B5E-8BFA-904E080300B4}" destId="{C2E26B12-59B7-476E-8DB5-0F247E06FEBB}" srcOrd="0" destOrd="0" parTransId="{B7398D31-A50A-4923-AB7C-FFD03E5D4C70}" sibTransId="{154B335A-D5AA-4E38-983A-884CBBF776A0}"/>
    <dgm:cxn modelId="{B60E3A79-C502-406C-9034-ADD223D469DB}" srcId="{E3C14D93-DC08-4B5E-8BFA-904E080300B4}" destId="{403C904F-F132-4409-89A9-4A7BAAC4FF1A}" srcOrd="1" destOrd="0" parTransId="{C46FAC5E-12F1-4F01-BAAD-D7EB81F02165}" sibTransId="{DBB75368-06B0-4B39-B528-44C503767327}"/>
    <dgm:cxn modelId="{673126F9-A304-4291-8EBD-4B9B1736EFE0}" type="presParOf" srcId="{6D3BF95E-39F1-4453-B171-F73235F8F164}" destId="{0B7FADFD-797D-44E4-B80D-7A22ACF5E637}" srcOrd="0" destOrd="0" presId="urn:microsoft.com/office/officeart/2005/8/layout/default"/>
    <dgm:cxn modelId="{FD76E123-C36A-4532-BFF4-653259792E0D}" type="presParOf" srcId="{6D3BF95E-39F1-4453-B171-F73235F8F164}" destId="{8CA067F4-32F6-4A37-93C3-BB692ABB9FC3}" srcOrd="1" destOrd="0" presId="urn:microsoft.com/office/officeart/2005/8/layout/default"/>
    <dgm:cxn modelId="{35FD5D9E-ECE4-45E9-A62E-7BA995284209}" type="presParOf" srcId="{6D3BF95E-39F1-4453-B171-F73235F8F164}" destId="{A40A8FB9-F0E8-4F9A-8E5A-037187B9D3FC}" srcOrd="2" destOrd="0" presId="urn:microsoft.com/office/officeart/2005/8/layout/default"/>
    <dgm:cxn modelId="{9BAD5432-60DA-4B22-8226-DB1737103465}" type="presParOf" srcId="{6D3BF95E-39F1-4453-B171-F73235F8F164}" destId="{B2E27D51-E477-447F-A1AD-7590A4BB0678}" srcOrd="3" destOrd="0" presId="urn:microsoft.com/office/officeart/2005/8/layout/default"/>
    <dgm:cxn modelId="{60915822-9EC5-4DF1-81B3-6A0A42AB7A10}" type="presParOf" srcId="{6D3BF95E-39F1-4453-B171-F73235F8F164}" destId="{B6BDD484-3C86-4524-BE48-C70EEFA2FA79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4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4C75F1-AA86-46CD-8049-4FCB856C47CF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CBC2552F-0646-48ED-A5A7-266DEAA0A015}">
      <dgm:prSet phldrT="[Text]" custT="1"/>
      <dgm:spPr/>
      <dgm:t>
        <a:bodyPr/>
        <a:lstStyle/>
        <a:p>
          <a:r>
            <a:rPr lang="en-GB" sz="1600" dirty="0" smtClean="0"/>
            <a:t>Project preparation</a:t>
          </a:r>
          <a:endParaRPr lang="en-GB" sz="1600" dirty="0"/>
        </a:p>
      </dgm:t>
    </dgm:pt>
    <dgm:pt modelId="{FDFAF05D-5B08-4F56-8231-C13D4C573164}" type="parTrans" cxnId="{DBB6BA71-DBA7-4D93-9AC8-9F8AF6CD53A0}">
      <dgm:prSet/>
      <dgm:spPr/>
      <dgm:t>
        <a:bodyPr/>
        <a:lstStyle/>
        <a:p>
          <a:endParaRPr lang="en-GB" sz="1600"/>
        </a:p>
      </dgm:t>
    </dgm:pt>
    <dgm:pt modelId="{01CF5F5F-DE00-40FF-AA22-9469DB5D5552}" type="sibTrans" cxnId="{DBB6BA71-DBA7-4D93-9AC8-9F8AF6CD53A0}">
      <dgm:prSet/>
      <dgm:spPr/>
      <dgm:t>
        <a:bodyPr/>
        <a:lstStyle/>
        <a:p>
          <a:endParaRPr lang="en-GB" sz="1600"/>
        </a:p>
      </dgm:t>
    </dgm:pt>
    <dgm:pt modelId="{28AB52D4-4E51-47EF-A5FE-011D23EC4489}">
      <dgm:prSet phldrT="[Text]" custT="1"/>
      <dgm:spPr/>
      <dgm:t>
        <a:bodyPr/>
        <a:lstStyle/>
        <a:p>
          <a:r>
            <a:rPr lang="en-GB" sz="1600" dirty="0" smtClean="0"/>
            <a:t>Analysis</a:t>
          </a:r>
          <a:endParaRPr lang="en-GB" sz="1600" dirty="0"/>
        </a:p>
      </dgm:t>
    </dgm:pt>
    <dgm:pt modelId="{6E47B2CD-3578-44DF-97AA-4E01CB6A124B}" type="parTrans" cxnId="{BD0535D3-FED6-47FA-94FD-5F055D72BF30}">
      <dgm:prSet/>
      <dgm:spPr/>
      <dgm:t>
        <a:bodyPr/>
        <a:lstStyle/>
        <a:p>
          <a:endParaRPr lang="en-GB" sz="1600"/>
        </a:p>
      </dgm:t>
    </dgm:pt>
    <dgm:pt modelId="{CA50C3EC-7F78-43C9-83A8-599B61D4EDAA}" type="sibTrans" cxnId="{BD0535D3-FED6-47FA-94FD-5F055D72BF30}">
      <dgm:prSet/>
      <dgm:spPr/>
      <dgm:t>
        <a:bodyPr/>
        <a:lstStyle/>
        <a:p>
          <a:endParaRPr lang="en-GB" sz="1600"/>
        </a:p>
      </dgm:t>
    </dgm:pt>
    <dgm:pt modelId="{78BFC0FD-D286-4526-88AB-00EDDECAFD7E}">
      <dgm:prSet phldrT="[Text]" custT="1"/>
      <dgm:spPr/>
      <dgm:t>
        <a:bodyPr/>
        <a:lstStyle/>
        <a:p>
          <a:r>
            <a:rPr lang="en-GB" sz="1600" dirty="0" smtClean="0"/>
            <a:t>Capacity building for reform</a:t>
          </a:r>
          <a:endParaRPr lang="en-GB" sz="1600" dirty="0"/>
        </a:p>
      </dgm:t>
    </dgm:pt>
    <dgm:pt modelId="{D9A8374E-5726-402C-AB8E-0A60E885B747}" type="parTrans" cxnId="{1F98116C-69F2-4AD6-B1E2-E3A66C425436}">
      <dgm:prSet/>
      <dgm:spPr/>
      <dgm:t>
        <a:bodyPr/>
        <a:lstStyle/>
        <a:p>
          <a:endParaRPr lang="en-GB" sz="1600"/>
        </a:p>
      </dgm:t>
    </dgm:pt>
    <dgm:pt modelId="{F9F597EB-8FE7-4173-B5CD-84F4C6A6C446}" type="sibTrans" cxnId="{1F98116C-69F2-4AD6-B1E2-E3A66C425436}">
      <dgm:prSet/>
      <dgm:spPr/>
      <dgm:t>
        <a:bodyPr/>
        <a:lstStyle/>
        <a:p>
          <a:endParaRPr lang="en-GB" sz="1600"/>
        </a:p>
      </dgm:t>
    </dgm:pt>
    <dgm:pt modelId="{26FEBA81-1AF2-49DA-B5F7-0ACAD7BAA7EA}" type="pres">
      <dgm:prSet presAssocID="{974C75F1-AA86-46CD-8049-4FCB856C47CF}" presName="Name0" presStyleCnt="0">
        <dgm:presLayoutVars>
          <dgm:dir/>
          <dgm:animLvl val="lvl"/>
          <dgm:resizeHandles val="exact"/>
        </dgm:presLayoutVars>
      </dgm:prSet>
      <dgm:spPr/>
    </dgm:pt>
    <dgm:pt modelId="{4A70D172-6C67-48AF-8243-AF1BED6ECFD7}" type="pres">
      <dgm:prSet presAssocID="{CBC2552F-0646-48ED-A5A7-266DEAA0A015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A7ECE9C-CEEC-48CF-8C8F-5673394BFF3C}" type="pres">
      <dgm:prSet presAssocID="{01CF5F5F-DE00-40FF-AA22-9469DB5D5552}" presName="parTxOnlySpace" presStyleCnt="0"/>
      <dgm:spPr/>
    </dgm:pt>
    <dgm:pt modelId="{B2AA71CE-2166-420A-BA2C-61BAC17AC4D0}" type="pres">
      <dgm:prSet presAssocID="{28AB52D4-4E51-47EF-A5FE-011D23EC4489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B80EF7D-CA68-45FB-BCDD-9EBE3C7372B1}" type="pres">
      <dgm:prSet presAssocID="{CA50C3EC-7F78-43C9-83A8-599B61D4EDAA}" presName="parTxOnlySpace" presStyleCnt="0"/>
      <dgm:spPr/>
    </dgm:pt>
    <dgm:pt modelId="{28802B95-C818-40B2-AD66-F47E0D4DB2E9}" type="pres">
      <dgm:prSet presAssocID="{78BFC0FD-D286-4526-88AB-00EDDECAFD7E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D9F3058-25D4-490F-A63F-A69B17361069}" type="presOf" srcId="{CBC2552F-0646-48ED-A5A7-266DEAA0A015}" destId="{4A70D172-6C67-48AF-8243-AF1BED6ECFD7}" srcOrd="0" destOrd="0" presId="urn:microsoft.com/office/officeart/2005/8/layout/chevron1"/>
    <dgm:cxn modelId="{97EFDE80-57E2-4A43-BF44-CD4C2F1BAE04}" type="presOf" srcId="{78BFC0FD-D286-4526-88AB-00EDDECAFD7E}" destId="{28802B95-C818-40B2-AD66-F47E0D4DB2E9}" srcOrd="0" destOrd="0" presId="urn:microsoft.com/office/officeart/2005/8/layout/chevron1"/>
    <dgm:cxn modelId="{33D35B1A-85C1-43AC-8932-68F8052108D9}" type="presOf" srcId="{28AB52D4-4E51-47EF-A5FE-011D23EC4489}" destId="{B2AA71CE-2166-420A-BA2C-61BAC17AC4D0}" srcOrd="0" destOrd="0" presId="urn:microsoft.com/office/officeart/2005/8/layout/chevron1"/>
    <dgm:cxn modelId="{DBB6BA71-DBA7-4D93-9AC8-9F8AF6CD53A0}" srcId="{974C75F1-AA86-46CD-8049-4FCB856C47CF}" destId="{CBC2552F-0646-48ED-A5A7-266DEAA0A015}" srcOrd="0" destOrd="0" parTransId="{FDFAF05D-5B08-4F56-8231-C13D4C573164}" sibTransId="{01CF5F5F-DE00-40FF-AA22-9469DB5D5552}"/>
    <dgm:cxn modelId="{1F98116C-69F2-4AD6-B1E2-E3A66C425436}" srcId="{974C75F1-AA86-46CD-8049-4FCB856C47CF}" destId="{78BFC0FD-D286-4526-88AB-00EDDECAFD7E}" srcOrd="2" destOrd="0" parTransId="{D9A8374E-5726-402C-AB8E-0A60E885B747}" sibTransId="{F9F597EB-8FE7-4173-B5CD-84F4C6A6C446}"/>
    <dgm:cxn modelId="{BD0535D3-FED6-47FA-94FD-5F055D72BF30}" srcId="{974C75F1-AA86-46CD-8049-4FCB856C47CF}" destId="{28AB52D4-4E51-47EF-A5FE-011D23EC4489}" srcOrd="1" destOrd="0" parTransId="{6E47B2CD-3578-44DF-97AA-4E01CB6A124B}" sibTransId="{CA50C3EC-7F78-43C9-83A8-599B61D4EDAA}"/>
    <dgm:cxn modelId="{CD785603-9B79-4545-A0D1-09F5A3C65711}" type="presOf" srcId="{974C75F1-AA86-46CD-8049-4FCB856C47CF}" destId="{26FEBA81-1AF2-49DA-B5F7-0ACAD7BAA7EA}" srcOrd="0" destOrd="0" presId="urn:microsoft.com/office/officeart/2005/8/layout/chevron1"/>
    <dgm:cxn modelId="{6147B219-65DC-4BAA-8C57-10C64398F561}" type="presParOf" srcId="{26FEBA81-1AF2-49DA-B5F7-0ACAD7BAA7EA}" destId="{4A70D172-6C67-48AF-8243-AF1BED6ECFD7}" srcOrd="0" destOrd="0" presId="urn:microsoft.com/office/officeart/2005/8/layout/chevron1"/>
    <dgm:cxn modelId="{A66EC54B-9A82-4E0F-9737-13425F617C61}" type="presParOf" srcId="{26FEBA81-1AF2-49DA-B5F7-0ACAD7BAA7EA}" destId="{2A7ECE9C-CEEC-48CF-8C8F-5673394BFF3C}" srcOrd="1" destOrd="0" presId="urn:microsoft.com/office/officeart/2005/8/layout/chevron1"/>
    <dgm:cxn modelId="{17881877-3B91-4E86-8C94-97AE4E0F0040}" type="presParOf" srcId="{26FEBA81-1AF2-49DA-B5F7-0ACAD7BAA7EA}" destId="{B2AA71CE-2166-420A-BA2C-61BAC17AC4D0}" srcOrd="2" destOrd="0" presId="urn:microsoft.com/office/officeart/2005/8/layout/chevron1"/>
    <dgm:cxn modelId="{C5C2B7F2-24A2-4D9E-9C46-E2EE2957288A}" type="presParOf" srcId="{26FEBA81-1AF2-49DA-B5F7-0ACAD7BAA7EA}" destId="{8B80EF7D-CA68-45FB-BCDD-9EBE3C7372B1}" srcOrd="3" destOrd="0" presId="urn:microsoft.com/office/officeart/2005/8/layout/chevron1"/>
    <dgm:cxn modelId="{1C2EC213-726B-4C24-BB8E-DDB00CC5F369}" type="presParOf" srcId="{26FEBA81-1AF2-49DA-B5F7-0ACAD7BAA7EA}" destId="{28802B95-C818-40B2-AD66-F47E0D4DB2E9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86C01E-C675-45B8-84A4-AE25695DF756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EE1A5A29-9D22-4612-BD02-0EAE7880AF98}">
      <dgm:prSet phldrT="[Text]"/>
      <dgm:spPr/>
      <dgm:t>
        <a:bodyPr/>
        <a:lstStyle/>
        <a:p>
          <a:r>
            <a:rPr lang="en-GB" dirty="0" smtClean="0"/>
            <a:t>Analysis</a:t>
          </a:r>
          <a:endParaRPr lang="en-GB" dirty="0"/>
        </a:p>
      </dgm:t>
    </dgm:pt>
    <dgm:pt modelId="{27B987E4-2227-41E2-ACBA-502C81D03F97}" type="parTrans" cxnId="{49756265-FF34-4F5F-828A-3A5065BF9FE8}">
      <dgm:prSet/>
      <dgm:spPr/>
      <dgm:t>
        <a:bodyPr/>
        <a:lstStyle/>
        <a:p>
          <a:endParaRPr lang="en-GB"/>
        </a:p>
      </dgm:t>
    </dgm:pt>
    <dgm:pt modelId="{2DB797B7-8936-4659-B545-218317D74444}" type="sibTrans" cxnId="{49756265-FF34-4F5F-828A-3A5065BF9FE8}">
      <dgm:prSet/>
      <dgm:spPr/>
      <dgm:t>
        <a:bodyPr/>
        <a:lstStyle/>
        <a:p>
          <a:endParaRPr lang="en-GB"/>
        </a:p>
      </dgm:t>
    </dgm:pt>
    <dgm:pt modelId="{47CC52C3-E659-4507-8842-4B70DEC72C17}">
      <dgm:prSet phldrT="[Text]"/>
      <dgm:spPr/>
      <dgm:t>
        <a:bodyPr/>
        <a:lstStyle/>
        <a:p>
          <a:r>
            <a:rPr lang="en-GB" dirty="0" smtClean="0"/>
            <a:t>Short list developed</a:t>
          </a:r>
          <a:endParaRPr lang="en-GB" dirty="0"/>
        </a:p>
      </dgm:t>
    </dgm:pt>
    <dgm:pt modelId="{E76A0072-02D4-4EA7-BA3E-820846583A18}" type="parTrans" cxnId="{32874239-69F7-4C59-8890-6100236070C9}">
      <dgm:prSet/>
      <dgm:spPr/>
      <dgm:t>
        <a:bodyPr/>
        <a:lstStyle/>
        <a:p>
          <a:endParaRPr lang="en-GB"/>
        </a:p>
      </dgm:t>
    </dgm:pt>
    <dgm:pt modelId="{8E976FC1-055E-414B-8A6F-69439D413CED}" type="sibTrans" cxnId="{32874239-69F7-4C59-8890-6100236070C9}">
      <dgm:prSet/>
      <dgm:spPr/>
      <dgm:t>
        <a:bodyPr/>
        <a:lstStyle/>
        <a:p>
          <a:endParaRPr lang="en-GB"/>
        </a:p>
      </dgm:t>
    </dgm:pt>
    <dgm:pt modelId="{1E143052-9612-479F-8CC2-07100AB1BA57}">
      <dgm:prSet phldrT="[Text]"/>
      <dgm:spPr/>
      <dgm:t>
        <a:bodyPr/>
        <a:lstStyle/>
        <a:p>
          <a:r>
            <a:rPr lang="en-GB" dirty="0" smtClean="0"/>
            <a:t>Selection of sectors</a:t>
          </a:r>
          <a:endParaRPr lang="en-GB" dirty="0"/>
        </a:p>
      </dgm:t>
    </dgm:pt>
    <dgm:pt modelId="{361CB545-77C6-4F80-9F98-3E589FFB08EC}" type="parTrans" cxnId="{7849EEE4-8035-4102-8AA5-45B2E0FA60C9}">
      <dgm:prSet/>
      <dgm:spPr/>
      <dgm:t>
        <a:bodyPr/>
        <a:lstStyle/>
        <a:p>
          <a:endParaRPr lang="en-GB"/>
        </a:p>
      </dgm:t>
    </dgm:pt>
    <dgm:pt modelId="{E8533422-8EA8-43FA-B868-4FF8D2EB2E6C}" type="sibTrans" cxnId="{7849EEE4-8035-4102-8AA5-45B2E0FA60C9}">
      <dgm:prSet/>
      <dgm:spPr/>
      <dgm:t>
        <a:bodyPr/>
        <a:lstStyle/>
        <a:p>
          <a:endParaRPr lang="en-GB"/>
        </a:p>
      </dgm:t>
    </dgm:pt>
    <dgm:pt modelId="{88E4A159-1123-4E25-99B8-49CC7AB9FDD7}">
      <dgm:prSet/>
      <dgm:spPr/>
      <dgm:t>
        <a:bodyPr/>
        <a:lstStyle/>
        <a:p>
          <a:r>
            <a:rPr lang="en-GB" dirty="0" smtClean="0"/>
            <a:t>Composition of sector groups</a:t>
          </a:r>
        </a:p>
      </dgm:t>
    </dgm:pt>
    <dgm:pt modelId="{5B38BFF7-7FB3-411F-8C6D-36553F5A1DC6}" type="parTrans" cxnId="{F47E1AF6-6C31-4760-A106-5AB82C75254B}">
      <dgm:prSet/>
      <dgm:spPr/>
      <dgm:t>
        <a:bodyPr/>
        <a:lstStyle/>
        <a:p>
          <a:endParaRPr lang="en-GB"/>
        </a:p>
      </dgm:t>
    </dgm:pt>
    <dgm:pt modelId="{7C6390D4-4F72-423D-8559-E2F63CB79A40}" type="sibTrans" cxnId="{F47E1AF6-6C31-4760-A106-5AB82C75254B}">
      <dgm:prSet/>
      <dgm:spPr/>
      <dgm:t>
        <a:bodyPr/>
        <a:lstStyle/>
        <a:p>
          <a:endParaRPr lang="en-GB"/>
        </a:p>
      </dgm:t>
    </dgm:pt>
    <dgm:pt modelId="{4B52523F-3E10-4FD8-9BE5-3F8A605E782E}" type="pres">
      <dgm:prSet presAssocID="{A486C01E-C675-45B8-84A4-AE25695DF756}" presName="Name0" presStyleCnt="0">
        <dgm:presLayoutVars>
          <dgm:dir/>
          <dgm:resizeHandles val="exact"/>
        </dgm:presLayoutVars>
      </dgm:prSet>
      <dgm:spPr/>
    </dgm:pt>
    <dgm:pt modelId="{27E9B9DF-A35D-4E40-B4EF-2643EECF03F0}" type="pres">
      <dgm:prSet presAssocID="{A486C01E-C675-45B8-84A4-AE25695DF756}" presName="arrow" presStyleLbl="bgShp" presStyleIdx="0" presStyleCnt="1"/>
      <dgm:spPr>
        <a:solidFill>
          <a:schemeClr val="accent4">
            <a:lumMod val="40000"/>
            <a:lumOff val="60000"/>
          </a:schemeClr>
        </a:solidFill>
      </dgm:spPr>
    </dgm:pt>
    <dgm:pt modelId="{23C2AE08-83CD-4BE8-9F6C-63F9FEC0E11E}" type="pres">
      <dgm:prSet presAssocID="{A486C01E-C675-45B8-84A4-AE25695DF756}" presName="points" presStyleCnt="0"/>
      <dgm:spPr/>
    </dgm:pt>
    <dgm:pt modelId="{F8A2E7C9-0E6F-4E12-A69A-08875FDE3F17}" type="pres">
      <dgm:prSet presAssocID="{EE1A5A29-9D22-4612-BD02-0EAE7880AF98}" presName="compositeA" presStyleCnt="0"/>
      <dgm:spPr/>
    </dgm:pt>
    <dgm:pt modelId="{BEFBAD16-5D9A-4614-A1F9-756AB255D105}" type="pres">
      <dgm:prSet presAssocID="{EE1A5A29-9D22-4612-BD02-0EAE7880AF98}" presName="textA" presStyleLbl="revTx" presStyleIdx="0" presStyleCnt="4" custLinFactNeighborY="-468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F6ABE98-1992-4E2E-ACCF-0208D78309B2}" type="pres">
      <dgm:prSet presAssocID="{EE1A5A29-9D22-4612-BD02-0EAE7880AF98}" presName="circleA" presStyleLbl="node1" presStyleIdx="0" presStyleCnt="4"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en-GB"/>
        </a:p>
      </dgm:t>
    </dgm:pt>
    <dgm:pt modelId="{7464ED0B-8C55-46F7-9EB0-A36D7567170F}" type="pres">
      <dgm:prSet presAssocID="{EE1A5A29-9D22-4612-BD02-0EAE7880AF98}" presName="spaceA" presStyleCnt="0"/>
      <dgm:spPr/>
    </dgm:pt>
    <dgm:pt modelId="{C9D2D80D-92E1-42F8-A126-9E38AE1395C5}" type="pres">
      <dgm:prSet presAssocID="{2DB797B7-8936-4659-B545-218317D74444}" presName="space" presStyleCnt="0"/>
      <dgm:spPr/>
    </dgm:pt>
    <dgm:pt modelId="{ABAD603B-D270-4878-8982-D3FF0FB781A3}" type="pres">
      <dgm:prSet presAssocID="{47CC52C3-E659-4507-8842-4B70DEC72C17}" presName="compositeB" presStyleCnt="0"/>
      <dgm:spPr/>
    </dgm:pt>
    <dgm:pt modelId="{7B5E7362-389C-460C-8D67-D0DDB8949978}" type="pres">
      <dgm:prSet presAssocID="{47CC52C3-E659-4507-8842-4B70DEC72C17}" presName="textB" presStyleLbl="revTx" presStyleIdx="1" presStyleCnt="4" custLinFactNeighborX="-3883" custLinFactNeighborY="-9375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AED8AAE-7EA6-48E9-BF2F-F1C290DFAC3D}" type="pres">
      <dgm:prSet presAssocID="{47CC52C3-E659-4507-8842-4B70DEC72C17}" presName="circleB" presStyleLbl="node1" presStyleIdx="1" presStyleCnt="4" custLinFactNeighborX="-17656"/>
      <dgm:spPr>
        <a:solidFill>
          <a:schemeClr val="accent4">
            <a:lumMod val="75000"/>
          </a:schemeClr>
        </a:solidFill>
      </dgm:spPr>
    </dgm:pt>
    <dgm:pt modelId="{78C3F36D-A241-4056-AC1A-00BBF9A4DBCC}" type="pres">
      <dgm:prSet presAssocID="{47CC52C3-E659-4507-8842-4B70DEC72C17}" presName="spaceB" presStyleCnt="0"/>
      <dgm:spPr/>
    </dgm:pt>
    <dgm:pt modelId="{92400935-2A56-4C90-8048-EDD0089FAF17}" type="pres">
      <dgm:prSet presAssocID="{8E976FC1-055E-414B-8A6F-69439D413CED}" presName="space" presStyleCnt="0"/>
      <dgm:spPr/>
    </dgm:pt>
    <dgm:pt modelId="{4D5C553D-A06B-4AF1-A663-0798F2AD3D1B}" type="pres">
      <dgm:prSet presAssocID="{1E143052-9612-479F-8CC2-07100AB1BA57}" presName="compositeA" presStyleCnt="0"/>
      <dgm:spPr/>
    </dgm:pt>
    <dgm:pt modelId="{FD420CEA-43B9-4A46-A1CC-4102D1CEC30D}" type="pres">
      <dgm:prSet presAssocID="{1E143052-9612-479F-8CC2-07100AB1BA57}" presName="textA" presStyleLbl="revTx" presStyleIdx="2" presStyleCnt="4" custLinFactNeighborX="-856" custLinFactNeighborY="468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3B395D3-A3BC-46CA-BD87-F65AC112352A}" type="pres">
      <dgm:prSet presAssocID="{1E143052-9612-479F-8CC2-07100AB1BA57}" presName="circleA" presStyleLbl="node1" presStyleIdx="2" presStyleCnt="4"/>
      <dgm:spPr>
        <a:solidFill>
          <a:schemeClr val="accent4">
            <a:lumMod val="75000"/>
          </a:schemeClr>
        </a:solidFill>
      </dgm:spPr>
    </dgm:pt>
    <dgm:pt modelId="{AFF8A451-60C8-4E9D-9C2F-90818373A1B4}" type="pres">
      <dgm:prSet presAssocID="{1E143052-9612-479F-8CC2-07100AB1BA57}" presName="spaceA" presStyleCnt="0"/>
      <dgm:spPr/>
    </dgm:pt>
    <dgm:pt modelId="{249F537D-9424-4ED5-8E98-6AD54135B3BA}" type="pres">
      <dgm:prSet presAssocID="{E8533422-8EA8-43FA-B868-4FF8D2EB2E6C}" presName="space" presStyleCnt="0"/>
      <dgm:spPr/>
    </dgm:pt>
    <dgm:pt modelId="{E3B1DAFF-6B34-4005-997F-69F28FCCB976}" type="pres">
      <dgm:prSet presAssocID="{88E4A159-1123-4E25-99B8-49CC7AB9FDD7}" presName="compositeB" presStyleCnt="0"/>
      <dgm:spPr/>
    </dgm:pt>
    <dgm:pt modelId="{43C60353-7703-43BD-AC5E-31F45C51C883}" type="pres">
      <dgm:prSet presAssocID="{88E4A159-1123-4E25-99B8-49CC7AB9FDD7}" presName="textB" presStyleLbl="revTx" presStyleIdx="3" presStyleCnt="4" custLinFactY="-7812" custLinFactNeighborX="2172" custLinFactNeighborY="-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C6028CB-551E-4835-BC2E-FC3E2461D38F}" type="pres">
      <dgm:prSet presAssocID="{88E4A159-1123-4E25-99B8-49CC7AB9FDD7}" presName="circleB" presStyleLbl="node1" presStyleIdx="3" presStyleCnt="4"/>
      <dgm:spPr>
        <a:solidFill>
          <a:schemeClr val="accent4">
            <a:lumMod val="75000"/>
          </a:schemeClr>
        </a:solidFill>
      </dgm:spPr>
    </dgm:pt>
    <dgm:pt modelId="{6B4B2999-03A6-4EE5-A101-9B50A846289E}" type="pres">
      <dgm:prSet presAssocID="{88E4A159-1123-4E25-99B8-49CC7AB9FDD7}" presName="spaceB" presStyleCnt="0"/>
      <dgm:spPr/>
    </dgm:pt>
  </dgm:ptLst>
  <dgm:cxnLst>
    <dgm:cxn modelId="{49756265-FF34-4F5F-828A-3A5065BF9FE8}" srcId="{A486C01E-C675-45B8-84A4-AE25695DF756}" destId="{EE1A5A29-9D22-4612-BD02-0EAE7880AF98}" srcOrd="0" destOrd="0" parTransId="{27B987E4-2227-41E2-ACBA-502C81D03F97}" sibTransId="{2DB797B7-8936-4659-B545-218317D74444}"/>
    <dgm:cxn modelId="{32874239-69F7-4C59-8890-6100236070C9}" srcId="{A486C01E-C675-45B8-84A4-AE25695DF756}" destId="{47CC52C3-E659-4507-8842-4B70DEC72C17}" srcOrd="1" destOrd="0" parTransId="{E76A0072-02D4-4EA7-BA3E-820846583A18}" sibTransId="{8E976FC1-055E-414B-8A6F-69439D413CED}"/>
    <dgm:cxn modelId="{470FB4D4-5381-49AB-8CF4-47FCD0A47AF2}" type="presOf" srcId="{EE1A5A29-9D22-4612-BD02-0EAE7880AF98}" destId="{BEFBAD16-5D9A-4614-A1F9-756AB255D105}" srcOrd="0" destOrd="0" presId="urn:microsoft.com/office/officeart/2005/8/layout/hProcess11"/>
    <dgm:cxn modelId="{7849EEE4-8035-4102-8AA5-45B2E0FA60C9}" srcId="{A486C01E-C675-45B8-84A4-AE25695DF756}" destId="{1E143052-9612-479F-8CC2-07100AB1BA57}" srcOrd="2" destOrd="0" parTransId="{361CB545-77C6-4F80-9F98-3E589FFB08EC}" sibTransId="{E8533422-8EA8-43FA-B868-4FF8D2EB2E6C}"/>
    <dgm:cxn modelId="{0CA39A73-DFCE-4E57-B3D7-32575EE8C45C}" type="presOf" srcId="{88E4A159-1123-4E25-99B8-49CC7AB9FDD7}" destId="{43C60353-7703-43BD-AC5E-31F45C51C883}" srcOrd="0" destOrd="0" presId="urn:microsoft.com/office/officeart/2005/8/layout/hProcess11"/>
    <dgm:cxn modelId="{54E95A99-B6A3-437B-94D0-450D27A323DC}" type="presOf" srcId="{A486C01E-C675-45B8-84A4-AE25695DF756}" destId="{4B52523F-3E10-4FD8-9BE5-3F8A605E782E}" srcOrd="0" destOrd="0" presId="urn:microsoft.com/office/officeart/2005/8/layout/hProcess11"/>
    <dgm:cxn modelId="{F47E1AF6-6C31-4760-A106-5AB82C75254B}" srcId="{A486C01E-C675-45B8-84A4-AE25695DF756}" destId="{88E4A159-1123-4E25-99B8-49CC7AB9FDD7}" srcOrd="3" destOrd="0" parTransId="{5B38BFF7-7FB3-411F-8C6D-36553F5A1DC6}" sibTransId="{7C6390D4-4F72-423D-8559-E2F63CB79A40}"/>
    <dgm:cxn modelId="{6C9B3336-D069-4F83-B1A9-864EA8E04E4D}" type="presOf" srcId="{1E143052-9612-479F-8CC2-07100AB1BA57}" destId="{FD420CEA-43B9-4A46-A1CC-4102D1CEC30D}" srcOrd="0" destOrd="0" presId="urn:microsoft.com/office/officeart/2005/8/layout/hProcess11"/>
    <dgm:cxn modelId="{5F899B27-7D69-4CBF-A219-5AE03F5387BA}" type="presOf" srcId="{47CC52C3-E659-4507-8842-4B70DEC72C17}" destId="{7B5E7362-389C-460C-8D67-D0DDB8949978}" srcOrd="0" destOrd="0" presId="urn:microsoft.com/office/officeart/2005/8/layout/hProcess11"/>
    <dgm:cxn modelId="{0E4294DA-7A51-4942-BBD6-9C85449666AD}" type="presParOf" srcId="{4B52523F-3E10-4FD8-9BE5-3F8A605E782E}" destId="{27E9B9DF-A35D-4E40-B4EF-2643EECF03F0}" srcOrd="0" destOrd="0" presId="urn:microsoft.com/office/officeart/2005/8/layout/hProcess11"/>
    <dgm:cxn modelId="{FA9B2C99-0C8A-43ED-BA5B-DE9CAAD034ED}" type="presParOf" srcId="{4B52523F-3E10-4FD8-9BE5-3F8A605E782E}" destId="{23C2AE08-83CD-4BE8-9F6C-63F9FEC0E11E}" srcOrd="1" destOrd="0" presId="urn:microsoft.com/office/officeart/2005/8/layout/hProcess11"/>
    <dgm:cxn modelId="{E8B034BF-D5CD-4890-A78D-80944CACA129}" type="presParOf" srcId="{23C2AE08-83CD-4BE8-9F6C-63F9FEC0E11E}" destId="{F8A2E7C9-0E6F-4E12-A69A-08875FDE3F17}" srcOrd="0" destOrd="0" presId="urn:microsoft.com/office/officeart/2005/8/layout/hProcess11"/>
    <dgm:cxn modelId="{2AD86220-B7C1-4682-B13D-3AD2F221E5C9}" type="presParOf" srcId="{F8A2E7C9-0E6F-4E12-A69A-08875FDE3F17}" destId="{BEFBAD16-5D9A-4614-A1F9-756AB255D105}" srcOrd="0" destOrd="0" presId="urn:microsoft.com/office/officeart/2005/8/layout/hProcess11"/>
    <dgm:cxn modelId="{BE86EE79-8E38-4B76-B80A-0C72BAB9BD4D}" type="presParOf" srcId="{F8A2E7C9-0E6F-4E12-A69A-08875FDE3F17}" destId="{1F6ABE98-1992-4E2E-ACCF-0208D78309B2}" srcOrd="1" destOrd="0" presId="urn:microsoft.com/office/officeart/2005/8/layout/hProcess11"/>
    <dgm:cxn modelId="{6533268D-622A-4772-903F-95794515D7C5}" type="presParOf" srcId="{F8A2E7C9-0E6F-4E12-A69A-08875FDE3F17}" destId="{7464ED0B-8C55-46F7-9EB0-A36D7567170F}" srcOrd="2" destOrd="0" presId="urn:microsoft.com/office/officeart/2005/8/layout/hProcess11"/>
    <dgm:cxn modelId="{59BF3932-C76D-490C-80A8-30B0C95F49BC}" type="presParOf" srcId="{23C2AE08-83CD-4BE8-9F6C-63F9FEC0E11E}" destId="{C9D2D80D-92E1-42F8-A126-9E38AE1395C5}" srcOrd="1" destOrd="0" presId="urn:microsoft.com/office/officeart/2005/8/layout/hProcess11"/>
    <dgm:cxn modelId="{690C0C86-E794-4CC2-A07C-8C90D8D65518}" type="presParOf" srcId="{23C2AE08-83CD-4BE8-9F6C-63F9FEC0E11E}" destId="{ABAD603B-D270-4878-8982-D3FF0FB781A3}" srcOrd="2" destOrd="0" presId="urn:microsoft.com/office/officeart/2005/8/layout/hProcess11"/>
    <dgm:cxn modelId="{56E9A31D-769E-41C4-85E7-8E3A94AB3805}" type="presParOf" srcId="{ABAD603B-D270-4878-8982-D3FF0FB781A3}" destId="{7B5E7362-389C-460C-8D67-D0DDB8949978}" srcOrd="0" destOrd="0" presId="urn:microsoft.com/office/officeart/2005/8/layout/hProcess11"/>
    <dgm:cxn modelId="{4C3EC5BC-6C82-4B58-8763-D8BB0809C728}" type="presParOf" srcId="{ABAD603B-D270-4878-8982-D3FF0FB781A3}" destId="{2AED8AAE-7EA6-48E9-BF2F-F1C290DFAC3D}" srcOrd="1" destOrd="0" presId="urn:microsoft.com/office/officeart/2005/8/layout/hProcess11"/>
    <dgm:cxn modelId="{B57FB728-0561-4499-83AC-13F2F4DB3817}" type="presParOf" srcId="{ABAD603B-D270-4878-8982-D3FF0FB781A3}" destId="{78C3F36D-A241-4056-AC1A-00BBF9A4DBCC}" srcOrd="2" destOrd="0" presId="urn:microsoft.com/office/officeart/2005/8/layout/hProcess11"/>
    <dgm:cxn modelId="{85CB9BA5-D668-4513-930A-DE8ECC905247}" type="presParOf" srcId="{23C2AE08-83CD-4BE8-9F6C-63F9FEC0E11E}" destId="{92400935-2A56-4C90-8048-EDD0089FAF17}" srcOrd="3" destOrd="0" presId="urn:microsoft.com/office/officeart/2005/8/layout/hProcess11"/>
    <dgm:cxn modelId="{5242FDFF-3582-475F-A4D4-F0583574135E}" type="presParOf" srcId="{23C2AE08-83CD-4BE8-9F6C-63F9FEC0E11E}" destId="{4D5C553D-A06B-4AF1-A663-0798F2AD3D1B}" srcOrd="4" destOrd="0" presId="urn:microsoft.com/office/officeart/2005/8/layout/hProcess11"/>
    <dgm:cxn modelId="{ABB2FF1D-B845-434F-91EB-098ACC68660B}" type="presParOf" srcId="{4D5C553D-A06B-4AF1-A663-0798F2AD3D1B}" destId="{FD420CEA-43B9-4A46-A1CC-4102D1CEC30D}" srcOrd="0" destOrd="0" presId="urn:microsoft.com/office/officeart/2005/8/layout/hProcess11"/>
    <dgm:cxn modelId="{A488192D-4934-4756-83CB-180962DE6820}" type="presParOf" srcId="{4D5C553D-A06B-4AF1-A663-0798F2AD3D1B}" destId="{B3B395D3-A3BC-46CA-BD87-F65AC112352A}" srcOrd="1" destOrd="0" presId="urn:microsoft.com/office/officeart/2005/8/layout/hProcess11"/>
    <dgm:cxn modelId="{B39F2F7B-9F5E-4C80-8A43-C37A488B7F38}" type="presParOf" srcId="{4D5C553D-A06B-4AF1-A663-0798F2AD3D1B}" destId="{AFF8A451-60C8-4E9D-9C2F-90818373A1B4}" srcOrd="2" destOrd="0" presId="urn:microsoft.com/office/officeart/2005/8/layout/hProcess11"/>
    <dgm:cxn modelId="{3D697FCE-AFB6-46C4-89FA-380DD1A4729C}" type="presParOf" srcId="{23C2AE08-83CD-4BE8-9F6C-63F9FEC0E11E}" destId="{249F537D-9424-4ED5-8E98-6AD54135B3BA}" srcOrd="5" destOrd="0" presId="urn:microsoft.com/office/officeart/2005/8/layout/hProcess11"/>
    <dgm:cxn modelId="{EB756F9F-687D-4935-B2F6-92409A19F2B7}" type="presParOf" srcId="{23C2AE08-83CD-4BE8-9F6C-63F9FEC0E11E}" destId="{E3B1DAFF-6B34-4005-997F-69F28FCCB976}" srcOrd="6" destOrd="0" presId="urn:microsoft.com/office/officeart/2005/8/layout/hProcess11"/>
    <dgm:cxn modelId="{9D6A4CFD-282A-4044-9625-51951301C3AA}" type="presParOf" srcId="{E3B1DAFF-6B34-4005-997F-69F28FCCB976}" destId="{43C60353-7703-43BD-AC5E-31F45C51C883}" srcOrd="0" destOrd="0" presId="urn:microsoft.com/office/officeart/2005/8/layout/hProcess11"/>
    <dgm:cxn modelId="{6B0CF87A-1915-4775-8B4C-52085D5706C3}" type="presParOf" srcId="{E3B1DAFF-6B34-4005-997F-69F28FCCB976}" destId="{DC6028CB-551E-4835-BC2E-FC3E2461D38F}" srcOrd="1" destOrd="0" presId="urn:microsoft.com/office/officeart/2005/8/layout/hProcess11"/>
    <dgm:cxn modelId="{FE34D36B-BB97-4C43-BE32-85CE892278D4}" type="presParOf" srcId="{E3B1DAFF-6B34-4005-997F-69F28FCCB976}" destId="{6B4B2999-03A6-4EE5-A101-9B50A846289E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C81A4DD-70A3-4B59-A329-0ED2AFAA5319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D279C8D-8B67-4E62-B631-593F0D4D717C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pPr rtl="0"/>
          <a:r>
            <a:rPr lang="en-US" sz="2200" dirty="0" smtClean="0"/>
            <a:t>Potential for regional cooperation</a:t>
          </a:r>
          <a:endParaRPr lang="en-US" sz="2200" dirty="0"/>
        </a:p>
      </dgm:t>
    </dgm:pt>
    <dgm:pt modelId="{2FE2FB3F-9B5F-472B-B36F-FF3B3B41139D}" type="parTrans" cxnId="{26F1CAA6-CA59-487B-9FAD-0F4375772F59}">
      <dgm:prSet/>
      <dgm:spPr/>
      <dgm:t>
        <a:bodyPr/>
        <a:lstStyle/>
        <a:p>
          <a:endParaRPr lang="en-US" sz="2400"/>
        </a:p>
      </dgm:t>
    </dgm:pt>
    <dgm:pt modelId="{5D68879C-5284-4141-8D76-6859526D9AE4}" type="sibTrans" cxnId="{26F1CAA6-CA59-487B-9FAD-0F4375772F59}">
      <dgm:prSet/>
      <dgm:spPr/>
      <dgm:t>
        <a:bodyPr/>
        <a:lstStyle/>
        <a:p>
          <a:endParaRPr lang="en-US" sz="2400"/>
        </a:p>
      </dgm:t>
    </dgm:pt>
    <dgm:pt modelId="{593A2233-5E2E-473D-B46C-6B0D0CCE8ECD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GB" sz="2200" dirty="0" smtClean="0"/>
            <a:t>Competitiveness of the Western Balkans sectors in the global marketplace</a:t>
          </a:r>
          <a:endParaRPr lang="en-GB" sz="2200" dirty="0"/>
        </a:p>
      </dgm:t>
    </dgm:pt>
    <dgm:pt modelId="{1C0BDE44-2232-4289-B2CD-6FB7C815A351}" type="parTrans" cxnId="{5DD23E3C-665B-419D-9747-6C08C9114E5F}">
      <dgm:prSet/>
      <dgm:spPr/>
      <dgm:t>
        <a:bodyPr/>
        <a:lstStyle/>
        <a:p>
          <a:endParaRPr lang="en-GB"/>
        </a:p>
      </dgm:t>
    </dgm:pt>
    <dgm:pt modelId="{4D4B3D03-75C7-4AED-9E53-81549590DCA2}" type="sibTrans" cxnId="{5DD23E3C-665B-419D-9747-6C08C9114E5F}">
      <dgm:prSet/>
      <dgm:spPr/>
      <dgm:t>
        <a:bodyPr/>
        <a:lstStyle/>
        <a:p>
          <a:endParaRPr lang="en-GB"/>
        </a:p>
      </dgm:t>
    </dgm:pt>
    <dgm:pt modelId="{B84345FD-2C34-4850-854C-7C7BD6F284BC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pPr rtl="0"/>
          <a:r>
            <a:rPr lang="en-GB" sz="2200" dirty="0" smtClean="0"/>
            <a:t>Value-added potential</a:t>
          </a:r>
          <a:endParaRPr lang="en-US" sz="2200" dirty="0"/>
        </a:p>
      </dgm:t>
    </dgm:pt>
    <dgm:pt modelId="{424E15A1-8220-4AA6-A622-F97F3F434D5A}" type="parTrans" cxnId="{7B383AD8-4736-4E07-A0FE-6E2A2617914A}">
      <dgm:prSet/>
      <dgm:spPr/>
      <dgm:t>
        <a:bodyPr/>
        <a:lstStyle/>
        <a:p>
          <a:endParaRPr lang="en-US"/>
        </a:p>
      </dgm:t>
    </dgm:pt>
    <dgm:pt modelId="{C025F71B-4052-40CA-A32E-E81568ADF705}" type="sibTrans" cxnId="{7B383AD8-4736-4E07-A0FE-6E2A2617914A}">
      <dgm:prSet/>
      <dgm:spPr/>
      <dgm:t>
        <a:bodyPr/>
        <a:lstStyle/>
        <a:p>
          <a:endParaRPr lang="en-US"/>
        </a:p>
      </dgm:t>
    </dgm:pt>
    <dgm:pt modelId="{2B84961C-7E81-4863-9356-2DCDFDCE0148}" type="pres">
      <dgm:prSet presAssocID="{7C81A4DD-70A3-4B59-A329-0ED2AFAA531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107D635-A497-43F3-8662-3C3A15C8105E}" type="pres">
      <dgm:prSet presAssocID="{0D279C8D-8B67-4E62-B631-593F0D4D717C}" presName="parentText" presStyleLbl="node1" presStyleIdx="0" presStyleCnt="3" custLinFactY="85550" custLinFactNeighborX="-962" custLinFactNeighborY="100000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CB160128-E911-4709-B05B-8FC00D731242}" type="pres">
      <dgm:prSet presAssocID="{5D68879C-5284-4141-8D76-6859526D9AE4}" presName="spacer" presStyleCnt="0"/>
      <dgm:spPr/>
      <dgm:t>
        <a:bodyPr/>
        <a:lstStyle/>
        <a:p>
          <a:endParaRPr lang="en-GB"/>
        </a:p>
      </dgm:t>
    </dgm:pt>
    <dgm:pt modelId="{0AABA8D4-6FC4-4DEA-AF90-1B2A359C12F8}" type="pres">
      <dgm:prSet presAssocID="{593A2233-5E2E-473D-B46C-6B0D0CCE8ECD}" presName="parentText" presStyleLbl="node1" presStyleIdx="1" presStyleCnt="3" custLinFactY="-136612" custLinFactNeighborY="-200000">
        <dgm:presLayoutVars>
          <dgm:chMax val="0"/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en-GB"/>
        </a:p>
      </dgm:t>
    </dgm:pt>
    <dgm:pt modelId="{4605DB48-D2E2-49AD-8993-6500A075A80C}" type="pres">
      <dgm:prSet presAssocID="{4D4B3D03-75C7-4AED-9E53-81549590DCA2}" presName="spacer" presStyleCnt="0"/>
      <dgm:spPr/>
    </dgm:pt>
    <dgm:pt modelId="{A8B40E99-1BE3-475C-8451-8EC39E5AF217}" type="pres">
      <dgm:prSet presAssocID="{B84345FD-2C34-4850-854C-7C7BD6F284BC}" presName="parentText" presStyleLbl="node1" presStyleIdx="2" presStyleCnt="3" custLinFactY="-12687" custLinFactNeighborY="-100000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5DD23E3C-665B-419D-9747-6C08C9114E5F}" srcId="{7C81A4DD-70A3-4B59-A329-0ED2AFAA5319}" destId="{593A2233-5E2E-473D-B46C-6B0D0CCE8ECD}" srcOrd="1" destOrd="0" parTransId="{1C0BDE44-2232-4289-B2CD-6FB7C815A351}" sibTransId="{4D4B3D03-75C7-4AED-9E53-81549590DCA2}"/>
    <dgm:cxn modelId="{7B383AD8-4736-4E07-A0FE-6E2A2617914A}" srcId="{7C81A4DD-70A3-4B59-A329-0ED2AFAA5319}" destId="{B84345FD-2C34-4850-854C-7C7BD6F284BC}" srcOrd="2" destOrd="0" parTransId="{424E15A1-8220-4AA6-A622-F97F3F434D5A}" sibTransId="{C025F71B-4052-40CA-A32E-E81568ADF705}"/>
    <dgm:cxn modelId="{05860E4C-D937-40D8-BFBC-B31C09DA2F68}" type="presOf" srcId="{593A2233-5E2E-473D-B46C-6B0D0CCE8ECD}" destId="{0AABA8D4-6FC4-4DEA-AF90-1B2A359C12F8}" srcOrd="0" destOrd="0" presId="urn:microsoft.com/office/officeart/2005/8/layout/vList2"/>
    <dgm:cxn modelId="{26F1CAA6-CA59-487B-9FAD-0F4375772F59}" srcId="{7C81A4DD-70A3-4B59-A329-0ED2AFAA5319}" destId="{0D279C8D-8B67-4E62-B631-593F0D4D717C}" srcOrd="0" destOrd="0" parTransId="{2FE2FB3F-9B5F-472B-B36F-FF3B3B41139D}" sibTransId="{5D68879C-5284-4141-8D76-6859526D9AE4}"/>
    <dgm:cxn modelId="{2B09A139-6BC7-43C1-9FBF-935237C3138E}" type="presOf" srcId="{7C81A4DD-70A3-4B59-A329-0ED2AFAA5319}" destId="{2B84961C-7E81-4863-9356-2DCDFDCE0148}" srcOrd="0" destOrd="0" presId="urn:microsoft.com/office/officeart/2005/8/layout/vList2"/>
    <dgm:cxn modelId="{670D6E34-3002-4767-93F8-A57CE9987ED8}" type="presOf" srcId="{0D279C8D-8B67-4E62-B631-593F0D4D717C}" destId="{9107D635-A497-43F3-8662-3C3A15C8105E}" srcOrd="0" destOrd="0" presId="urn:microsoft.com/office/officeart/2005/8/layout/vList2"/>
    <dgm:cxn modelId="{58E8C86D-C5F8-48F8-AF60-0D17CE58D754}" type="presOf" srcId="{B84345FD-2C34-4850-854C-7C7BD6F284BC}" destId="{A8B40E99-1BE3-475C-8451-8EC39E5AF217}" srcOrd="0" destOrd="0" presId="urn:microsoft.com/office/officeart/2005/8/layout/vList2"/>
    <dgm:cxn modelId="{EA933089-C8CB-4E4D-9337-D99857DE68FD}" type="presParOf" srcId="{2B84961C-7E81-4863-9356-2DCDFDCE0148}" destId="{9107D635-A497-43F3-8662-3C3A15C8105E}" srcOrd="0" destOrd="0" presId="urn:microsoft.com/office/officeart/2005/8/layout/vList2"/>
    <dgm:cxn modelId="{DE19E9BB-1F20-4AD1-9748-60A3710E4D60}" type="presParOf" srcId="{2B84961C-7E81-4863-9356-2DCDFDCE0148}" destId="{CB160128-E911-4709-B05B-8FC00D731242}" srcOrd="1" destOrd="0" presId="urn:microsoft.com/office/officeart/2005/8/layout/vList2"/>
    <dgm:cxn modelId="{27588357-E0DC-4CD3-8A69-EF92B45FA273}" type="presParOf" srcId="{2B84961C-7E81-4863-9356-2DCDFDCE0148}" destId="{0AABA8D4-6FC4-4DEA-AF90-1B2A359C12F8}" srcOrd="2" destOrd="0" presId="urn:microsoft.com/office/officeart/2005/8/layout/vList2"/>
    <dgm:cxn modelId="{50234C2B-EEC0-45A9-AF57-C505EE944847}" type="presParOf" srcId="{2B84961C-7E81-4863-9356-2DCDFDCE0148}" destId="{4605DB48-D2E2-49AD-8993-6500A075A80C}" srcOrd="3" destOrd="0" presId="urn:microsoft.com/office/officeart/2005/8/layout/vList2"/>
    <dgm:cxn modelId="{177DE687-5D3C-4230-A25E-D3CA8182015E}" type="presParOf" srcId="{2B84961C-7E81-4863-9356-2DCDFDCE0148}" destId="{A8B40E99-1BE3-475C-8451-8EC39E5AF21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C81A4DD-70A3-4B59-A329-0ED2AFAA5319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D279C8D-8B67-4E62-B631-593F0D4D717C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sz="2200" dirty="0" smtClean="0">
              <a:solidFill>
                <a:schemeClr val="tx1">
                  <a:lumMod val="50000"/>
                </a:schemeClr>
              </a:solidFill>
            </a:rPr>
            <a:t>Potential for regional cooperation</a:t>
          </a:r>
          <a:endParaRPr lang="en-US" sz="2200" dirty="0">
            <a:solidFill>
              <a:schemeClr val="tx1">
                <a:lumMod val="50000"/>
              </a:schemeClr>
            </a:solidFill>
          </a:endParaRPr>
        </a:p>
      </dgm:t>
    </dgm:pt>
    <dgm:pt modelId="{2FE2FB3F-9B5F-472B-B36F-FF3B3B41139D}" type="parTrans" cxnId="{26F1CAA6-CA59-487B-9FAD-0F4375772F59}">
      <dgm:prSet/>
      <dgm:spPr/>
      <dgm:t>
        <a:bodyPr/>
        <a:lstStyle/>
        <a:p>
          <a:endParaRPr lang="en-US" sz="2400"/>
        </a:p>
      </dgm:t>
    </dgm:pt>
    <dgm:pt modelId="{5D68879C-5284-4141-8D76-6859526D9AE4}" type="sibTrans" cxnId="{26F1CAA6-CA59-487B-9FAD-0F4375772F59}">
      <dgm:prSet/>
      <dgm:spPr/>
      <dgm:t>
        <a:bodyPr/>
        <a:lstStyle/>
        <a:p>
          <a:endParaRPr lang="en-US" sz="2400"/>
        </a:p>
      </dgm:t>
    </dgm:pt>
    <dgm:pt modelId="{593A2233-5E2E-473D-B46C-6B0D0CCE8ECD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GB" sz="2200" dirty="0" smtClean="0"/>
            <a:t>Competitiveness of the Western Balkans sectors in the global marketplace</a:t>
          </a:r>
          <a:endParaRPr lang="en-GB" sz="2200" dirty="0"/>
        </a:p>
      </dgm:t>
    </dgm:pt>
    <dgm:pt modelId="{1C0BDE44-2232-4289-B2CD-6FB7C815A351}" type="parTrans" cxnId="{5DD23E3C-665B-419D-9747-6C08C9114E5F}">
      <dgm:prSet/>
      <dgm:spPr/>
      <dgm:t>
        <a:bodyPr/>
        <a:lstStyle/>
        <a:p>
          <a:endParaRPr lang="en-GB"/>
        </a:p>
      </dgm:t>
    </dgm:pt>
    <dgm:pt modelId="{4D4B3D03-75C7-4AED-9E53-81549590DCA2}" type="sibTrans" cxnId="{5DD23E3C-665B-419D-9747-6C08C9114E5F}">
      <dgm:prSet/>
      <dgm:spPr/>
      <dgm:t>
        <a:bodyPr/>
        <a:lstStyle/>
        <a:p>
          <a:endParaRPr lang="en-GB"/>
        </a:p>
      </dgm:t>
    </dgm:pt>
    <dgm:pt modelId="{B84345FD-2C34-4850-854C-7C7BD6F284BC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GB" sz="2200" dirty="0" smtClean="0">
              <a:solidFill>
                <a:schemeClr val="tx1">
                  <a:lumMod val="50000"/>
                </a:schemeClr>
              </a:solidFill>
            </a:rPr>
            <a:t>Value-added potential</a:t>
          </a:r>
          <a:endParaRPr lang="en-US" sz="2200" dirty="0">
            <a:solidFill>
              <a:schemeClr val="tx1">
                <a:lumMod val="50000"/>
              </a:schemeClr>
            </a:solidFill>
          </a:endParaRPr>
        </a:p>
      </dgm:t>
    </dgm:pt>
    <dgm:pt modelId="{424E15A1-8220-4AA6-A622-F97F3F434D5A}" type="parTrans" cxnId="{7B383AD8-4736-4E07-A0FE-6E2A2617914A}">
      <dgm:prSet/>
      <dgm:spPr/>
      <dgm:t>
        <a:bodyPr/>
        <a:lstStyle/>
        <a:p>
          <a:endParaRPr lang="en-US"/>
        </a:p>
      </dgm:t>
    </dgm:pt>
    <dgm:pt modelId="{C025F71B-4052-40CA-A32E-E81568ADF705}" type="sibTrans" cxnId="{7B383AD8-4736-4E07-A0FE-6E2A2617914A}">
      <dgm:prSet/>
      <dgm:spPr/>
      <dgm:t>
        <a:bodyPr/>
        <a:lstStyle/>
        <a:p>
          <a:endParaRPr lang="en-US"/>
        </a:p>
      </dgm:t>
    </dgm:pt>
    <dgm:pt modelId="{2B84961C-7E81-4863-9356-2DCDFDCE0148}" type="pres">
      <dgm:prSet presAssocID="{7C81A4DD-70A3-4B59-A329-0ED2AFAA531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107D635-A497-43F3-8662-3C3A15C8105E}" type="pres">
      <dgm:prSet presAssocID="{0D279C8D-8B67-4E62-B631-593F0D4D717C}" presName="parentText" presStyleLbl="node1" presStyleIdx="0" presStyleCnt="3" custLinFactY="85550" custLinFactNeighborX="-962" custLinFactNeighborY="100000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CB160128-E911-4709-B05B-8FC00D731242}" type="pres">
      <dgm:prSet presAssocID="{5D68879C-5284-4141-8D76-6859526D9AE4}" presName="spacer" presStyleCnt="0"/>
      <dgm:spPr/>
      <dgm:t>
        <a:bodyPr/>
        <a:lstStyle/>
        <a:p>
          <a:endParaRPr lang="en-GB"/>
        </a:p>
      </dgm:t>
    </dgm:pt>
    <dgm:pt modelId="{0AABA8D4-6FC4-4DEA-AF90-1B2A359C12F8}" type="pres">
      <dgm:prSet presAssocID="{593A2233-5E2E-473D-B46C-6B0D0CCE8ECD}" presName="parentText" presStyleLbl="node1" presStyleIdx="1" presStyleCnt="3" custLinFactY="-136612" custLinFactNeighborY="-200000">
        <dgm:presLayoutVars>
          <dgm:chMax val="0"/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en-GB"/>
        </a:p>
      </dgm:t>
    </dgm:pt>
    <dgm:pt modelId="{4605DB48-D2E2-49AD-8993-6500A075A80C}" type="pres">
      <dgm:prSet presAssocID="{4D4B3D03-75C7-4AED-9E53-81549590DCA2}" presName="spacer" presStyleCnt="0"/>
      <dgm:spPr/>
    </dgm:pt>
    <dgm:pt modelId="{A8B40E99-1BE3-475C-8451-8EC39E5AF217}" type="pres">
      <dgm:prSet presAssocID="{B84345FD-2C34-4850-854C-7C7BD6F284BC}" presName="parentText" presStyleLbl="node1" presStyleIdx="2" presStyleCnt="3" custLinFactY="-12687" custLinFactNeighborY="-100000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5DD23E3C-665B-419D-9747-6C08C9114E5F}" srcId="{7C81A4DD-70A3-4B59-A329-0ED2AFAA5319}" destId="{593A2233-5E2E-473D-B46C-6B0D0CCE8ECD}" srcOrd="1" destOrd="0" parTransId="{1C0BDE44-2232-4289-B2CD-6FB7C815A351}" sibTransId="{4D4B3D03-75C7-4AED-9E53-81549590DCA2}"/>
    <dgm:cxn modelId="{2F424B09-1C41-42AD-BB28-E70ACE69BF55}" type="presOf" srcId="{7C81A4DD-70A3-4B59-A329-0ED2AFAA5319}" destId="{2B84961C-7E81-4863-9356-2DCDFDCE0148}" srcOrd="0" destOrd="0" presId="urn:microsoft.com/office/officeart/2005/8/layout/vList2"/>
    <dgm:cxn modelId="{7B383AD8-4736-4E07-A0FE-6E2A2617914A}" srcId="{7C81A4DD-70A3-4B59-A329-0ED2AFAA5319}" destId="{B84345FD-2C34-4850-854C-7C7BD6F284BC}" srcOrd="2" destOrd="0" parTransId="{424E15A1-8220-4AA6-A622-F97F3F434D5A}" sibTransId="{C025F71B-4052-40CA-A32E-E81568ADF705}"/>
    <dgm:cxn modelId="{9A2B5342-1819-43DD-9182-7F424813336E}" type="presOf" srcId="{593A2233-5E2E-473D-B46C-6B0D0CCE8ECD}" destId="{0AABA8D4-6FC4-4DEA-AF90-1B2A359C12F8}" srcOrd="0" destOrd="0" presId="urn:microsoft.com/office/officeart/2005/8/layout/vList2"/>
    <dgm:cxn modelId="{26F1CAA6-CA59-487B-9FAD-0F4375772F59}" srcId="{7C81A4DD-70A3-4B59-A329-0ED2AFAA5319}" destId="{0D279C8D-8B67-4E62-B631-593F0D4D717C}" srcOrd="0" destOrd="0" parTransId="{2FE2FB3F-9B5F-472B-B36F-FF3B3B41139D}" sibTransId="{5D68879C-5284-4141-8D76-6859526D9AE4}"/>
    <dgm:cxn modelId="{879F5AA5-4C60-4369-A7B8-F3DDF82902C8}" type="presOf" srcId="{0D279C8D-8B67-4E62-B631-593F0D4D717C}" destId="{9107D635-A497-43F3-8662-3C3A15C8105E}" srcOrd="0" destOrd="0" presId="urn:microsoft.com/office/officeart/2005/8/layout/vList2"/>
    <dgm:cxn modelId="{31724E54-A7C0-45EA-8691-C7288D47719A}" type="presOf" srcId="{B84345FD-2C34-4850-854C-7C7BD6F284BC}" destId="{A8B40E99-1BE3-475C-8451-8EC39E5AF217}" srcOrd="0" destOrd="0" presId="urn:microsoft.com/office/officeart/2005/8/layout/vList2"/>
    <dgm:cxn modelId="{A97FEE09-4C8C-44C8-8724-079823561C54}" type="presParOf" srcId="{2B84961C-7E81-4863-9356-2DCDFDCE0148}" destId="{9107D635-A497-43F3-8662-3C3A15C8105E}" srcOrd="0" destOrd="0" presId="urn:microsoft.com/office/officeart/2005/8/layout/vList2"/>
    <dgm:cxn modelId="{6EE2C71D-162E-46E4-984C-2C3940C6A8E8}" type="presParOf" srcId="{2B84961C-7E81-4863-9356-2DCDFDCE0148}" destId="{CB160128-E911-4709-B05B-8FC00D731242}" srcOrd="1" destOrd="0" presId="urn:microsoft.com/office/officeart/2005/8/layout/vList2"/>
    <dgm:cxn modelId="{C84CA51E-1AE0-4170-87EA-E7A2D06B84E1}" type="presParOf" srcId="{2B84961C-7E81-4863-9356-2DCDFDCE0148}" destId="{0AABA8D4-6FC4-4DEA-AF90-1B2A359C12F8}" srcOrd="2" destOrd="0" presId="urn:microsoft.com/office/officeart/2005/8/layout/vList2"/>
    <dgm:cxn modelId="{A52EC46D-AB84-46CC-B960-6F22A3DCEC56}" type="presParOf" srcId="{2B84961C-7E81-4863-9356-2DCDFDCE0148}" destId="{4605DB48-D2E2-49AD-8993-6500A075A80C}" srcOrd="3" destOrd="0" presId="urn:microsoft.com/office/officeart/2005/8/layout/vList2"/>
    <dgm:cxn modelId="{4AEABCAD-C105-4105-A80B-2C2EA2056628}" type="presParOf" srcId="{2B84961C-7E81-4863-9356-2DCDFDCE0148}" destId="{A8B40E99-1BE3-475C-8451-8EC39E5AF21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C81A4DD-70A3-4B59-A329-0ED2AFAA5319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D279C8D-8B67-4E62-B631-593F0D4D717C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pPr rtl="0"/>
          <a:r>
            <a:rPr lang="en-US" sz="2200" dirty="0" smtClean="0"/>
            <a:t>Potential for regional cooperation</a:t>
          </a:r>
          <a:endParaRPr lang="en-US" sz="2200" dirty="0"/>
        </a:p>
      </dgm:t>
    </dgm:pt>
    <dgm:pt modelId="{2FE2FB3F-9B5F-472B-B36F-FF3B3B41139D}" type="parTrans" cxnId="{26F1CAA6-CA59-487B-9FAD-0F4375772F59}">
      <dgm:prSet/>
      <dgm:spPr/>
      <dgm:t>
        <a:bodyPr/>
        <a:lstStyle/>
        <a:p>
          <a:endParaRPr lang="en-US" sz="2400"/>
        </a:p>
      </dgm:t>
    </dgm:pt>
    <dgm:pt modelId="{5D68879C-5284-4141-8D76-6859526D9AE4}" type="sibTrans" cxnId="{26F1CAA6-CA59-487B-9FAD-0F4375772F59}">
      <dgm:prSet/>
      <dgm:spPr/>
      <dgm:t>
        <a:bodyPr/>
        <a:lstStyle/>
        <a:p>
          <a:endParaRPr lang="en-US" sz="2400"/>
        </a:p>
      </dgm:t>
    </dgm:pt>
    <dgm:pt modelId="{593A2233-5E2E-473D-B46C-6B0D0CCE8ECD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GB" sz="2200" dirty="0" smtClean="0">
              <a:solidFill>
                <a:schemeClr val="tx1">
                  <a:lumMod val="50000"/>
                </a:schemeClr>
              </a:solidFill>
            </a:rPr>
            <a:t>Competitiveness of the Western Balkans sectors in the global marketplace</a:t>
          </a:r>
          <a:endParaRPr lang="en-GB" sz="2200" dirty="0">
            <a:solidFill>
              <a:schemeClr val="tx1">
                <a:lumMod val="50000"/>
              </a:schemeClr>
            </a:solidFill>
          </a:endParaRPr>
        </a:p>
      </dgm:t>
    </dgm:pt>
    <dgm:pt modelId="{1C0BDE44-2232-4289-B2CD-6FB7C815A351}" type="parTrans" cxnId="{5DD23E3C-665B-419D-9747-6C08C9114E5F}">
      <dgm:prSet/>
      <dgm:spPr/>
      <dgm:t>
        <a:bodyPr/>
        <a:lstStyle/>
        <a:p>
          <a:endParaRPr lang="en-GB"/>
        </a:p>
      </dgm:t>
    </dgm:pt>
    <dgm:pt modelId="{4D4B3D03-75C7-4AED-9E53-81549590DCA2}" type="sibTrans" cxnId="{5DD23E3C-665B-419D-9747-6C08C9114E5F}">
      <dgm:prSet/>
      <dgm:spPr/>
      <dgm:t>
        <a:bodyPr/>
        <a:lstStyle/>
        <a:p>
          <a:endParaRPr lang="en-GB"/>
        </a:p>
      </dgm:t>
    </dgm:pt>
    <dgm:pt modelId="{B84345FD-2C34-4850-854C-7C7BD6F284BC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GB" sz="2200" dirty="0" smtClean="0">
              <a:solidFill>
                <a:schemeClr val="tx1">
                  <a:lumMod val="50000"/>
                </a:schemeClr>
              </a:solidFill>
            </a:rPr>
            <a:t>Value-added potential</a:t>
          </a:r>
          <a:endParaRPr lang="en-US" sz="2200" dirty="0">
            <a:solidFill>
              <a:schemeClr val="tx1">
                <a:lumMod val="50000"/>
              </a:schemeClr>
            </a:solidFill>
          </a:endParaRPr>
        </a:p>
      </dgm:t>
    </dgm:pt>
    <dgm:pt modelId="{424E15A1-8220-4AA6-A622-F97F3F434D5A}" type="parTrans" cxnId="{7B383AD8-4736-4E07-A0FE-6E2A2617914A}">
      <dgm:prSet/>
      <dgm:spPr/>
      <dgm:t>
        <a:bodyPr/>
        <a:lstStyle/>
        <a:p>
          <a:endParaRPr lang="en-US"/>
        </a:p>
      </dgm:t>
    </dgm:pt>
    <dgm:pt modelId="{C025F71B-4052-40CA-A32E-E81568ADF705}" type="sibTrans" cxnId="{7B383AD8-4736-4E07-A0FE-6E2A2617914A}">
      <dgm:prSet/>
      <dgm:spPr/>
      <dgm:t>
        <a:bodyPr/>
        <a:lstStyle/>
        <a:p>
          <a:endParaRPr lang="en-US"/>
        </a:p>
      </dgm:t>
    </dgm:pt>
    <dgm:pt modelId="{2B84961C-7E81-4863-9356-2DCDFDCE0148}" type="pres">
      <dgm:prSet presAssocID="{7C81A4DD-70A3-4B59-A329-0ED2AFAA531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107D635-A497-43F3-8662-3C3A15C8105E}" type="pres">
      <dgm:prSet presAssocID="{0D279C8D-8B67-4E62-B631-593F0D4D717C}" presName="parentText" presStyleLbl="node1" presStyleIdx="0" presStyleCnt="3" custLinFactY="85550" custLinFactNeighborX="-962" custLinFactNeighborY="100000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CB160128-E911-4709-B05B-8FC00D731242}" type="pres">
      <dgm:prSet presAssocID="{5D68879C-5284-4141-8D76-6859526D9AE4}" presName="spacer" presStyleCnt="0"/>
      <dgm:spPr/>
      <dgm:t>
        <a:bodyPr/>
        <a:lstStyle/>
        <a:p>
          <a:endParaRPr lang="en-GB"/>
        </a:p>
      </dgm:t>
    </dgm:pt>
    <dgm:pt modelId="{0AABA8D4-6FC4-4DEA-AF90-1B2A359C12F8}" type="pres">
      <dgm:prSet presAssocID="{593A2233-5E2E-473D-B46C-6B0D0CCE8ECD}" presName="parentText" presStyleLbl="node1" presStyleIdx="1" presStyleCnt="3" custLinFactY="-136612" custLinFactNeighborY="-200000">
        <dgm:presLayoutVars>
          <dgm:chMax val="0"/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en-GB"/>
        </a:p>
      </dgm:t>
    </dgm:pt>
    <dgm:pt modelId="{4605DB48-D2E2-49AD-8993-6500A075A80C}" type="pres">
      <dgm:prSet presAssocID="{4D4B3D03-75C7-4AED-9E53-81549590DCA2}" presName="spacer" presStyleCnt="0"/>
      <dgm:spPr/>
    </dgm:pt>
    <dgm:pt modelId="{A8B40E99-1BE3-475C-8451-8EC39E5AF217}" type="pres">
      <dgm:prSet presAssocID="{B84345FD-2C34-4850-854C-7C7BD6F284BC}" presName="parentText" presStyleLbl="node1" presStyleIdx="2" presStyleCnt="3" custLinFactY="-12687" custLinFactNeighborY="-100000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91046A7C-E461-4EDE-8FA5-902B59281AE6}" type="presOf" srcId="{593A2233-5E2E-473D-B46C-6B0D0CCE8ECD}" destId="{0AABA8D4-6FC4-4DEA-AF90-1B2A359C12F8}" srcOrd="0" destOrd="0" presId="urn:microsoft.com/office/officeart/2005/8/layout/vList2"/>
    <dgm:cxn modelId="{5DD23E3C-665B-419D-9747-6C08C9114E5F}" srcId="{7C81A4DD-70A3-4B59-A329-0ED2AFAA5319}" destId="{593A2233-5E2E-473D-B46C-6B0D0CCE8ECD}" srcOrd="1" destOrd="0" parTransId="{1C0BDE44-2232-4289-B2CD-6FB7C815A351}" sibTransId="{4D4B3D03-75C7-4AED-9E53-81549590DCA2}"/>
    <dgm:cxn modelId="{E8DE50F2-196B-450A-A029-B5DC918C2856}" type="presOf" srcId="{0D279C8D-8B67-4E62-B631-593F0D4D717C}" destId="{9107D635-A497-43F3-8662-3C3A15C8105E}" srcOrd="0" destOrd="0" presId="urn:microsoft.com/office/officeart/2005/8/layout/vList2"/>
    <dgm:cxn modelId="{7B383AD8-4736-4E07-A0FE-6E2A2617914A}" srcId="{7C81A4DD-70A3-4B59-A329-0ED2AFAA5319}" destId="{B84345FD-2C34-4850-854C-7C7BD6F284BC}" srcOrd="2" destOrd="0" parTransId="{424E15A1-8220-4AA6-A622-F97F3F434D5A}" sibTransId="{C025F71B-4052-40CA-A32E-E81568ADF705}"/>
    <dgm:cxn modelId="{C0B6A4A9-16CF-4D50-A2F5-1F5C58EE11AB}" type="presOf" srcId="{B84345FD-2C34-4850-854C-7C7BD6F284BC}" destId="{A8B40E99-1BE3-475C-8451-8EC39E5AF217}" srcOrd="0" destOrd="0" presId="urn:microsoft.com/office/officeart/2005/8/layout/vList2"/>
    <dgm:cxn modelId="{26F1CAA6-CA59-487B-9FAD-0F4375772F59}" srcId="{7C81A4DD-70A3-4B59-A329-0ED2AFAA5319}" destId="{0D279C8D-8B67-4E62-B631-593F0D4D717C}" srcOrd="0" destOrd="0" parTransId="{2FE2FB3F-9B5F-472B-B36F-FF3B3B41139D}" sibTransId="{5D68879C-5284-4141-8D76-6859526D9AE4}"/>
    <dgm:cxn modelId="{060C1169-DEF0-4DB2-A5CC-B45AB27A5450}" type="presOf" srcId="{7C81A4DD-70A3-4B59-A329-0ED2AFAA5319}" destId="{2B84961C-7E81-4863-9356-2DCDFDCE0148}" srcOrd="0" destOrd="0" presId="urn:microsoft.com/office/officeart/2005/8/layout/vList2"/>
    <dgm:cxn modelId="{64FB2CEA-FA90-4BB8-A30C-9281C34C87BD}" type="presParOf" srcId="{2B84961C-7E81-4863-9356-2DCDFDCE0148}" destId="{9107D635-A497-43F3-8662-3C3A15C8105E}" srcOrd="0" destOrd="0" presId="urn:microsoft.com/office/officeart/2005/8/layout/vList2"/>
    <dgm:cxn modelId="{43D0A402-9923-436F-8E44-F2631CCED462}" type="presParOf" srcId="{2B84961C-7E81-4863-9356-2DCDFDCE0148}" destId="{CB160128-E911-4709-B05B-8FC00D731242}" srcOrd="1" destOrd="0" presId="urn:microsoft.com/office/officeart/2005/8/layout/vList2"/>
    <dgm:cxn modelId="{44A7C01E-8481-42B2-A769-4364AA4762A4}" type="presParOf" srcId="{2B84961C-7E81-4863-9356-2DCDFDCE0148}" destId="{0AABA8D4-6FC4-4DEA-AF90-1B2A359C12F8}" srcOrd="2" destOrd="0" presId="urn:microsoft.com/office/officeart/2005/8/layout/vList2"/>
    <dgm:cxn modelId="{7AF3B124-7519-4717-9065-8694FCB3BEA9}" type="presParOf" srcId="{2B84961C-7E81-4863-9356-2DCDFDCE0148}" destId="{4605DB48-D2E2-49AD-8993-6500A075A80C}" srcOrd="3" destOrd="0" presId="urn:microsoft.com/office/officeart/2005/8/layout/vList2"/>
    <dgm:cxn modelId="{11F3AD06-8CA7-44CA-890F-23662658FEA3}" type="presParOf" srcId="{2B84961C-7E81-4863-9356-2DCDFDCE0148}" destId="{A8B40E99-1BE3-475C-8451-8EC39E5AF21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C81A4DD-70A3-4B59-A329-0ED2AFAA5319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D279C8D-8B67-4E62-B631-593F0D4D717C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sz="2200" dirty="0" smtClean="0">
              <a:solidFill>
                <a:schemeClr val="tx1"/>
              </a:solidFill>
            </a:rPr>
            <a:t>Potential for regional cooperation</a:t>
          </a:r>
          <a:endParaRPr lang="en-US" sz="2200" dirty="0">
            <a:solidFill>
              <a:schemeClr val="tx1"/>
            </a:solidFill>
          </a:endParaRPr>
        </a:p>
      </dgm:t>
    </dgm:pt>
    <dgm:pt modelId="{2FE2FB3F-9B5F-472B-B36F-FF3B3B41139D}" type="parTrans" cxnId="{26F1CAA6-CA59-487B-9FAD-0F4375772F59}">
      <dgm:prSet/>
      <dgm:spPr/>
      <dgm:t>
        <a:bodyPr/>
        <a:lstStyle/>
        <a:p>
          <a:endParaRPr lang="en-US" sz="2400"/>
        </a:p>
      </dgm:t>
    </dgm:pt>
    <dgm:pt modelId="{5D68879C-5284-4141-8D76-6859526D9AE4}" type="sibTrans" cxnId="{26F1CAA6-CA59-487B-9FAD-0F4375772F59}">
      <dgm:prSet/>
      <dgm:spPr/>
      <dgm:t>
        <a:bodyPr/>
        <a:lstStyle/>
        <a:p>
          <a:endParaRPr lang="en-US" sz="2400"/>
        </a:p>
      </dgm:t>
    </dgm:pt>
    <dgm:pt modelId="{593A2233-5E2E-473D-B46C-6B0D0CCE8ECD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GB" sz="2200" dirty="0" smtClean="0">
              <a:solidFill>
                <a:schemeClr val="tx1">
                  <a:lumMod val="50000"/>
                </a:schemeClr>
              </a:solidFill>
            </a:rPr>
            <a:t>Competitiveness of the Western Balkans sectors in the global marketplace</a:t>
          </a:r>
          <a:endParaRPr lang="en-GB" sz="2200" dirty="0">
            <a:solidFill>
              <a:schemeClr val="tx1">
                <a:lumMod val="50000"/>
              </a:schemeClr>
            </a:solidFill>
          </a:endParaRPr>
        </a:p>
      </dgm:t>
    </dgm:pt>
    <dgm:pt modelId="{1C0BDE44-2232-4289-B2CD-6FB7C815A351}" type="parTrans" cxnId="{5DD23E3C-665B-419D-9747-6C08C9114E5F}">
      <dgm:prSet/>
      <dgm:spPr/>
      <dgm:t>
        <a:bodyPr/>
        <a:lstStyle/>
        <a:p>
          <a:endParaRPr lang="en-GB"/>
        </a:p>
      </dgm:t>
    </dgm:pt>
    <dgm:pt modelId="{4D4B3D03-75C7-4AED-9E53-81549590DCA2}" type="sibTrans" cxnId="{5DD23E3C-665B-419D-9747-6C08C9114E5F}">
      <dgm:prSet/>
      <dgm:spPr/>
      <dgm:t>
        <a:bodyPr/>
        <a:lstStyle/>
        <a:p>
          <a:endParaRPr lang="en-GB"/>
        </a:p>
      </dgm:t>
    </dgm:pt>
    <dgm:pt modelId="{B84345FD-2C34-4850-854C-7C7BD6F284BC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pPr rtl="0"/>
          <a:r>
            <a:rPr lang="en-GB" sz="2200" dirty="0" smtClean="0">
              <a:solidFill>
                <a:schemeClr val="bg1"/>
              </a:solidFill>
            </a:rPr>
            <a:t>Value-added potential</a:t>
          </a:r>
          <a:endParaRPr lang="en-US" sz="2200" dirty="0">
            <a:solidFill>
              <a:schemeClr val="bg1"/>
            </a:solidFill>
          </a:endParaRPr>
        </a:p>
      </dgm:t>
    </dgm:pt>
    <dgm:pt modelId="{424E15A1-8220-4AA6-A622-F97F3F434D5A}" type="parTrans" cxnId="{7B383AD8-4736-4E07-A0FE-6E2A2617914A}">
      <dgm:prSet/>
      <dgm:spPr/>
      <dgm:t>
        <a:bodyPr/>
        <a:lstStyle/>
        <a:p>
          <a:endParaRPr lang="en-US"/>
        </a:p>
      </dgm:t>
    </dgm:pt>
    <dgm:pt modelId="{C025F71B-4052-40CA-A32E-E81568ADF705}" type="sibTrans" cxnId="{7B383AD8-4736-4E07-A0FE-6E2A2617914A}">
      <dgm:prSet/>
      <dgm:spPr/>
      <dgm:t>
        <a:bodyPr/>
        <a:lstStyle/>
        <a:p>
          <a:endParaRPr lang="en-US"/>
        </a:p>
      </dgm:t>
    </dgm:pt>
    <dgm:pt modelId="{2B84961C-7E81-4863-9356-2DCDFDCE0148}" type="pres">
      <dgm:prSet presAssocID="{7C81A4DD-70A3-4B59-A329-0ED2AFAA531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107D635-A497-43F3-8662-3C3A15C8105E}" type="pres">
      <dgm:prSet presAssocID="{0D279C8D-8B67-4E62-B631-593F0D4D717C}" presName="parentText" presStyleLbl="node1" presStyleIdx="0" presStyleCnt="3" custLinFactY="85550" custLinFactNeighborX="-962" custLinFactNeighborY="100000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CB160128-E911-4709-B05B-8FC00D731242}" type="pres">
      <dgm:prSet presAssocID="{5D68879C-5284-4141-8D76-6859526D9AE4}" presName="spacer" presStyleCnt="0"/>
      <dgm:spPr/>
      <dgm:t>
        <a:bodyPr/>
        <a:lstStyle/>
        <a:p>
          <a:endParaRPr lang="en-GB"/>
        </a:p>
      </dgm:t>
    </dgm:pt>
    <dgm:pt modelId="{0AABA8D4-6FC4-4DEA-AF90-1B2A359C12F8}" type="pres">
      <dgm:prSet presAssocID="{593A2233-5E2E-473D-B46C-6B0D0CCE8ECD}" presName="parentText" presStyleLbl="node1" presStyleIdx="1" presStyleCnt="3" custLinFactY="-136612" custLinFactNeighborY="-200000">
        <dgm:presLayoutVars>
          <dgm:chMax val="0"/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en-GB"/>
        </a:p>
      </dgm:t>
    </dgm:pt>
    <dgm:pt modelId="{4605DB48-D2E2-49AD-8993-6500A075A80C}" type="pres">
      <dgm:prSet presAssocID="{4D4B3D03-75C7-4AED-9E53-81549590DCA2}" presName="spacer" presStyleCnt="0"/>
      <dgm:spPr/>
    </dgm:pt>
    <dgm:pt modelId="{A8B40E99-1BE3-475C-8451-8EC39E5AF217}" type="pres">
      <dgm:prSet presAssocID="{B84345FD-2C34-4850-854C-7C7BD6F284BC}" presName="parentText" presStyleLbl="node1" presStyleIdx="2" presStyleCnt="3" custLinFactY="-12687" custLinFactNeighborY="-100000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0432155D-BD65-4696-B2BF-69FB1110208C}" type="presOf" srcId="{593A2233-5E2E-473D-B46C-6B0D0CCE8ECD}" destId="{0AABA8D4-6FC4-4DEA-AF90-1B2A359C12F8}" srcOrd="0" destOrd="0" presId="urn:microsoft.com/office/officeart/2005/8/layout/vList2"/>
    <dgm:cxn modelId="{5DD23E3C-665B-419D-9747-6C08C9114E5F}" srcId="{7C81A4DD-70A3-4B59-A329-0ED2AFAA5319}" destId="{593A2233-5E2E-473D-B46C-6B0D0CCE8ECD}" srcOrd="1" destOrd="0" parTransId="{1C0BDE44-2232-4289-B2CD-6FB7C815A351}" sibTransId="{4D4B3D03-75C7-4AED-9E53-81549590DCA2}"/>
    <dgm:cxn modelId="{E4EF8918-A4E8-4190-81D8-566091029438}" type="presOf" srcId="{7C81A4DD-70A3-4B59-A329-0ED2AFAA5319}" destId="{2B84961C-7E81-4863-9356-2DCDFDCE0148}" srcOrd="0" destOrd="0" presId="urn:microsoft.com/office/officeart/2005/8/layout/vList2"/>
    <dgm:cxn modelId="{7B383AD8-4736-4E07-A0FE-6E2A2617914A}" srcId="{7C81A4DD-70A3-4B59-A329-0ED2AFAA5319}" destId="{B84345FD-2C34-4850-854C-7C7BD6F284BC}" srcOrd="2" destOrd="0" parTransId="{424E15A1-8220-4AA6-A622-F97F3F434D5A}" sibTransId="{C025F71B-4052-40CA-A32E-E81568ADF705}"/>
    <dgm:cxn modelId="{26F1CAA6-CA59-487B-9FAD-0F4375772F59}" srcId="{7C81A4DD-70A3-4B59-A329-0ED2AFAA5319}" destId="{0D279C8D-8B67-4E62-B631-593F0D4D717C}" srcOrd="0" destOrd="0" parTransId="{2FE2FB3F-9B5F-472B-B36F-FF3B3B41139D}" sibTransId="{5D68879C-5284-4141-8D76-6859526D9AE4}"/>
    <dgm:cxn modelId="{701EDAD0-22EA-4E76-BB1D-2604E983F36C}" type="presOf" srcId="{B84345FD-2C34-4850-854C-7C7BD6F284BC}" destId="{A8B40E99-1BE3-475C-8451-8EC39E5AF217}" srcOrd="0" destOrd="0" presId="urn:microsoft.com/office/officeart/2005/8/layout/vList2"/>
    <dgm:cxn modelId="{872FCFA1-0B85-49E6-BA9B-A794D1C544F7}" type="presOf" srcId="{0D279C8D-8B67-4E62-B631-593F0D4D717C}" destId="{9107D635-A497-43F3-8662-3C3A15C8105E}" srcOrd="0" destOrd="0" presId="urn:microsoft.com/office/officeart/2005/8/layout/vList2"/>
    <dgm:cxn modelId="{435DEEDA-164B-4C11-AC3B-65F397C2E16E}" type="presParOf" srcId="{2B84961C-7E81-4863-9356-2DCDFDCE0148}" destId="{9107D635-A497-43F3-8662-3C3A15C8105E}" srcOrd="0" destOrd="0" presId="urn:microsoft.com/office/officeart/2005/8/layout/vList2"/>
    <dgm:cxn modelId="{49985348-9F34-4A99-9C24-B91AFBB6169D}" type="presParOf" srcId="{2B84961C-7E81-4863-9356-2DCDFDCE0148}" destId="{CB160128-E911-4709-B05B-8FC00D731242}" srcOrd="1" destOrd="0" presId="urn:microsoft.com/office/officeart/2005/8/layout/vList2"/>
    <dgm:cxn modelId="{014F8D52-0046-4B15-B7AD-823CCE57D8B4}" type="presParOf" srcId="{2B84961C-7E81-4863-9356-2DCDFDCE0148}" destId="{0AABA8D4-6FC4-4DEA-AF90-1B2A359C12F8}" srcOrd="2" destOrd="0" presId="urn:microsoft.com/office/officeart/2005/8/layout/vList2"/>
    <dgm:cxn modelId="{CB5A808B-EA29-441E-B334-701522C8BC5A}" type="presParOf" srcId="{2B84961C-7E81-4863-9356-2DCDFDCE0148}" destId="{4605DB48-D2E2-49AD-8993-6500A075A80C}" srcOrd="3" destOrd="0" presId="urn:microsoft.com/office/officeart/2005/8/layout/vList2"/>
    <dgm:cxn modelId="{BDA4D394-F414-4C4A-907C-436324C0CC45}" type="presParOf" srcId="{2B84961C-7E81-4863-9356-2DCDFDCE0148}" destId="{A8B40E99-1BE3-475C-8451-8EC39E5AF21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486C01E-C675-45B8-84A4-AE25695DF756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EE1A5A29-9D22-4612-BD02-0EAE7880AF98}">
      <dgm:prSet phldrT="[Text]"/>
      <dgm:spPr/>
      <dgm:t>
        <a:bodyPr/>
        <a:lstStyle/>
        <a:p>
          <a:r>
            <a:rPr lang="en-GB" dirty="0" smtClean="0"/>
            <a:t>Analysis</a:t>
          </a:r>
          <a:endParaRPr lang="en-GB" dirty="0"/>
        </a:p>
      </dgm:t>
    </dgm:pt>
    <dgm:pt modelId="{27B987E4-2227-41E2-ACBA-502C81D03F97}" type="parTrans" cxnId="{49756265-FF34-4F5F-828A-3A5065BF9FE8}">
      <dgm:prSet/>
      <dgm:spPr/>
      <dgm:t>
        <a:bodyPr/>
        <a:lstStyle/>
        <a:p>
          <a:endParaRPr lang="en-GB"/>
        </a:p>
      </dgm:t>
    </dgm:pt>
    <dgm:pt modelId="{2DB797B7-8936-4659-B545-218317D74444}" type="sibTrans" cxnId="{49756265-FF34-4F5F-828A-3A5065BF9FE8}">
      <dgm:prSet/>
      <dgm:spPr/>
      <dgm:t>
        <a:bodyPr/>
        <a:lstStyle/>
        <a:p>
          <a:endParaRPr lang="en-GB"/>
        </a:p>
      </dgm:t>
    </dgm:pt>
    <dgm:pt modelId="{47CC52C3-E659-4507-8842-4B70DEC72C17}">
      <dgm:prSet phldrT="[Text]"/>
      <dgm:spPr/>
      <dgm:t>
        <a:bodyPr/>
        <a:lstStyle/>
        <a:p>
          <a:r>
            <a:rPr lang="en-GB" dirty="0" smtClean="0"/>
            <a:t>Short list developed</a:t>
          </a:r>
          <a:endParaRPr lang="en-GB" dirty="0"/>
        </a:p>
      </dgm:t>
    </dgm:pt>
    <dgm:pt modelId="{E76A0072-02D4-4EA7-BA3E-820846583A18}" type="parTrans" cxnId="{32874239-69F7-4C59-8890-6100236070C9}">
      <dgm:prSet/>
      <dgm:spPr/>
      <dgm:t>
        <a:bodyPr/>
        <a:lstStyle/>
        <a:p>
          <a:endParaRPr lang="en-GB"/>
        </a:p>
      </dgm:t>
    </dgm:pt>
    <dgm:pt modelId="{8E976FC1-055E-414B-8A6F-69439D413CED}" type="sibTrans" cxnId="{32874239-69F7-4C59-8890-6100236070C9}">
      <dgm:prSet/>
      <dgm:spPr/>
      <dgm:t>
        <a:bodyPr/>
        <a:lstStyle/>
        <a:p>
          <a:endParaRPr lang="en-GB"/>
        </a:p>
      </dgm:t>
    </dgm:pt>
    <dgm:pt modelId="{1E143052-9612-479F-8CC2-07100AB1BA57}">
      <dgm:prSet phldrT="[Text]"/>
      <dgm:spPr/>
      <dgm:t>
        <a:bodyPr/>
        <a:lstStyle/>
        <a:p>
          <a:r>
            <a:rPr lang="en-GB" dirty="0" smtClean="0"/>
            <a:t>Selection of sectors</a:t>
          </a:r>
          <a:endParaRPr lang="en-GB" dirty="0"/>
        </a:p>
      </dgm:t>
    </dgm:pt>
    <dgm:pt modelId="{361CB545-77C6-4F80-9F98-3E589FFB08EC}" type="parTrans" cxnId="{7849EEE4-8035-4102-8AA5-45B2E0FA60C9}">
      <dgm:prSet/>
      <dgm:spPr/>
      <dgm:t>
        <a:bodyPr/>
        <a:lstStyle/>
        <a:p>
          <a:endParaRPr lang="en-GB"/>
        </a:p>
      </dgm:t>
    </dgm:pt>
    <dgm:pt modelId="{E8533422-8EA8-43FA-B868-4FF8D2EB2E6C}" type="sibTrans" cxnId="{7849EEE4-8035-4102-8AA5-45B2E0FA60C9}">
      <dgm:prSet/>
      <dgm:spPr/>
      <dgm:t>
        <a:bodyPr/>
        <a:lstStyle/>
        <a:p>
          <a:endParaRPr lang="en-GB"/>
        </a:p>
      </dgm:t>
    </dgm:pt>
    <dgm:pt modelId="{88E4A159-1123-4E25-99B8-49CC7AB9FDD7}">
      <dgm:prSet/>
      <dgm:spPr/>
      <dgm:t>
        <a:bodyPr/>
        <a:lstStyle/>
        <a:p>
          <a:r>
            <a:rPr lang="en-GB" dirty="0" smtClean="0"/>
            <a:t>Composition of sector groups</a:t>
          </a:r>
        </a:p>
      </dgm:t>
    </dgm:pt>
    <dgm:pt modelId="{5B38BFF7-7FB3-411F-8C6D-36553F5A1DC6}" type="parTrans" cxnId="{F47E1AF6-6C31-4760-A106-5AB82C75254B}">
      <dgm:prSet/>
      <dgm:spPr/>
      <dgm:t>
        <a:bodyPr/>
        <a:lstStyle/>
        <a:p>
          <a:endParaRPr lang="en-GB"/>
        </a:p>
      </dgm:t>
    </dgm:pt>
    <dgm:pt modelId="{7C6390D4-4F72-423D-8559-E2F63CB79A40}" type="sibTrans" cxnId="{F47E1AF6-6C31-4760-A106-5AB82C75254B}">
      <dgm:prSet/>
      <dgm:spPr/>
      <dgm:t>
        <a:bodyPr/>
        <a:lstStyle/>
        <a:p>
          <a:endParaRPr lang="en-GB"/>
        </a:p>
      </dgm:t>
    </dgm:pt>
    <dgm:pt modelId="{4B52523F-3E10-4FD8-9BE5-3F8A605E782E}" type="pres">
      <dgm:prSet presAssocID="{A486C01E-C675-45B8-84A4-AE25695DF756}" presName="Name0" presStyleCnt="0">
        <dgm:presLayoutVars>
          <dgm:dir/>
          <dgm:resizeHandles val="exact"/>
        </dgm:presLayoutVars>
      </dgm:prSet>
      <dgm:spPr/>
    </dgm:pt>
    <dgm:pt modelId="{27E9B9DF-A35D-4E40-B4EF-2643EECF03F0}" type="pres">
      <dgm:prSet presAssocID="{A486C01E-C675-45B8-84A4-AE25695DF756}" presName="arrow" presStyleLbl="bgShp" presStyleIdx="0" presStyleCnt="1"/>
      <dgm:spPr>
        <a:solidFill>
          <a:schemeClr val="accent4">
            <a:lumMod val="40000"/>
            <a:lumOff val="60000"/>
          </a:schemeClr>
        </a:solidFill>
      </dgm:spPr>
    </dgm:pt>
    <dgm:pt modelId="{23C2AE08-83CD-4BE8-9F6C-63F9FEC0E11E}" type="pres">
      <dgm:prSet presAssocID="{A486C01E-C675-45B8-84A4-AE25695DF756}" presName="points" presStyleCnt="0"/>
      <dgm:spPr/>
    </dgm:pt>
    <dgm:pt modelId="{F8A2E7C9-0E6F-4E12-A69A-08875FDE3F17}" type="pres">
      <dgm:prSet presAssocID="{EE1A5A29-9D22-4612-BD02-0EAE7880AF98}" presName="compositeA" presStyleCnt="0"/>
      <dgm:spPr/>
    </dgm:pt>
    <dgm:pt modelId="{BEFBAD16-5D9A-4614-A1F9-756AB255D105}" type="pres">
      <dgm:prSet presAssocID="{EE1A5A29-9D22-4612-BD02-0EAE7880AF98}" presName="textA" presStyleLbl="revTx" presStyleIdx="0" presStyleCnt="4" custLinFactNeighborY="-468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F6ABE98-1992-4E2E-ACCF-0208D78309B2}" type="pres">
      <dgm:prSet presAssocID="{EE1A5A29-9D22-4612-BD02-0EAE7880AF98}" presName="circleA" presStyleLbl="node1" presStyleIdx="0" presStyleCnt="4"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en-GB"/>
        </a:p>
      </dgm:t>
    </dgm:pt>
    <dgm:pt modelId="{7464ED0B-8C55-46F7-9EB0-A36D7567170F}" type="pres">
      <dgm:prSet presAssocID="{EE1A5A29-9D22-4612-BD02-0EAE7880AF98}" presName="spaceA" presStyleCnt="0"/>
      <dgm:spPr/>
    </dgm:pt>
    <dgm:pt modelId="{C9D2D80D-92E1-42F8-A126-9E38AE1395C5}" type="pres">
      <dgm:prSet presAssocID="{2DB797B7-8936-4659-B545-218317D74444}" presName="space" presStyleCnt="0"/>
      <dgm:spPr/>
    </dgm:pt>
    <dgm:pt modelId="{ABAD603B-D270-4878-8982-D3FF0FB781A3}" type="pres">
      <dgm:prSet presAssocID="{47CC52C3-E659-4507-8842-4B70DEC72C17}" presName="compositeB" presStyleCnt="0"/>
      <dgm:spPr/>
    </dgm:pt>
    <dgm:pt modelId="{7B5E7362-389C-460C-8D67-D0DDB8949978}" type="pres">
      <dgm:prSet presAssocID="{47CC52C3-E659-4507-8842-4B70DEC72C17}" presName="textB" presStyleLbl="revTx" presStyleIdx="1" presStyleCnt="4" custLinFactNeighborX="-3883" custLinFactNeighborY="-9375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AED8AAE-7EA6-48E9-BF2F-F1C290DFAC3D}" type="pres">
      <dgm:prSet presAssocID="{47CC52C3-E659-4507-8842-4B70DEC72C17}" presName="circleB" presStyleLbl="node1" presStyleIdx="1" presStyleCnt="4" custLinFactNeighborX="-17656"/>
      <dgm:spPr>
        <a:solidFill>
          <a:schemeClr val="accent4">
            <a:lumMod val="75000"/>
          </a:schemeClr>
        </a:solidFill>
      </dgm:spPr>
    </dgm:pt>
    <dgm:pt modelId="{78C3F36D-A241-4056-AC1A-00BBF9A4DBCC}" type="pres">
      <dgm:prSet presAssocID="{47CC52C3-E659-4507-8842-4B70DEC72C17}" presName="spaceB" presStyleCnt="0"/>
      <dgm:spPr/>
    </dgm:pt>
    <dgm:pt modelId="{92400935-2A56-4C90-8048-EDD0089FAF17}" type="pres">
      <dgm:prSet presAssocID="{8E976FC1-055E-414B-8A6F-69439D413CED}" presName="space" presStyleCnt="0"/>
      <dgm:spPr/>
    </dgm:pt>
    <dgm:pt modelId="{4D5C553D-A06B-4AF1-A663-0798F2AD3D1B}" type="pres">
      <dgm:prSet presAssocID="{1E143052-9612-479F-8CC2-07100AB1BA57}" presName="compositeA" presStyleCnt="0"/>
      <dgm:spPr/>
    </dgm:pt>
    <dgm:pt modelId="{FD420CEA-43B9-4A46-A1CC-4102D1CEC30D}" type="pres">
      <dgm:prSet presAssocID="{1E143052-9612-479F-8CC2-07100AB1BA57}" presName="textA" presStyleLbl="revTx" presStyleIdx="2" presStyleCnt="4" custLinFactNeighborX="-856" custLinFactNeighborY="468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3B395D3-A3BC-46CA-BD87-F65AC112352A}" type="pres">
      <dgm:prSet presAssocID="{1E143052-9612-479F-8CC2-07100AB1BA57}" presName="circleA" presStyleLbl="node1" presStyleIdx="2" presStyleCnt="4"/>
      <dgm:spPr>
        <a:solidFill>
          <a:schemeClr val="accent4">
            <a:lumMod val="75000"/>
          </a:schemeClr>
        </a:solidFill>
      </dgm:spPr>
    </dgm:pt>
    <dgm:pt modelId="{AFF8A451-60C8-4E9D-9C2F-90818373A1B4}" type="pres">
      <dgm:prSet presAssocID="{1E143052-9612-479F-8CC2-07100AB1BA57}" presName="spaceA" presStyleCnt="0"/>
      <dgm:spPr/>
    </dgm:pt>
    <dgm:pt modelId="{249F537D-9424-4ED5-8E98-6AD54135B3BA}" type="pres">
      <dgm:prSet presAssocID="{E8533422-8EA8-43FA-B868-4FF8D2EB2E6C}" presName="space" presStyleCnt="0"/>
      <dgm:spPr/>
    </dgm:pt>
    <dgm:pt modelId="{E3B1DAFF-6B34-4005-997F-69F28FCCB976}" type="pres">
      <dgm:prSet presAssocID="{88E4A159-1123-4E25-99B8-49CC7AB9FDD7}" presName="compositeB" presStyleCnt="0"/>
      <dgm:spPr/>
    </dgm:pt>
    <dgm:pt modelId="{43C60353-7703-43BD-AC5E-31F45C51C883}" type="pres">
      <dgm:prSet presAssocID="{88E4A159-1123-4E25-99B8-49CC7AB9FDD7}" presName="textB" presStyleLbl="revTx" presStyleIdx="3" presStyleCnt="4" custLinFactY="-7812" custLinFactNeighborX="2172" custLinFactNeighborY="-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C6028CB-551E-4835-BC2E-FC3E2461D38F}" type="pres">
      <dgm:prSet presAssocID="{88E4A159-1123-4E25-99B8-49CC7AB9FDD7}" presName="circleB" presStyleLbl="node1" presStyleIdx="3" presStyleCnt="4"/>
      <dgm:spPr>
        <a:solidFill>
          <a:schemeClr val="accent4">
            <a:lumMod val="75000"/>
          </a:schemeClr>
        </a:solidFill>
      </dgm:spPr>
    </dgm:pt>
    <dgm:pt modelId="{6B4B2999-03A6-4EE5-A101-9B50A846289E}" type="pres">
      <dgm:prSet presAssocID="{88E4A159-1123-4E25-99B8-49CC7AB9FDD7}" presName="spaceB" presStyleCnt="0"/>
      <dgm:spPr/>
    </dgm:pt>
  </dgm:ptLst>
  <dgm:cxnLst>
    <dgm:cxn modelId="{4845AAAD-F679-428B-BFB3-FC1058008690}" type="presOf" srcId="{A486C01E-C675-45B8-84A4-AE25695DF756}" destId="{4B52523F-3E10-4FD8-9BE5-3F8A605E782E}" srcOrd="0" destOrd="0" presId="urn:microsoft.com/office/officeart/2005/8/layout/hProcess11"/>
    <dgm:cxn modelId="{606AFC1F-006A-423F-BAE4-B703416E259F}" type="presOf" srcId="{47CC52C3-E659-4507-8842-4B70DEC72C17}" destId="{7B5E7362-389C-460C-8D67-D0DDB8949978}" srcOrd="0" destOrd="0" presId="urn:microsoft.com/office/officeart/2005/8/layout/hProcess11"/>
    <dgm:cxn modelId="{49756265-FF34-4F5F-828A-3A5065BF9FE8}" srcId="{A486C01E-C675-45B8-84A4-AE25695DF756}" destId="{EE1A5A29-9D22-4612-BD02-0EAE7880AF98}" srcOrd="0" destOrd="0" parTransId="{27B987E4-2227-41E2-ACBA-502C81D03F97}" sibTransId="{2DB797B7-8936-4659-B545-218317D74444}"/>
    <dgm:cxn modelId="{32874239-69F7-4C59-8890-6100236070C9}" srcId="{A486C01E-C675-45B8-84A4-AE25695DF756}" destId="{47CC52C3-E659-4507-8842-4B70DEC72C17}" srcOrd="1" destOrd="0" parTransId="{E76A0072-02D4-4EA7-BA3E-820846583A18}" sibTransId="{8E976FC1-055E-414B-8A6F-69439D413CED}"/>
    <dgm:cxn modelId="{C539A180-8488-4472-AF32-8EFF4460859E}" type="presOf" srcId="{88E4A159-1123-4E25-99B8-49CC7AB9FDD7}" destId="{43C60353-7703-43BD-AC5E-31F45C51C883}" srcOrd="0" destOrd="0" presId="urn:microsoft.com/office/officeart/2005/8/layout/hProcess11"/>
    <dgm:cxn modelId="{B2A770AE-28D9-4A64-90E7-9BA18B60DE68}" type="presOf" srcId="{EE1A5A29-9D22-4612-BD02-0EAE7880AF98}" destId="{BEFBAD16-5D9A-4614-A1F9-756AB255D105}" srcOrd="0" destOrd="0" presId="urn:microsoft.com/office/officeart/2005/8/layout/hProcess11"/>
    <dgm:cxn modelId="{7849EEE4-8035-4102-8AA5-45B2E0FA60C9}" srcId="{A486C01E-C675-45B8-84A4-AE25695DF756}" destId="{1E143052-9612-479F-8CC2-07100AB1BA57}" srcOrd="2" destOrd="0" parTransId="{361CB545-77C6-4F80-9F98-3E589FFB08EC}" sibTransId="{E8533422-8EA8-43FA-B868-4FF8D2EB2E6C}"/>
    <dgm:cxn modelId="{937C4DD4-D73B-4696-9828-48D44C5E1A8D}" type="presOf" srcId="{1E143052-9612-479F-8CC2-07100AB1BA57}" destId="{FD420CEA-43B9-4A46-A1CC-4102D1CEC30D}" srcOrd="0" destOrd="0" presId="urn:microsoft.com/office/officeart/2005/8/layout/hProcess11"/>
    <dgm:cxn modelId="{F47E1AF6-6C31-4760-A106-5AB82C75254B}" srcId="{A486C01E-C675-45B8-84A4-AE25695DF756}" destId="{88E4A159-1123-4E25-99B8-49CC7AB9FDD7}" srcOrd="3" destOrd="0" parTransId="{5B38BFF7-7FB3-411F-8C6D-36553F5A1DC6}" sibTransId="{7C6390D4-4F72-423D-8559-E2F63CB79A40}"/>
    <dgm:cxn modelId="{9C3B5771-E29F-46DC-8119-C4978AF783CC}" type="presParOf" srcId="{4B52523F-3E10-4FD8-9BE5-3F8A605E782E}" destId="{27E9B9DF-A35D-4E40-B4EF-2643EECF03F0}" srcOrd="0" destOrd="0" presId="urn:microsoft.com/office/officeart/2005/8/layout/hProcess11"/>
    <dgm:cxn modelId="{1D6787F0-A056-4016-BB6E-169C000023B2}" type="presParOf" srcId="{4B52523F-3E10-4FD8-9BE5-3F8A605E782E}" destId="{23C2AE08-83CD-4BE8-9F6C-63F9FEC0E11E}" srcOrd="1" destOrd="0" presId="urn:microsoft.com/office/officeart/2005/8/layout/hProcess11"/>
    <dgm:cxn modelId="{0ED08153-66E4-4605-B003-3388CBC119AB}" type="presParOf" srcId="{23C2AE08-83CD-4BE8-9F6C-63F9FEC0E11E}" destId="{F8A2E7C9-0E6F-4E12-A69A-08875FDE3F17}" srcOrd="0" destOrd="0" presId="urn:microsoft.com/office/officeart/2005/8/layout/hProcess11"/>
    <dgm:cxn modelId="{17F36BD9-4BB3-4144-BD63-9F256680D61D}" type="presParOf" srcId="{F8A2E7C9-0E6F-4E12-A69A-08875FDE3F17}" destId="{BEFBAD16-5D9A-4614-A1F9-756AB255D105}" srcOrd="0" destOrd="0" presId="urn:microsoft.com/office/officeart/2005/8/layout/hProcess11"/>
    <dgm:cxn modelId="{DA17B07B-281B-4D19-A48E-FF9FBDF01834}" type="presParOf" srcId="{F8A2E7C9-0E6F-4E12-A69A-08875FDE3F17}" destId="{1F6ABE98-1992-4E2E-ACCF-0208D78309B2}" srcOrd="1" destOrd="0" presId="urn:microsoft.com/office/officeart/2005/8/layout/hProcess11"/>
    <dgm:cxn modelId="{CB981055-D64B-46B0-8ED2-EC9C0B0E711F}" type="presParOf" srcId="{F8A2E7C9-0E6F-4E12-A69A-08875FDE3F17}" destId="{7464ED0B-8C55-46F7-9EB0-A36D7567170F}" srcOrd="2" destOrd="0" presId="urn:microsoft.com/office/officeart/2005/8/layout/hProcess11"/>
    <dgm:cxn modelId="{D5BA748D-0576-4EB3-A3CA-87F3C65BB5D2}" type="presParOf" srcId="{23C2AE08-83CD-4BE8-9F6C-63F9FEC0E11E}" destId="{C9D2D80D-92E1-42F8-A126-9E38AE1395C5}" srcOrd="1" destOrd="0" presId="urn:microsoft.com/office/officeart/2005/8/layout/hProcess11"/>
    <dgm:cxn modelId="{52677378-DF0D-45EF-86C6-8A6D5DBC7162}" type="presParOf" srcId="{23C2AE08-83CD-4BE8-9F6C-63F9FEC0E11E}" destId="{ABAD603B-D270-4878-8982-D3FF0FB781A3}" srcOrd="2" destOrd="0" presId="urn:microsoft.com/office/officeart/2005/8/layout/hProcess11"/>
    <dgm:cxn modelId="{60544144-42D7-419D-A653-7CC329BB3944}" type="presParOf" srcId="{ABAD603B-D270-4878-8982-D3FF0FB781A3}" destId="{7B5E7362-389C-460C-8D67-D0DDB8949978}" srcOrd="0" destOrd="0" presId="urn:microsoft.com/office/officeart/2005/8/layout/hProcess11"/>
    <dgm:cxn modelId="{37461A69-97E8-467D-B93C-150B73774966}" type="presParOf" srcId="{ABAD603B-D270-4878-8982-D3FF0FB781A3}" destId="{2AED8AAE-7EA6-48E9-BF2F-F1C290DFAC3D}" srcOrd="1" destOrd="0" presId="urn:microsoft.com/office/officeart/2005/8/layout/hProcess11"/>
    <dgm:cxn modelId="{0E2931FF-CD9C-4F08-84A8-E1AF9FA9FA2D}" type="presParOf" srcId="{ABAD603B-D270-4878-8982-D3FF0FB781A3}" destId="{78C3F36D-A241-4056-AC1A-00BBF9A4DBCC}" srcOrd="2" destOrd="0" presId="urn:microsoft.com/office/officeart/2005/8/layout/hProcess11"/>
    <dgm:cxn modelId="{6ACF764A-3ABC-44BC-BD55-B259FC8B59FA}" type="presParOf" srcId="{23C2AE08-83CD-4BE8-9F6C-63F9FEC0E11E}" destId="{92400935-2A56-4C90-8048-EDD0089FAF17}" srcOrd="3" destOrd="0" presId="urn:microsoft.com/office/officeart/2005/8/layout/hProcess11"/>
    <dgm:cxn modelId="{55AE3AC8-ACEA-41D2-8C82-D09F3FEBB20D}" type="presParOf" srcId="{23C2AE08-83CD-4BE8-9F6C-63F9FEC0E11E}" destId="{4D5C553D-A06B-4AF1-A663-0798F2AD3D1B}" srcOrd="4" destOrd="0" presId="urn:microsoft.com/office/officeart/2005/8/layout/hProcess11"/>
    <dgm:cxn modelId="{F099B7FE-2529-4D51-84C6-90BAD4E3DF95}" type="presParOf" srcId="{4D5C553D-A06B-4AF1-A663-0798F2AD3D1B}" destId="{FD420CEA-43B9-4A46-A1CC-4102D1CEC30D}" srcOrd="0" destOrd="0" presId="urn:microsoft.com/office/officeart/2005/8/layout/hProcess11"/>
    <dgm:cxn modelId="{6A16213E-7A29-40C3-B738-32ED79FF81A1}" type="presParOf" srcId="{4D5C553D-A06B-4AF1-A663-0798F2AD3D1B}" destId="{B3B395D3-A3BC-46CA-BD87-F65AC112352A}" srcOrd="1" destOrd="0" presId="urn:microsoft.com/office/officeart/2005/8/layout/hProcess11"/>
    <dgm:cxn modelId="{BE143AB8-EC52-4F6F-957F-EDCDBAC7EC7A}" type="presParOf" srcId="{4D5C553D-A06B-4AF1-A663-0798F2AD3D1B}" destId="{AFF8A451-60C8-4E9D-9C2F-90818373A1B4}" srcOrd="2" destOrd="0" presId="urn:microsoft.com/office/officeart/2005/8/layout/hProcess11"/>
    <dgm:cxn modelId="{82CC7387-2306-4735-887A-198DFE2FAB8D}" type="presParOf" srcId="{23C2AE08-83CD-4BE8-9F6C-63F9FEC0E11E}" destId="{249F537D-9424-4ED5-8E98-6AD54135B3BA}" srcOrd="5" destOrd="0" presId="urn:microsoft.com/office/officeart/2005/8/layout/hProcess11"/>
    <dgm:cxn modelId="{5B6BD369-810C-47DD-82F0-75675D86C7C4}" type="presParOf" srcId="{23C2AE08-83CD-4BE8-9F6C-63F9FEC0E11E}" destId="{E3B1DAFF-6B34-4005-997F-69F28FCCB976}" srcOrd="6" destOrd="0" presId="urn:microsoft.com/office/officeart/2005/8/layout/hProcess11"/>
    <dgm:cxn modelId="{4605B3DD-4AF5-4A4E-BEA7-1BCA7BF70375}" type="presParOf" srcId="{E3B1DAFF-6B34-4005-997F-69F28FCCB976}" destId="{43C60353-7703-43BD-AC5E-31F45C51C883}" srcOrd="0" destOrd="0" presId="urn:microsoft.com/office/officeart/2005/8/layout/hProcess11"/>
    <dgm:cxn modelId="{C225109D-C466-49AC-83C2-E7B6455C2AC4}" type="presParOf" srcId="{E3B1DAFF-6B34-4005-997F-69F28FCCB976}" destId="{DC6028CB-551E-4835-BC2E-FC3E2461D38F}" srcOrd="1" destOrd="0" presId="urn:microsoft.com/office/officeart/2005/8/layout/hProcess11"/>
    <dgm:cxn modelId="{7DAD940D-2F2C-43BC-B1E9-0C0548EC22B6}" type="presParOf" srcId="{E3B1DAFF-6B34-4005-997F-69F28FCCB976}" destId="{6B4B2999-03A6-4EE5-A101-9B50A846289E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74C75F1-AA86-46CD-8049-4FCB856C47CF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CBC2552F-0646-48ED-A5A7-266DEAA0A015}">
      <dgm:prSet phldrT="[Text]" custT="1"/>
      <dgm:spPr/>
      <dgm:t>
        <a:bodyPr/>
        <a:lstStyle/>
        <a:p>
          <a:r>
            <a:rPr lang="en-GB" sz="1600" dirty="0" smtClean="0"/>
            <a:t>Strategy pillars and Dimensions</a:t>
          </a:r>
          <a:endParaRPr lang="en-GB" sz="1600" dirty="0"/>
        </a:p>
      </dgm:t>
    </dgm:pt>
    <dgm:pt modelId="{FDFAF05D-5B08-4F56-8231-C13D4C573164}" type="parTrans" cxnId="{DBB6BA71-DBA7-4D93-9AC8-9F8AF6CD53A0}">
      <dgm:prSet/>
      <dgm:spPr/>
      <dgm:t>
        <a:bodyPr/>
        <a:lstStyle/>
        <a:p>
          <a:endParaRPr lang="en-GB" sz="1600"/>
        </a:p>
      </dgm:t>
    </dgm:pt>
    <dgm:pt modelId="{01CF5F5F-DE00-40FF-AA22-9469DB5D5552}" type="sibTrans" cxnId="{DBB6BA71-DBA7-4D93-9AC8-9F8AF6CD53A0}">
      <dgm:prSet/>
      <dgm:spPr/>
      <dgm:t>
        <a:bodyPr/>
        <a:lstStyle/>
        <a:p>
          <a:endParaRPr lang="en-GB" sz="1600"/>
        </a:p>
      </dgm:t>
    </dgm:pt>
    <dgm:pt modelId="{28AB52D4-4E51-47EF-A5FE-011D23EC4489}">
      <dgm:prSet phldrT="[Text]" custT="1"/>
      <dgm:spPr/>
      <dgm:t>
        <a:bodyPr/>
        <a:lstStyle/>
        <a:p>
          <a:r>
            <a:rPr lang="en-GB" sz="1600" dirty="0" smtClean="0"/>
            <a:t>Policy qualitative and quantitative indicators</a:t>
          </a:r>
          <a:endParaRPr lang="en-GB" sz="1600" dirty="0"/>
        </a:p>
      </dgm:t>
    </dgm:pt>
    <dgm:pt modelId="{6E47B2CD-3578-44DF-97AA-4E01CB6A124B}" type="parTrans" cxnId="{BD0535D3-FED6-47FA-94FD-5F055D72BF30}">
      <dgm:prSet/>
      <dgm:spPr/>
      <dgm:t>
        <a:bodyPr/>
        <a:lstStyle/>
        <a:p>
          <a:endParaRPr lang="en-GB" sz="1600"/>
        </a:p>
      </dgm:t>
    </dgm:pt>
    <dgm:pt modelId="{CA50C3EC-7F78-43C9-83A8-599B61D4EDAA}" type="sibTrans" cxnId="{BD0535D3-FED6-47FA-94FD-5F055D72BF30}">
      <dgm:prSet/>
      <dgm:spPr/>
      <dgm:t>
        <a:bodyPr/>
        <a:lstStyle/>
        <a:p>
          <a:endParaRPr lang="en-GB" sz="1600"/>
        </a:p>
      </dgm:t>
    </dgm:pt>
    <dgm:pt modelId="{78BFC0FD-D286-4526-88AB-00EDDECAFD7E}">
      <dgm:prSet phldrT="[Text]" custT="1"/>
      <dgm:spPr/>
      <dgm:t>
        <a:bodyPr/>
        <a:lstStyle/>
        <a:p>
          <a:r>
            <a:rPr lang="en-GB" sz="1600" dirty="0" smtClean="0"/>
            <a:t>Impact/Outcome indicators</a:t>
          </a:r>
          <a:endParaRPr lang="en-GB" sz="1600" dirty="0"/>
        </a:p>
      </dgm:t>
    </dgm:pt>
    <dgm:pt modelId="{D9A8374E-5726-402C-AB8E-0A60E885B747}" type="parTrans" cxnId="{1F98116C-69F2-4AD6-B1E2-E3A66C425436}">
      <dgm:prSet/>
      <dgm:spPr/>
      <dgm:t>
        <a:bodyPr/>
        <a:lstStyle/>
        <a:p>
          <a:endParaRPr lang="en-GB" sz="1600"/>
        </a:p>
      </dgm:t>
    </dgm:pt>
    <dgm:pt modelId="{F9F597EB-8FE7-4173-B5CD-84F4C6A6C446}" type="sibTrans" cxnId="{1F98116C-69F2-4AD6-B1E2-E3A66C425436}">
      <dgm:prSet/>
      <dgm:spPr/>
      <dgm:t>
        <a:bodyPr/>
        <a:lstStyle/>
        <a:p>
          <a:endParaRPr lang="en-GB" sz="1600"/>
        </a:p>
      </dgm:t>
    </dgm:pt>
    <dgm:pt modelId="{26FEBA81-1AF2-49DA-B5F7-0ACAD7BAA7EA}" type="pres">
      <dgm:prSet presAssocID="{974C75F1-AA86-46CD-8049-4FCB856C47CF}" presName="Name0" presStyleCnt="0">
        <dgm:presLayoutVars>
          <dgm:dir/>
          <dgm:animLvl val="lvl"/>
          <dgm:resizeHandles val="exact"/>
        </dgm:presLayoutVars>
      </dgm:prSet>
      <dgm:spPr/>
    </dgm:pt>
    <dgm:pt modelId="{4A70D172-6C67-48AF-8243-AF1BED6ECFD7}" type="pres">
      <dgm:prSet presAssocID="{CBC2552F-0646-48ED-A5A7-266DEAA0A015}" presName="parTxOnly" presStyleLbl="node1" presStyleIdx="0" presStyleCnt="3" custLinFactNeighborY="-7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A7ECE9C-CEEC-48CF-8C8F-5673394BFF3C}" type="pres">
      <dgm:prSet presAssocID="{01CF5F5F-DE00-40FF-AA22-9469DB5D5552}" presName="parTxOnlySpace" presStyleCnt="0"/>
      <dgm:spPr/>
    </dgm:pt>
    <dgm:pt modelId="{B2AA71CE-2166-420A-BA2C-61BAC17AC4D0}" type="pres">
      <dgm:prSet presAssocID="{28AB52D4-4E51-47EF-A5FE-011D23EC4489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B80EF7D-CA68-45FB-BCDD-9EBE3C7372B1}" type="pres">
      <dgm:prSet presAssocID="{CA50C3EC-7F78-43C9-83A8-599B61D4EDAA}" presName="parTxOnlySpace" presStyleCnt="0"/>
      <dgm:spPr/>
    </dgm:pt>
    <dgm:pt modelId="{28802B95-C818-40B2-AD66-F47E0D4DB2E9}" type="pres">
      <dgm:prSet presAssocID="{78BFC0FD-D286-4526-88AB-00EDDECAFD7E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F582928-1E23-45C4-B6BC-E18820000993}" type="presOf" srcId="{974C75F1-AA86-46CD-8049-4FCB856C47CF}" destId="{26FEBA81-1AF2-49DA-B5F7-0ACAD7BAA7EA}" srcOrd="0" destOrd="0" presId="urn:microsoft.com/office/officeart/2005/8/layout/chevron1"/>
    <dgm:cxn modelId="{AD881E8F-C487-42AA-A073-4927588EB6C4}" type="presOf" srcId="{28AB52D4-4E51-47EF-A5FE-011D23EC4489}" destId="{B2AA71CE-2166-420A-BA2C-61BAC17AC4D0}" srcOrd="0" destOrd="0" presId="urn:microsoft.com/office/officeart/2005/8/layout/chevron1"/>
    <dgm:cxn modelId="{6EB3FC0A-4CCE-4C8E-9937-EC502843769C}" type="presOf" srcId="{CBC2552F-0646-48ED-A5A7-266DEAA0A015}" destId="{4A70D172-6C67-48AF-8243-AF1BED6ECFD7}" srcOrd="0" destOrd="0" presId="urn:microsoft.com/office/officeart/2005/8/layout/chevron1"/>
    <dgm:cxn modelId="{DBB6BA71-DBA7-4D93-9AC8-9F8AF6CD53A0}" srcId="{974C75F1-AA86-46CD-8049-4FCB856C47CF}" destId="{CBC2552F-0646-48ED-A5A7-266DEAA0A015}" srcOrd="0" destOrd="0" parTransId="{FDFAF05D-5B08-4F56-8231-C13D4C573164}" sibTransId="{01CF5F5F-DE00-40FF-AA22-9469DB5D5552}"/>
    <dgm:cxn modelId="{C0CFEF43-9844-4D24-8396-D84C7706623C}" type="presOf" srcId="{78BFC0FD-D286-4526-88AB-00EDDECAFD7E}" destId="{28802B95-C818-40B2-AD66-F47E0D4DB2E9}" srcOrd="0" destOrd="0" presId="urn:microsoft.com/office/officeart/2005/8/layout/chevron1"/>
    <dgm:cxn modelId="{1F98116C-69F2-4AD6-B1E2-E3A66C425436}" srcId="{974C75F1-AA86-46CD-8049-4FCB856C47CF}" destId="{78BFC0FD-D286-4526-88AB-00EDDECAFD7E}" srcOrd="2" destOrd="0" parTransId="{D9A8374E-5726-402C-AB8E-0A60E885B747}" sibTransId="{F9F597EB-8FE7-4173-B5CD-84F4C6A6C446}"/>
    <dgm:cxn modelId="{BD0535D3-FED6-47FA-94FD-5F055D72BF30}" srcId="{974C75F1-AA86-46CD-8049-4FCB856C47CF}" destId="{28AB52D4-4E51-47EF-A5FE-011D23EC4489}" srcOrd="1" destOrd="0" parTransId="{6E47B2CD-3578-44DF-97AA-4E01CB6A124B}" sibTransId="{CA50C3EC-7F78-43C9-83A8-599B61D4EDAA}"/>
    <dgm:cxn modelId="{14DABE3F-2C4D-4056-AD59-F34C26EAB96B}" type="presParOf" srcId="{26FEBA81-1AF2-49DA-B5F7-0ACAD7BAA7EA}" destId="{4A70D172-6C67-48AF-8243-AF1BED6ECFD7}" srcOrd="0" destOrd="0" presId="urn:microsoft.com/office/officeart/2005/8/layout/chevron1"/>
    <dgm:cxn modelId="{8555D290-90C5-4DB8-97D2-0AF122476C3C}" type="presParOf" srcId="{26FEBA81-1AF2-49DA-B5F7-0ACAD7BAA7EA}" destId="{2A7ECE9C-CEEC-48CF-8C8F-5673394BFF3C}" srcOrd="1" destOrd="0" presId="urn:microsoft.com/office/officeart/2005/8/layout/chevron1"/>
    <dgm:cxn modelId="{F67DFA57-77FF-4127-BECE-185A87C64B68}" type="presParOf" srcId="{26FEBA81-1AF2-49DA-B5F7-0ACAD7BAA7EA}" destId="{B2AA71CE-2166-420A-BA2C-61BAC17AC4D0}" srcOrd="2" destOrd="0" presId="urn:microsoft.com/office/officeart/2005/8/layout/chevron1"/>
    <dgm:cxn modelId="{4587B985-47DB-4910-916A-31E8FD79E759}" type="presParOf" srcId="{26FEBA81-1AF2-49DA-B5F7-0ACAD7BAA7EA}" destId="{8B80EF7D-CA68-45FB-BCDD-9EBE3C7372B1}" srcOrd="3" destOrd="0" presId="urn:microsoft.com/office/officeart/2005/8/layout/chevron1"/>
    <dgm:cxn modelId="{55AAA51D-68FB-46FC-AF86-CDB5DACA5E94}" type="presParOf" srcId="{26FEBA81-1AF2-49DA-B5F7-0ACAD7BAA7EA}" destId="{28802B95-C818-40B2-AD66-F47E0D4DB2E9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DE26178-3C9B-4FA5-8898-BAA624A41005}">
      <dsp:nvSpPr>
        <dsp:cNvPr id="0" name=""/>
        <dsp:cNvSpPr/>
      </dsp:nvSpPr>
      <dsp:spPr>
        <a:xfrm rot="16200000">
          <a:off x="-751185" y="752170"/>
          <a:ext cx="4064000" cy="2559659"/>
        </a:xfrm>
        <a:prstGeom prst="flowChartManualOperation">
          <a:avLst/>
        </a:prstGeom>
        <a:solidFill>
          <a:schemeClr val="accent3">
            <a:lumMod val="60000"/>
            <a:lumOff val="40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b="1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b="1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b="1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Sector Specific Sources of Competitiveness (SSSC)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b="1" kern="1200" dirty="0" smtClean="0"/>
        </a:p>
        <a:p>
          <a:pPr marL="87313" lvl="0" indent="-87313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• </a:t>
          </a:r>
          <a:r>
            <a:rPr lang="en-GB" sz="1400" b="0" kern="1200" dirty="0" smtClean="0"/>
            <a:t>Identified barriers to sector competitiveness in three sectors with policy recommendations.</a:t>
          </a:r>
        </a:p>
        <a:p>
          <a:pPr marL="87313" lvl="0" indent="-87313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• </a:t>
          </a:r>
          <a:r>
            <a:rPr lang="en-GB" sz="1400" b="0" kern="1200" dirty="0" smtClean="0"/>
            <a:t>Regional investment      promotion for automotive</a:t>
          </a:r>
        </a:p>
        <a:p>
          <a:pPr marL="87313" lvl="0" indent="-87313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• </a:t>
          </a:r>
          <a:r>
            <a:rPr lang="en-GB" sz="1400" b="0" kern="1200" dirty="0" smtClean="0"/>
            <a:t>Internships to address ICT skills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• </a:t>
          </a:r>
          <a:r>
            <a:rPr lang="en-GB" sz="1400" b="0" kern="1200" dirty="0" smtClean="0"/>
            <a:t>Access to finance for textiles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b="1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900" kern="1200" dirty="0"/>
        </a:p>
      </dsp:txBody>
      <dsp:txXfrm rot="16200000">
        <a:off x="-751185" y="752170"/>
        <a:ext cx="4064000" cy="2559659"/>
      </dsp:txXfrm>
    </dsp:sp>
    <dsp:sp modelId="{6ACCF35E-1FE3-4E83-84DF-5DF63930D8A7}">
      <dsp:nvSpPr>
        <dsp:cNvPr id="0" name=""/>
        <dsp:cNvSpPr/>
      </dsp:nvSpPr>
      <dsp:spPr>
        <a:xfrm rot="16200000">
          <a:off x="2000448" y="752170"/>
          <a:ext cx="4064000" cy="2559659"/>
        </a:xfrm>
        <a:prstGeom prst="flowChartManualOperation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8900" tIns="0" rIns="8890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solidFill>
                <a:schemeClr val="tx1"/>
              </a:solidFill>
            </a:rPr>
            <a:t>Regional Competitiveness Initiative (RCI)</a:t>
          </a:r>
          <a:endParaRPr lang="en-GB" sz="1400" b="1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>
              <a:solidFill>
                <a:schemeClr val="tx1"/>
              </a:solidFill>
            </a:rPr>
            <a:t>Improve competitiveness through innovation and human capital</a:t>
          </a:r>
          <a:endParaRPr lang="en-GB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>
              <a:solidFill>
                <a:schemeClr val="tx1"/>
              </a:solidFill>
            </a:rPr>
            <a:t>Capacity building support via pilot projects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>
              <a:solidFill>
                <a:schemeClr val="tx1"/>
              </a:solidFill>
            </a:rPr>
            <a:t>Transfer lessons learned through regional working groups</a:t>
          </a:r>
        </a:p>
      </dsp:txBody>
      <dsp:txXfrm rot="16200000">
        <a:off x="2000448" y="752170"/>
        <a:ext cx="4064000" cy="2559659"/>
      </dsp:txXfrm>
    </dsp:sp>
    <dsp:sp modelId="{E5E01F7D-95B6-427F-B43B-57EBF6AFE980}">
      <dsp:nvSpPr>
        <dsp:cNvPr id="0" name=""/>
        <dsp:cNvSpPr/>
      </dsp:nvSpPr>
      <dsp:spPr>
        <a:xfrm rot="16200000">
          <a:off x="4752081" y="752170"/>
          <a:ext cx="4064000" cy="2559659"/>
        </a:xfrm>
        <a:prstGeom prst="flowChartManualOperation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88900" tIns="0" rIns="8890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Next Generation Competitiveness Initiative (NGCI)</a:t>
          </a:r>
          <a:endParaRPr lang="en-GB" sz="1400" b="1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 A </a:t>
          </a:r>
          <a:r>
            <a:rPr lang="en-GB" sz="1400" kern="1200" dirty="0" err="1" smtClean="0"/>
            <a:t>sectoral</a:t>
          </a:r>
          <a:r>
            <a:rPr lang="en-GB" sz="1400" kern="1200" dirty="0" smtClean="0"/>
            <a:t> approach to support value chains through regional cooperation</a:t>
          </a:r>
          <a:endParaRPr lang="en-GB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 SEE 2020 Monitoring</a:t>
          </a:r>
          <a:endParaRPr lang="en-GB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400" kern="1200" dirty="0"/>
        </a:p>
      </dsp:txBody>
      <dsp:txXfrm rot="16200000">
        <a:off x="4752081" y="752170"/>
        <a:ext cx="4064000" cy="2559659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A70D172-6C67-48AF-8243-AF1BED6ECFD7}">
      <dsp:nvSpPr>
        <dsp:cNvPr id="0" name=""/>
        <dsp:cNvSpPr/>
      </dsp:nvSpPr>
      <dsp:spPr>
        <a:xfrm>
          <a:off x="2278" y="193054"/>
          <a:ext cx="2775930" cy="11103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Project preparation</a:t>
          </a:r>
          <a:endParaRPr lang="en-GB" sz="1600" kern="1200" dirty="0"/>
        </a:p>
      </dsp:txBody>
      <dsp:txXfrm>
        <a:off x="2278" y="193054"/>
        <a:ext cx="2775930" cy="1110372"/>
      </dsp:txXfrm>
    </dsp:sp>
    <dsp:sp modelId="{B2AA71CE-2166-420A-BA2C-61BAC17AC4D0}">
      <dsp:nvSpPr>
        <dsp:cNvPr id="0" name=""/>
        <dsp:cNvSpPr/>
      </dsp:nvSpPr>
      <dsp:spPr>
        <a:xfrm>
          <a:off x="2500616" y="193054"/>
          <a:ext cx="2775930" cy="11103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Analysis</a:t>
          </a:r>
          <a:endParaRPr lang="en-GB" sz="1600" kern="1200" dirty="0"/>
        </a:p>
      </dsp:txBody>
      <dsp:txXfrm>
        <a:off x="2500616" y="193054"/>
        <a:ext cx="2775930" cy="1110372"/>
      </dsp:txXfrm>
    </dsp:sp>
    <dsp:sp modelId="{28802B95-C818-40B2-AD66-F47E0D4DB2E9}">
      <dsp:nvSpPr>
        <dsp:cNvPr id="0" name=""/>
        <dsp:cNvSpPr/>
      </dsp:nvSpPr>
      <dsp:spPr>
        <a:xfrm>
          <a:off x="4998953" y="193054"/>
          <a:ext cx="2775930" cy="11103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Capacity building for reform</a:t>
          </a:r>
          <a:endParaRPr lang="en-GB" sz="1600" kern="1200" dirty="0"/>
        </a:p>
      </dsp:txBody>
      <dsp:txXfrm>
        <a:off x="4998953" y="193054"/>
        <a:ext cx="2775930" cy="111037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7E9B9DF-A35D-4E40-B4EF-2643EECF03F0}">
      <dsp:nvSpPr>
        <dsp:cNvPr id="0" name=""/>
        <dsp:cNvSpPr/>
      </dsp:nvSpPr>
      <dsp:spPr>
        <a:xfrm>
          <a:off x="0" y="1219199"/>
          <a:ext cx="7162800" cy="1625600"/>
        </a:xfrm>
        <a:prstGeom prst="notchedRightArrow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FBAD16-5D9A-4614-A1F9-756AB255D105}">
      <dsp:nvSpPr>
        <dsp:cNvPr id="0" name=""/>
        <dsp:cNvSpPr/>
      </dsp:nvSpPr>
      <dsp:spPr>
        <a:xfrm>
          <a:off x="3226" y="0"/>
          <a:ext cx="1551823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b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Analysis</a:t>
          </a:r>
          <a:endParaRPr lang="en-GB" sz="1900" kern="1200" dirty="0"/>
        </a:p>
      </dsp:txBody>
      <dsp:txXfrm>
        <a:off x="3226" y="0"/>
        <a:ext cx="1551823" cy="1625600"/>
      </dsp:txXfrm>
    </dsp:sp>
    <dsp:sp modelId="{1F6ABE98-1992-4E2E-ACCF-0208D78309B2}">
      <dsp:nvSpPr>
        <dsp:cNvPr id="0" name=""/>
        <dsp:cNvSpPr/>
      </dsp:nvSpPr>
      <dsp:spPr>
        <a:xfrm>
          <a:off x="575938" y="1828800"/>
          <a:ext cx="406400" cy="406400"/>
        </a:xfrm>
        <a:prstGeom prst="ellipse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5E7362-389C-460C-8D67-D0DDB8949978}">
      <dsp:nvSpPr>
        <dsp:cNvPr id="0" name=""/>
        <dsp:cNvSpPr/>
      </dsp:nvSpPr>
      <dsp:spPr>
        <a:xfrm>
          <a:off x="1572383" y="914399"/>
          <a:ext cx="1551823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Short list developed</a:t>
          </a:r>
          <a:endParaRPr lang="en-GB" sz="1900" kern="1200" dirty="0"/>
        </a:p>
      </dsp:txBody>
      <dsp:txXfrm>
        <a:off x="1572383" y="914399"/>
        <a:ext cx="1551823" cy="1625600"/>
      </dsp:txXfrm>
    </dsp:sp>
    <dsp:sp modelId="{2AED8AAE-7EA6-48E9-BF2F-F1C290DFAC3D}">
      <dsp:nvSpPr>
        <dsp:cNvPr id="0" name=""/>
        <dsp:cNvSpPr/>
      </dsp:nvSpPr>
      <dsp:spPr>
        <a:xfrm>
          <a:off x="2133598" y="1828800"/>
          <a:ext cx="406400" cy="406400"/>
        </a:xfrm>
        <a:prstGeom prst="ellipse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420CEA-43B9-4A46-A1CC-4102D1CEC30D}">
      <dsp:nvSpPr>
        <dsp:cNvPr id="0" name=""/>
        <dsp:cNvSpPr/>
      </dsp:nvSpPr>
      <dsp:spPr>
        <a:xfrm>
          <a:off x="3248771" y="76208"/>
          <a:ext cx="1551823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b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Selection of sectors</a:t>
          </a:r>
          <a:endParaRPr lang="en-GB" sz="1900" kern="1200" dirty="0"/>
        </a:p>
      </dsp:txBody>
      <dsp:txXfrm>
        <a:off x="3248771" y="76208"/>
        <a:ext cx="1551823" cy="1625600"/>
      </dsp:txXfrm>
    </dsp:sp>
    <dsp:sp modelId="{B3B395D3-A3BC-46CA-BD87-F65AC112352A}">
      <dsp:nvSpPr>
        <dsp:cNvPr id="0" name=""/>
        <dsp:cNvSpPr/>
      </dsp:nvSpPr>
      <dsp:spPr>
        <a:xfrm>
          <a:off x="3834767" y="1828800"/>
          <a:ext cx="406400" cy="406400"/>
        </a:xfrm>
        <a:prstGeom prst="ellipse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C60353-7703-43BD-AC5E-31F45C51C883}">
      <dsp:nvSpPr>
        <dsp:cNvPr id="0" name=""/>
        <dsp:cNvSpPr/>
      </dsp:nvSpPr>
      <dsp:spPr>
        <a:xfrm>
          <a:off x="4925175" y="685808"/>
          <a:ext cx="1551823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Composition of sector groups</a:t>
          </a:r>
        </a:p>
      </dsp:txBody>
      <dsp:txXfrm>
        <a:off x="4925175" y="685808"/>
        <a:ext cx="1551823" cy="1625600"/>
      </dsp:txXfrm>
    </dsp:sp>
    <dsp:sp modelId="{DC6028CB-551E-4835-BC2E-FC3E2461D38F}">
      <dsp:nvSpPr>
        <dsp:cNvPr id="0" name=""/>
        <dsp:cNvSpPr/>
      </dsp:nvSpPr>
      <dsp:spPr>
        <a:xfrm>
          <a:off x="5464181" y="1828800"/>
          <a:ext cx="406400" cy="406400"/>
        </a:xfrm>
        <a:prstGeom prst="ellipse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107D635-A497-43F3-8662-3C3A15C8105E}">
      <dsp:nvSpPr>
        <dsp:cNvPr id="0" name=""/>
        <dsp:cNvSpPr/>
      </dsp:nvSpPr>
      <dsp:spPr>
        <a:xfrm>
          <a:off x="0" y="1142997"/>
          <a:ext cx="7924800" cy="1123200"/>
        </a:xfrm>
        <a:prstGeom prst="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Potential for regional cooperation</a:t>
          </a:r>
          <a:endParaRPr lang="en-US" sz="2200" kern="1200" dirty="0"/>
        </a:p>
      </dsp:txBody>
      <dsp:txXfrm>
        <a:off x="0" y="1142997"/>
        <a:ext cx="7924800" cy="1123200"/>
      </dsp:txXfrm>
    </dsp:sp>
    <dsp:sp modelId="{0AABA8D4-6FC4-4DEA-AF90-1B2A359C12F8}">
      <dsp:nvSpPr>
        <dsp:cNvPr id="0" name=""/>
        <dsp:cNvSpPr/>
      </dsp:nvSpPr>
      <dsp:spPr>
        <a:xfrm>
          <a:off x="0" y="0"/>
          <a:ext cx="7924800" cy="1123200"/>
        </a:xfrm>
        <a:prstGeom prst="flowChartProcess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Competitiveness of the Western Balkans sectors in the global marketplace</a:t>
          </a:r>
          <a:endParaRPr lang="en-GB" sz="2200" kern="1200" dirty="0"/>
        </a:p>
      </dsp:txBody>
      <dsp:txXfrm>
        <a:off x="0" y="0"/>
        <a:ext cx="7924800" cy="1123200"/>
      </dsp:txXfrm>
    </dsp:sp>
    <dsp:sp modelId="{A8B40E99-1BE3-475C-8451-8EC39E5AF217}">
      <dsp:nvSpPr>
        <dsp:cNvPr id="0" name=""/>
        <dsp:cNvSpPr/>
      </dsp:nvSpPr>
      <dsp:spPr>
        <a:xfrm>
          <a:off x="0" y="2285999"/>
          <a:ext cx="7924800" cy="1123200"/>
        </a:xfrm>
        <a:prstGeom prst="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Value-added potential</a:t>
          </a:r>
          <a:endParaRPr lang="en-US" sz="2200" kern="1200" dirty="0"/>
        </a:p>
      </dsp:txBody>
      <dsp:txXfrm>
        <a:off x="0" y="2285999"/>
        <a:ext cx="7924800" cy="112320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107D635-A497-43F3-8662-3C3A15C8105E}">
      <dsp:nvSpPr>
        <dsp:cNvPr id="0" name=""/>
        <dsp:cNvSpPr/>
      </dsp:nvSpPr>
      <dsp:spPr>
        <a:xfrm>
          <a:off x="0" y="1142997"/>
          <a:ext cx="7924800" cy="1123200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1">
                  <a:lumMod val="50000"/>
                </a:schemeClr>
              </a:solidFill>
            </a:rPr>
            <a:t>Potential for regional cooperation</a:t>
          </a:r>
          <a:endParaRPr lang="en-US" sz="2200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0" y="1142997"/>
        <a:ext cx="7924800" cy="1123200"/>
      </dsp:txXfrm>
    </dsp:sp>
    <dsp:sp modelId="{0AABA8D4-6FC4-4DEA-AF90-1B2A359C12F8}">
      <dsp:nvSpPr>
        <dsp:cNvPr id="0" name=""/>
        <dsp:cNvSpPr/>
      </dsp:nvSpPr>
      <dsp:spPr>
        <a:xfrm>
          <a:off x="0" y="0"/>
          <a:ext cx="7924800" cy="1123200"/>
        </a:xfrm>
        <a:prstGeom prst="flowChartProcess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Competitiveness of the Western Balkans sectors in the global marketplace</a:t>
          </a:r>
          <a:endParaRPr lang="en-GB" sz="2200" kern="1200" dirty="0"/>
        </a:p>
      </dsp:txBody>
      <dsp:txXfrm>
        <a:off x="0" y="0"/>
        <a:ext cx="7924800" cy="1123200"/>
      </dsp:txXfrm>
    </dsp:sp>
    <dsp:sp modelId="{A8B40E99-1BE3-475C-8451-8EC39E5AF217}">
      <dsp:nvSpPr>
        <dsp:cNvPr id="0" name=""/>
        <dsp:cNvSpPr/>
      </dsp:nvSpPr>
      <dsp:spPr>
        <a:xfrm>
          <a:off x="0" y="2285999"/>
          <a:ext cx="7924800" cy="1123200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>
              <a:solidFill>
                <a:schemeClr val="tx1">
                  <a:lumMod val="50000"/>
                </a:schemeClr>
              </a:solidFill>
            </a:rPr>
            <a:t>Value-added potential</a:t>
          </a:r>
          <a:endParaRPr lang="en-US" sz="2200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0" y="2285999"/>
        <a:ext cx="7924800" cy="112320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107D635-A497-43F3-8662-3C3A15C8105E}">
      <dsp:nvSpPr>
        <dsp:cNvPr id="0" name=""/>
        <dsp:cNvSpPr/>
      </dsp:nvSpPr>
      <dsp:spPr>
        <a:xfrm>
          <a:off x="0" y="1142997"/>
          <a:ext cx="7924799" cy="1123200"/>
        </a:xfrm>
        <a:prstGeom prst="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Potential for regional cooperation</a:t>
          </a:r>
          <a:endParaRPr lang="en-US" sz="2200" kern="1200" dirty="0"/>
        </a:p>
      </dsp:txBody>
      <dsp:txXfrm>
        <a:off x="0" y="1142997"/>
        <a:ext cx="7924799" cy="1123200"/>
      </dsp:txXfrm>
    </dsp:sp>
    <dsp:sp modelId="{0AABA8D4-6FC4-4DEA-AF90-1B2A359C12F8}">
      <dsp:nvSpPr>
        <dsp:cNvPr id="0" name=""/>
        <dsp:cNvSpPr/>
      </dsp:nvSpPr>
      <dsp:spPr>
        <a:xfrm>
          <a:off x="0" y="0"/>
          <a:ext cx="7924799" cy="1123200"/>
        </a:xfrm>
        <a:prstGeom prst="flowChartProcess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>
              <a:solidFill>
                <a:schemeClr val="tx1">
                  <a:lumMod val="50000"/>
                </a:schemeClr>
              </a:solidFill>
            </a:rPr>
            <a:t>Competitiveness of the Western Balkans sectors in the global marketplace</a:t>
          </a:r>
          <a:endParaRPr lang="en-GB" sz="2200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0" y="0"/>
        <a:ext cx="7924799" cy="1123200"/>
      </dsp:txXfrm>
    </dsp:sp>
    <dsp:sp modelId="{A8B40E99-1BE3-475C-8451-8EC39E5AF217}">
      <dsp:nvSpPr>
        <dsp:cNvPr id="0" name=""/>
        <dsp:cNvSpPr/>
      </dsp:nvSpPr>
      <dsp:spPr>
        <a:xfrm>
          <a:off x="0" y="2285999"/>
          <a:ext cx="7924799" cy="1123200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>
              <a:solidFill>
                <a:schemeClr val="tx1">
                  <a:lumMod val="50000"/>
                </a:schemeClr>
              </a:solidFill>
            </a:rPr>
            <a:t>Value-added potential</a:t>
          </a:r>
          <a:endParaRPr lang="en-US" sz="2200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0" y="2285999"/>
        <a:ext cx="7924799" cy="112320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107D635-A497-43F3-8662-3C3A15C8105E}">
      <dsp:nvSpPr>
        <dsp:cNvPr id="0" name=""/>
        <dsp:cNvSpPr/>
      </dsp:nvSpPr>
      <dsp:spPr>
        <a:xfrm>
          <a:off x="0" y="1142997"/>
          <a:ext cx="7924799" cy="1123200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1"/>
              </a:solidFill>
            </a:rPr>
            <a:t>Potential for regional cooperation</a:t>
          </a:r>
          <a:endParaRPr lang="en-US" sz="2200" kern="1200" dirty="0">
            <a:solidFill>
              <a:schemeClr val="tx1"/>
            </a:solidFill>
          </a:endParaRPr>
        </a:p>
      </dsp:txBody>
      <dsp:txXfrm>
        <a:off x="0" y="1142997"/>
        <a:ext cx="7924799" cy="1123200"/>
      </dsp:txXfrm>
    </dsp:sp>
    <dsp:sp modelId="{0AABA8D4-6FC4-4DEA-AF90-1B2A359C12F8}">
      <dsp:nvSpPr>
        <dsp:cNvPr id="0" name=""/>
        <dsp:cNvSpPr/>
      </dsp:nvSpPr>
      <dsp:spPr>
        <a:xfrm>
          <a:off x="0" y="0"/>
          <a:ext cx="7924799" cy="1123200"/>
        </a:xfrm>
        <a:prstGeom prst="flowChartProcess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>
              <a:solidFill>
                <a:schemeClr val="tx1">
                  <a:lumMod val="50000"/>
                </a:schemeClr>
              </a:solidFill>
            </a:rPr>
            <a:t>Competitiveness of the Western Balkans sectors in the global marketplace</a:t>
          </a:r>
          <a:endParaRPr lang="en-GB" sz="2200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0" y="0"/>
        <a:ext cx="7924799" cy="1123200"/>
      </dsp:txXfrm>
    </dsp:sp>
    <dsp:sp modelId="{A8B40E99-1BE3-475C-8451-8EC39E5AF217}">
      <dsp:nvSpPr>
        <dsp:cNvPr id="0" name=""/>
        <dsp:cNvSpPr/>
      </dsp:nvSpPr>
      <dsp:spPr>
        <a:xfrm>
          <a:off x="0" y="2285999"/>
          <a:ext cx="7924799" cy="1123200"/>
        </a:xfrm>
        <a:prstGeom prst="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>
              <a:solidFill>
                <a:schemeClr val="bg1"/>
              </a:solidFill>
            </a:rPr>
            <a:t>Value-added potential</a:t>
          </a:r>
          <a:endParaRPr lang="en-US" sz="2200" kern="1200" dirty="0">
            <a:solidFill>
              <a:schemeClr val="bg1"/>
            </a:solidFill>
          </a:endParaRPr>
        </a:p>
      </dsp:txBody>
      <dsp:txXfrm>
        <a:off x="0" y="2285999"/>
        <a:ext cx="7924799" cy="112320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7E9B9DF-A35D-4E40-B4EF-2643EECF03F0}">
      <dsp:nvSpPr>
        <dsp:cNvPr id="0" name=""/>
        <dsp:cNvSpPr/>
      </dsp:nvSpPr>
      <dsp:spPr>
        <a:xfrm>
          <a:off x="0" y="1219199"/>
          <a:ext cx="7162800" cy="1625600"/>
        </a:xfrm>
        <a:prstGeom prst="notchedRightArrow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FBAD16-5D9A-4614-A1F9-756AB255D105}">
      <dsp:nvSpPr>
        <dsp:cNvPr id="0" name=""/>
        <dsp:cNvSpPr/>
      </dsp:nvSpPr>
      <dsp:spPr>
        <a:xfrm>
          <a:off x="3226" y="0"/>
          <a:ext cx="1551823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b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Analysis</a:t>
          </a:r>
          <a:endParaRPr lang="en-GB" sz="1900" kern="1200" dirty="0"/>
        </a:p>
      </dsp:txBody>
      <dsp:txXfrm>
        <a:off x="3226" y="0"/>
        <a:ext cx="1551823" cy="1625600"/>
      </dsp:txXfrm>
    </dsp:sp>
    <dsp:sp modelId="{1F6ABE98-1992-4E2E-ACCF-0208D78309B2}">
      <dsp:nvSpPr>
        <dsp:cNvPr id="0" name=""/>
        <dsp:cNvSpPr/>
      </dsp:nvSpPr>
      <dsp:spPr>
        <a:xfrm>
          <a:off x="575938" y="1828799"/>
          <a:ext cx="406400" cy="406400"/>
        </a:xfrm>
        <a:prstGeom prst="ellipse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5E7362-389C-460C-8D67-D0DDB8949978}">
      <dsp:nvSpPr>
        <dsp:cNvPr id="0" name=""/>
        <dsp:cNvSpPr/>
      </dsp:nvSpPr>
      <dsp:spPr>
        <a:xfrm>
          <a:off x="1572383" y="914399"/>
          <a:ext cx="1551823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Short list developed</a:t>
          </a:r>
          <a:endParaRPr lang="en-GB" sz="1900" kern="1200" dirty="0"/>
        </a:p>
      </dsp:txBody>
      <dsp:txXfrm>
        <a:off x="1572383" y="914399"/>
        <a:ext cx="1551823" cy="1625600"/>
      </dsp:txXfrm>
    </dsp:sp>
    <dsp:sp modelId="{2AED8AAE-7EA6-48E9-BF2F-F1C290DFAC3D}">
      <dsp:nvSpPr>
        <dsp:cNvPr id="0" name=""/>
        <dsp:cNvSpPr/>
      </dsp:nvSpPr>
      <dsp:spPr>
        <a:xfrm>
          <a:off x="2133598" y="1828799"/>
          <a:ext cx="406400" cy="406400"/>
        </a:xfrm>
        <a:prstGeom prst="ellipse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420CEA-43B9-4A46-A1CC-4102D1CEC30D}">
      <dsp:nvSpPr>
        <dsp:cNvPr id="0" name=""/>
        <dsp:cNvSpPr/>
      </dsp:nvSpPr>
      <dsp:spPr>
        <a:xfrm>
          <a:off x="3248771" y="76208"/>
          <a:ext cx="1551823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b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Selection of sectors</a:t>
          </a:r>
          <a:endParaRPr lang="en-GB" sz="1900" kern="1200" dirty="0"/>
        </a:p>
      </dsp:txBody>
      <dsp:txXfrm>
        <a:off x="3248771" y="76208"/>
        <a:ext cx="1551823" cy="1625600"/>
      </dsp:txXfrm>
    </dsp:sp>
    <dsp:sp modelId="{B3B395D3-A3BC-46CA-BD87-F65AC112352A}">
      <dsp:nvSpPr>
        <dsp:cNvPr id="0" name=""/>
        <dsp:cNvSpPr/>
      </dsp:nvSpPr>
      <dsp:spPr>
        <a:xfrm>
          <a:off x="3834767" y="1828799"/>
          <a:ext cx="406400" cy="406400"/>
        </a:xfrm>
        <a:prstGeom prst="ellipse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C60353-7703-43BD-AC5E-31F45C51C883}">
      <dsp:nvSpPr>
        <dsp:cNvPr id="0" name=""/>
        <dsp:cNvSpPr/>
      </dsp:nvSpPr>
      <dsp:spPr>
        <a:xfrm>
          <a:off x="4925175" y="685808"/>
          <a:ext cx="1551823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Composition of sector groups</a:t>
          </a:r>
        </a:p>
      </dsp:txBody>
      <dsp:txXfrm>
        <a:off x="4925175" y="685808"/>
        <a:ext cx="1551823" cy="1625600"/>
      </dsp:txXfrm>
    </dsp:sp>
    <dsp:sp modelId="{DC6028CB-551E-4835-BC2E-FC3E2461D38F}">
      <dsp:nvSpPr>
        <dsp:cNvPr id="0" name=""/>
        <dsp:cNvSpPr/>
      </dsp:nvSpPr>
      <dsp:spPr>
        <a:xfrm>
          <a:off x="5464181" y="1828799"/>
          <a:ext cx="406400" cy="406400"/>
        </a:xfrm>
        <a:prstGeom prst="ellipse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A70D172-6C67-48AF-8243-AF1BED6ECFD7}">
      <dsp:nvSpPr>
        <dsp:cNvPr id="0" name=""/>
        <dsp:cNvSpPr/>
      </dsp:nvSpPr>
      <dsp:spPr>
        <a:xfrm>
          <a:off x="2321" y="174278"/>
          <a:ext cx="2828627" cy="113145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Strategy pillars and Dimensions</a:t>
          </a:r>
          <a:endParaRPr lang="en-GB" sz="1600" kern="1200" dirty="0"/>
        </a:p>
      </dsp:txBody>
      <dsp:txXfrm>
        <a:off x="2321" y="174278"/>
        <a:ext cx="2828627" cy="1131450"/>
      </dsp:txXfrm>
    </dsp:sp>
    <dsp:sp modelId="{B2AA71CE-2166-420A-BA2C-61BAC17AC4D0}">
      <dsp:nvSpPr>
        <dsp:cNvPr id="0" name=""/>
        <dsp:cNvSpPr/>
      </dsp:nvSpPr>
      <dsp:spPr>
        <a:xfrm>
          <a:off x="2548086" y="182515"/>
          <a:ext cx="2828627" cy="113145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Policy qualitative and quantitative indicators</a:t>
          </a:r>
          <a:endParaRPr lang="en-GB" sz="1600" kern="1200" dirty="0"/>
        </a:p>
      </dsp:txBody>
      <dsp:txXfrm>
        <a:off x="2548086" y="182515"/>
        <a:ext cx="2828627" cy="1131450"/>
      </dsp:txXfrm>
    </dsp:sp>
    <dsp:sp modelId="{28802B95-C818-40B2-AD66-F47E0D4DB2E9}">
      <dsp:nvSpPr>
        <dsp:cNvPr id="0" name=""/>
        <dsp:cNvSpPr/>
      </dsp:nvSpPr>
      <dsp:spPr>
        <a:xfrm>
          <a:off x="5093850" y="182515"/>
          <a:ext cx="2828627" cy="113145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Impact/Outcome indicators</a:t>
          </a:r>
          <a:endParaRPr lang="en-GB" sz="1600" kern="1200" dirty="0"/>
        </a:p>
      </dsp:txBody>
      <dsp:txXfrm>
        <a:off x="5093850" y="182515"/>
        <a:ext cx="2828627" cy="11314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0.03738</cdr:x>
      <cdr:y>0.15152</cdr:y>
    </cdr:from>
    <cdr:to>
      <cdr:x>0.54206</cdr:x>
      <cdr:y>0.9697</cdr:y>
    </cdr:to>
    <cdr:sp macro="" textlink="">
      <cdr:nvSpPr>
        <cdr:cNvPr id="2" name="Arc 1"/>
        <cdr:cNvSpPr/>
      </cdr:nvSpPr>
      <cdr:spPr>
        <a:xfrm xmlns:a="http://schemas.openxmlformats.org/drawingml/2006/main">
          <a:off x="304774" y="762024"/>
          <a:ext cx="4114858" cy="4114791"/>
        </a:xfrm>
        <a:prstGeom xmlns:a="http://schemas.openxmlformats.org/drawingml/2006/main" prst="arc">
          <a:avLst>
            <a:gd name="adj1" fmla="val 16166041"/>
            <a:gd name="adj2" fmla="val 8867333"/>
          </a:avLst>
        </a:prstGeom>
        <a:noFill xmlns:a="http://schemas.openxmlformats.org/drawingml/2006/main"/>
        <a:ln xmlns:a="http://schemas.openxmlformats.org/drawingml/2006/main" w="38100" cap="flat" cmpd="sng" algn="ctr">
          <a:solidFill>
            <a:schemeClr val="tx2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1.16136E-7</cdr:x>
      <cdr:y>0.4</cdr:y>
    </cdr:from>
    <cdr:to>
      <cdr:x>0.23894</cdr:x>
      <cdr:y>0.49506</cdr:y>
    </cdr:to>
    <cdr:sp macro="" textlink="">
      <cdr:nvSpPr>
        <cdr:cNvPr id="2" name="TextBox 10"/>
        <cdr:cNvSpPr txBox="1"/>
      </cdr:nvSpPr>
      <cdr:spPr>
        <a:xfrm xmlns:a="http://schemas.openxmlformats.org/drawingml/2006/main">
          <a:off x="1" y="2133601"/>
          <a:ext cx="2057399" cy="507050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9525" cmpd="sng">
          <a:solidFill>
            <a:sysClr val="window" lastClr="FFFFFF">
              <a:shade val="50000"/>
            </a:sysClr>
          </a:solidFill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en-US" sz="1500" b="0" dirty="0"/>
            <a:t>No </a:t>
          </a:r>
          <a:r>
            <a:rPr lang="en-US" sz="1500" dirty="0" smtClean="0"/>
            <a:t>propensity to import</a:t>
          </a:r>
          <a:r>
            <a:rPr lang="en-US" sz="1500" b="0" dirty="0" smtClean="0"/>
            <a:t> </a:t>
          </a:r>
          <a:r>
            <a:rPr lang="en-US" sz="1500" b="0" dirty="0"/>
            <a:t>intermediate </a:t>
          </a:r>
          <a:r>
            <a:rPr lang="en-US" sz="1500" b="0" dirty="0" smtClean="0"/>
            <a:t>goods</a:t>
          </a:r>
          <a:endParaRPr lang="en-US" sz="1500" b="0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0.321</cdr:x>
      <cdr:y>0.08611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0" y="0"/>
          <a:ext cx="1629204" cy="4478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600" b="1" dirty="0" smtClean="0">
              <a:latin typeface="Times New Roman" pitchFamily="18" charset="0"/>
              <a:cs typeface="Times New Roman" pitchFamily="18" charset="0"/>
            </a:rPr>
            <a:t>Other / No  Evident </a:t>
          </a:r>
          <a:r>
            <a:rPr lang="en-US" sz="1600" b="1" dirty="0">
              <a:latin typeface="Times New Roman" pitchFamily="18" charset="0"/>
              <a:cs typeface="Times New Roman" pitchFamily="18" charset="0"/>
            </a:rPr>
            <a:t>International</a:t>
          </a:r>
        </a:p>
        <a:p xmlns:a="http://schemas.openxmlformats.org/drawingml/2006/main">
          <a:r>
            <a:rPr lang="en-US" sz="1600" b="1" dirty="0">
              <a:latin typeface="Times New Roman" pitchFamily="18" charset="0"/>
              <a:cs typeface="Times New Roman" pitchFamily="18" charset="0"/>
            </a:rPr>
            <a:t>Supply</a:t>
          </a:r>
          <a:r>
            <a:rPr lang="en-US" sz="1600" b="1" baseline="0" dirty="0">
              <a:latin typeface="Times New Roman" pitchFamily="18" charset="0"/>
              <a:cs typeface="Times New Roman" pitchFamily="18" charset="0"/>
            </a:rPr>
            <a:t> Chains</a:t>
          </a:r>
          <a:endParaRPr lang="en-US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0.5067</cdr:x>
      <cdr:y>0.01099</cdr:y>
    </cdr:from>
    <cdr:to>
      <cdr:x>0.69912</cdr:x>
      <cdr:y>0.1</cdr:y>
    </cdr:to>
    <cdr:sp macro="" textlink="">
      <cdr:nvSpPr>
        <cdr:cNvPr id="4" name="TextBox 7"/>
        <cdr:cNvSpPr txBox="1"/>
      </cdr:nvSpPr>
      <cdr:spPr>
        <a:xfrm xmlns:a="http://schemas.openxmlformats.org/drawingml/2006/main">
          <a:off x="4362991" y="58620"/>
          <a:ext cx="1656809" cy="474779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9525" cmpd="sng">
          <a:solidFill>
            <a:sysClr val="window" lastClr="FFFFFF">
              <a:shade val="50000"/>
            </a:sysClr>
          </a:solidFill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en-US" sz="1500" dirty="0"/>
            <a:t>RCA in final goods exports </a:t>
          </a:r>
        </a:p>
      </cdr:txBody>
    </cdr:sp>
  </cdr:relSizeAnchor>
  <cdr:relSizeAnchor xmlns:cdr="http://schemas.openxmlformats.org/drawingml/2006/chartDrawing">
    <cdr:from>
      <cdr:x>0.75409</cdr:x>
      <cdr:y>0</cdr:y>
    </cdr:from>
    <cdr:to>
      <cdr:x>1</cdr:x>
      <cdr:y>0.0861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827437" y="0"/>
          <a:ext cx="1248118" cy="4478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r"/>
          <a:r>
            <a:rPr lang="en-US" sz="1600" b="1" dirty="0">
              <a:latin typeface="Times New Roman" pitchFamily="18" charset="0"/>
              <a:cs typeface="Times New Roman" pitchFamily="18" charset="0"/>
            </a:rPr>
            <a:t>Final Stage</a:t>
          </a:r>
        </a:p>
        <a:p xmlns:a="http://schemas.openxmlformats.org/drawingml/2006/main">
          <a:pPr algn="r"/>
          <a:r>
            <a:rPr lang="en-US" sz="1600" b="1" dirty="0">
              <a:latin typeface="Times New Roman" pitchFamily="18" charset="0"/>
              <a:cs typeface="Times New Roman" pitchFamily="18" charset="0"/>
            </a:rPr>
            <a:t>Supply</a:t>
          </a:r>
          <a:r>
            <a:rPr lang="en-US" sz="1600" b="1" baseline="0" dirty="0">
              <a:latin typeface="Times New Roman" pitchFamily="18" charset="0"/>
              <a:cs typeface="Times New Roman" pitchFamily="18" charset="0"/>
            </a:rPr>
            <a:t> Chains</a:t>
          </a:r>
          <a:endParaRPr lang="en-US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0.75251</cdr:x>
      <cdr:y>0.4</cdr:y>
    </cdr:from>
    <cdr:to>
      <cdr:x>1</cdr:x>
      <cdr:y>0.49506</cdr:y>
    </cdr:to>
    <cdr:sp macro="" textlink="">
      <cdr:nvSpPr>
        <cdr:cNvPr id="6" name="TextBox 9"/>
        <cdr:cNvSpPr txBox="1"/>
      </cdr:nvSpPr>
      <cdr:spPr>
        <a:xfrm xmlns:a="http://schemas.openxmlformats.org/drawingml/2006/main">
          <a:off x="6479563" y="2133600"/>
          <a:ext cx="2131037" cy="507050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9525" cmpd="sng">
          <a:solidFill>
            <a:sysClr val="window" lastClr="FFFFFF">
              <a:shade val="50000"/>
            </a:sysClr>
          </a:solidFill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en-US" sz="1500" dirty="0" smtClean="0"/>
            <a:t>Propensity to import intermediate goods</a:t>
          </a:r>
          <a:endParaRPr lang="en-US" sz="1500" dirty="0"/>
        </a:p>
      </cdr:txBody>
    </cdr:sp>
  </cdr:relSizeAnchor>
  <cdr:relSizeAnchor xmlns:cdr="http://schemas.openxmlformats.org/drawingml/2006/chartDrawing">
    <cdr:from>
      <cdr:x>0</cdr:x>
      <cdr:y>0.91386</cdr:y>
    </cdr:from>
    <cdr:to>
      <cdr:x>0.24591</cdr:x>
      <cdr:y>0.99997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0" y="4752836"/>
          <a:ext cx="1248118" cy="4478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600" b="1" dirty="0">
              <a:latin typeface="Times New Roman" pitchFamily="18" charset="0"/>
              <a:cs typeface="Times New Roman" pitchFamily="18" charset="0"/>
            </a:rPr>
            <a:t>First Stage</a:t>
          </a:r>
        </a:p>
        <a:p xmlns:a="http://schemas.openxmlformats.org/drawingml/2006/main">
          <a:r>
            <a:rPr lang="en-US" sz="1600" b="1" dirty="0">
              <a:latin typeface="Times New Roman" pitchFamily="18" charset="0"/>
              <a:cs typeface="Times New Roman" pitchFamily="18" charset="0"/>
            </a:rPr>
            <a:t>Supply Chains</a:t>
          </a:r>
        </a:p>
      </cdr:txBody>
    </cdr:sp>
  </cdr:relSizeAnchor>
  <cdr:relSizeAnchor xmlns:cdr="http://schemas.openxmlformats.org/drawingml/2006/chartDrawing">
    <cdr:from>
      <cdr:x>0.75409</cdr:x>
      <cdr:y>0.91386</cdr:y>
    </cdr:from>
    <cdr:to>
      <cdr:x>1</cdr:x>
      <cdr:y>0.99997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4048125" y="4752836"/>
          <a:ext cx="1248118" cy="4478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r"/>
          <a:r>
            <a:rPr lang="en-US" sz="1600" b="1" dirty="0">
              <a:latin typeface="Times New Roman" pitchFamily="18" charset="0"/>
              <a:cs typeface="Times New Roman" pitchFamily="18" charset="0"/>
            </a:rPr>
            <a:t>Intermediate</a:t>
          </a:r>
          <a:r>
            <a:rPr lang="en-US" sz="1600" b="1" dirty="0"/>
            <a:t> </a:t>
          </a:r>
          <a:r>
            <a:rPr lang="en-US" sz="1600" b="1" dirty="0">
              <a:latin typeface="Times New Roman" pitchFamily="18" charset="0"/>
              <a:cs typeface="Times New Roman" pitchFamily="18" charset="0"/>
            </a:rPr>
            <a:t>Stage</a:t>
          </a:r>
        </a:p>
        <a:p xmlns:a="http://schemas.openxmlformats.org/drawingml/2006/main">
          <a:pPr algn="r"/>
          <a:r>
            <a:rPr lang="en-US" sz="1600" b="1" dirty="0">
              <a:latin typeface="Times New Roman" pitchFamily="18" charset="0"/>
              <a:cs typeface="Times New Roman" pitchFamily="18" charset="0"/>
            </a:rPr>
            <a:t>Supply</a:t>
          </a:r>
          <a:r>
            <a:rPr lang="en-US" sz="1600" b="1" baseline="0" dirty="0">
              <a:latin typeface="Times New Roman" pitchFamily="18" charset="0"/>
              <a:cs typeface="Times New Roman" pitchFamily="18" charset="0"/>
            </a:rPr>
            <a:t> Chains</a:t>
          </a:r>
          <a:endParaRPr lang="en-US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0.24397</cdr:x>
      <cdr:y>0.9</cdr:y>
    </cdr:from>
    <cdr:to>
      <cdr:x>0.49437</cdr:x>
      <cdr:y>0.98898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2100728" y="4800600"/>
          <a:ext cx="2156094" cy="474619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9525" cmpd="sng">
          <a:solidFill>
            <a:sysClr val="window" lastClr="FFFFFF">
              <a:shade val="50000"/>
            </a:sysClr>
          </a:solidFill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en-US" sz="1500" dirty="0"/>
            <a:t>RCA in intermediate goods exports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7C49630-42C2-4C84-82B2-6D6C6CC85381}" type="datetimeFigureOut">
              <a:rPr lang="en-GB"/>
              <a:pPr/>
              <a:t>19/06/2013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E9D0DCC-7D53-43E7-8610-D648313BE22C}" type="slidenum">
              <a:rPr lang="en-GB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B100F18E-DA1E-435F-9970-7E2E552D0B5E}" type="datetimeFigureOut">
              <a:rPr lang="en-US"/>
              <a:pPr/>
              <a:t>19-Jun-2013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CDB54933-C7B8-4056-9A76-5975D91BF082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Looking at global FDI trends</a:t>
            </a:r>
            <a:r>
              <a:rPr lang="en-GB" baseline="0" dirty="0" smtClean="0"/>
              <a:t> by sector (UNCTAD world investment report), we can see that manufacturing accounts for 46% of FDI project values (M&amp;A and greenfields only?). In manufacturing, food beverages and tobacco account for 6%, coke petrol  for 4%, chemicals for 10%, electrical and electronic equipments for 5% and motor vehicles and other transport equipment for 6%. </a:t>
            </a:r>
          </a:p>
          <a:p>
            <a:r>
              <a:rPr lang="en-US" dirty="0" smtClean="0"/>
              <a:t>he largest increases were observed in the food and chemicals industries, while FDI projects in coke, petroleum and nuclear fuel saw the biggest percentage decrease.</a:t>
            </a:r>
          </a:p>
          <a:p>
            <a:endParaRPr lang="en-GB" dirty="0" smtClean="0"/>
          </a:p>
          <a:p>
            <a:r>
              <a:rPr lang="en-GB" dirty="0" smtClean="0"/>
              <a:t>Wholesale,</a:t>
            </a:r>
            <a:r>
              <a:rPr lang="en-GB" baseline="0" dirty="0" smtClean="0"/>
              <a:t> retail trade,etc.: overall, not specifically in motor vehicles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78A83-D7E4-4D13-B492-5ACA4F9F2357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Travel</a:t>
            </a:r>
            <a:r>
              <a:rPr lang="en-GB" baseline="0" dirty="0" smtClean="0"/>
              <a:t> services include both business trade and personal travel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78A83-D7E4-4D13-B492-5ACA4F9F2357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Specify</a:t>
            </a:r>
            <a:r>
              <a:rPr lang="fr-FR" baseline="0" dirty="0" smtClean="0"/>
              <a:t> that CEFTA also includes Moldova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78A83-D7E4-4D13-B492-5ACA4F9F2357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78A83-D7E4-4D13-B492-5ACA4F9F2357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78A83-D7E4-4D13-B492-5ACA4F9F2357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78A83-D7E4-4D13-B492-5ACA4F9F2357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78A83-D7E4-4D13-B492-5ACA4F9F2357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2.jpeg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2.jpeg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2.jpeg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2.jpeg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2.jpeg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4.xml"/><Relationship Id="rId4" Type="http://schemas.openxmlformats.org/officeDocument/2006/relationships/image" Target="../media/image2.jpeg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Relationship Id="rId4" Type="http://schemas.openxmlformats.org/officeDocument/2006/relationships/image" Target="../media/image2.jpeg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4.xml"/><Relationship Id="rId4" Type="http://schemas.openxmlformats.org/officeDocument/2006/relationships/image" Target="../media/image2.jpeg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4.xml"/><Relationship Id="rId4" Type="http://schemas.openxmlformats.org/officeDocument/2006/relationships/image" Target="../media/image2.jpeg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4.xml"/><Relationship Id="rId4" Type="http://schemas.openxmlformats.org/officeDocument/2006/relationships/image" Target="../media/image2.jpeg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4.xml"/><Relationship Id="rId4" Type="http://schemas.openxmlformats.org/officeDocument/2006/relationships/image" Target="../media/image2.jpeg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EE sweep cropped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36838"/>
            <a:ext cx="91440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OECD_20c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404813"/>
            <a:ext cx="18002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ject 1"/>
          <p:cNvPicPr>
            <a:picLocks noChangeArrowheads="1"/>
          </p:cNvPicPr>
          <p:nvPr userDrawn="1"/>
        </p:nvPicPr>
        <p:blipFill>
          <a:blip r:embed="rId4" cstate="print"/>
          <a:srcRect l="-10316" r="-10419" b="-7065"/>
          <a:stretch>
            <a:fillRect/>
          </a:stretch>
        </p:blipFill>
        <p:spPr bwMode="auto">
          <a:xfrm>
            <a:off x="6553200" y="5181600"/>
            <a:ext cx="2416175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25" y="1196752"/>
            <a:ext cx="8281615" cy="1542033"/>
          </a:xfrm>
        </p:spPr>
        <p:txBody>
          <a:bodyPr>
            <a:normAutofit/>
          </a:bodyPr>
          <a:lstStyle>
            <a:lvl1pPr algn="l">
              <a:defRPr sz="3400" b="0"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5084763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092950" y="6351588"/>
            <a:ext cx="1168400" cy="365125"/>
          </a:xfrm>
        </p:spPr>
        <p:txBody>
          <a:bodyPr/>
          <a:lstStyle>
            <a:lvl1pPr>
              <a:defRPr/>
            </a:lvl1pPr>
          </a:lstStyle>
          <a:p>
            <a:fld id="{2F3EB04C-838E-4B6D-BD0F-0DAE13B587F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PT_fondcouv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OECD_TEXT_10cm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413" y="207963"/>
            <a:ext cx="1970087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3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09726" y="1749847"/>
            <a:ext cx="4894263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08139" y="3332584"/>
            <a:ext cx="4929187" cy="1752600"/>
          </a:xfrm>
        </p:spPr>
        <p:txBody>
          <a:bodyPr/>
          <a:lstStyle>
            <a:lvl1pPr marL="0" indent="0" algn="l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50825" y="6245225"/>
            <a:ext cx="4043363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5D04590-3EE7-405F-88F5-8AED7506ECAD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EE sweep cropped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3375"/>
            <a:ext cx="9144000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179388" y="6237288"/>
            <a:ext cx="1944687" cy="431800"/>
            <a:chOff x="726084" y="4857758"/>
            <a:chExt cx="1179407" cy="1789183"/>
          </a:xfrm>
        </p:grpSpPr>
        <p:pic>
          <p:nvPicPr>
            <p:cNvPr id="6" name="Picture 1" descr="http://www.addictlab.com/index.php/ratecar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6084" y="5081405"/>
              <a:ext cx="348399" cy="1565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4"/>
            <p:cNvSpPr txBox="1">
              <a:spLocks noChangeArrowheads="1"/>
            </p:cNvSpPr>
            <p:nvPr/>
          </p:nvSpPr>
          <p:spPr bwMode="auto">
            <a:xfrm>
              <a:off x="1069797" y="4857758"/>
              <a:ext cx="835694" cy="1276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700" b="1" dirty="0">
                  <a:latin typeface="Calibri" pitchFamily="34" charset="0"/>
                </a:rPr>
                <a:t>WITH THE FINANCIAL SUPPORT OF THE EUROPEAN UNION</a:t>
              </a:r>
              <a:endParaRPr lang="en-US" sz="700" b="1" dirty="0">
                <a:latin typeface="Calibri" pitchFamily="34" charset="0"/>
              </a:endParaRPr>
            </a:p>
          </p:txBody>
        </p:sp>
      </p:grpSp>
      <p:pic>
        <p:nvPicPr>
          <p:cNvPr id="8" name="Picture 10" descr="OECD_20cm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488" y="6237288"/>
            <a:ext cx="18002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all"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700338" y="6308725"/>
            <a:ext cx="4032250" cy="365125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156325" y="6308725"/>
            <a:ext cx="782638" cy="365125"/>
          </a:xfrm>
        </p:spPr>
        <p:txBody>
          <a:bodyPr/>
          <a:lstStyle>
            <a:lvl1pPr>
              <a:defRPr/>
            </a:lvl1pPr>
          </a:lstStyle>
          <a:p>
            <a:fld id="{A41D31F9-F235-4D6C-8C81-B9B0DE352C53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962"/>
          <a:stretch>
            <a:fillRect/>
          </a:stretch>
        </p:blipFill>
        <p:spPr bwMode="auto">
          <a:xfrm>
            <a:off x="-36513" y="0"/>
            <a:ext cx="9180513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179388" y="6237288"/>
            <a:ext cx="1944687" cy="431800"/>
            <a:chOff x="726084" y="4857758"/>
            <a:chExt cx="1179407" cy="1789183"/>
          </a:xfrm>
        </p:grpSpPr>
        <p:pic>
          <p:nvPicPr>
            <p:cNvPr id="7" name="Picture 1" descr="http://www.addictlab.com/index.php/ratecar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6084" y="5081405"/>
              <a:ext cx="348399" cy="1565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4"/>
            <p:cNvSpPr txBox="1">
              <a:spLocks noChangeArrowheads="1"/>
            </p:cNvSpPr>
            <p:nvPr/>
          </p:nvSpPr>
          <p:spPr bwMode="auto">
            <a:xfrm>
              <a:off x="1069797" y="4857758"/>
              <a:ext cx="835694" cy="1276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700" b="1" dirty="0">
                  <a:latin typeface="Calibri" pitchFamily="34" charset="0"/>
                </a:rPr>
                <a:t>WITH THE FINANCIAL SUPPORT OF THE EUROPEAN UNION</a:t>
              </a:r>
              <a:endParaRPr lang="en-US" sz="700" b="1" dirty="0">
                <a:latin typeface="Calibri" pitchFamily="34" charset="0"/>
              </a:endParaRPr>
            </a:p>
          </p:txBody>
        </p:sp>
      </p:grpSp>
      <p:pic>
        <p:nvPicPr>
          <p:cNvPr id="9" name="Picture 7" descr="OECD_20cm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9925" y="6237288"/>
            <a:ext cx="18002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609700"/>
            <a:ext cx="417715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299" y="1600200"/>
            <a:ext cx="42068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0" y="-33033"/>
            <a:ext cx="9144000" cy="1085769"/>
          </a:xfrm>
        </p:spPr>
        <p:txBody>
          <a:bodyPr>
            <a:normAutofit/>
          </a:bodyPr>
          <a:lstStyle>
            <a:lvl1pPr>
              <a:defRPr sz="3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2555875" y="6237288"/>
            <a:ext cx="4248150" cy="365125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156325" y="6237288"/>
            <a:ext cx="765175" cy="365125"/>
          </a:xfrm>
        </p:spPr>
        <p:txBody>
          <a:bodyPr/>
          <a:lstStyle>
            <a:lvl1pPr>
              <a:defRPr/>
            </a:lvl1pPr>
          </a:lstStyle>
          <a:p>
            <a:fld id="{7C054E37-CF10-4329-8D1A-BAF616439B98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1962"/>
          <a:stretch>
            <a:fillRect/>
          </a:stretch>
        </p:blipFill>
        <p:spPr bwMode="auto">
          <a:xfrm>
            <a:off x="-36513" y="0"/>
            <a:ext cx="9180513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179388" y="6237288"/>
            <a:ext cx="1944687" cy="431800"/>
            <a:chOff x="726084" y="4857758"/>
            <a:chExt cx="1179407" cy="1789183"/>
          </a:xfrm>
        </p:grpSpPr>
        <p:pic>
          <p:nvPicPr>
            <p:cNvPr id="9" name="Picture 1" descr="http://www.addictlab.com/index.php/ratecar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6084" y="5081405"/>
              <a:ext cx="348399" cy="1565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4"/>
            <p:cNvSpPr txBox="1">
              <a:spLocks noChangeArrowheads="1"/>
            </p:cNvSpPr>
            <p:nvPr/>
          </p:nvSpPr>
          <p:spPr bwMode="auto">
            <a:xfrm>
              <a:off x="1069797" y="4857758"/>
              <a:ext cx="835694" cy="1276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700" b="1" dirty="0">
                  <a:latin typeface="Calibri" pitchFamily="34" charset="0"/>
                </a:rPr>
                <a:t>WITH THE FINANCIAL SUPPORT OF THE EUROPEAN UNION</a:t>
              </a:r>
              <a:endParaRPr lang="en-US" sz="700" b="1" dirty="0">
                <a:latin typeface="Calibri" pitchFamily="34" charset="0"/>
              </a:endParaRPr>
            </a:p>
          </p:txBody>
        </p:sp>
      </p:grpSp>
      <p:pic>
        <p:nvPicPr>
          <p:cNvPr id="11" name="Picture 7" descr="OECD_20cm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388" y="6308725"/>
            <a:ext cx="18002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1522413"/>
            <a:ext cx="410515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520" y="2204864"/>
            <a:ext cx="410515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6016" y="1540421"/>
            <a:ext cx="417715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6016" y="2180183"/>
            <a:ext cx="417715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0" y="-33033"/>
            <a:ext cx="9144000" cy="1085769"/>
          </a:xfrm>
        </p:spPr>
        <p:txBody>
          <a:bodyPr>
            <a:normAutofit/>
          </a:bodyPr>
          <a:lstStyle>
            <a:lvl1pPr>
              <a:defRPr sz="3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2555875" y="6308725"/>
            <a:ext cx="4032250" cy="365125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300788" y="6308725"/>
            <a:ext cx="836612" cy="365125"/>
          </a:xfrm>
        </p:spPr>
        <p:txBody>
          <a:bodyPr/>
          <a:lstStyle>
            <a:lvl1pPr>
              <a:defRPr/>
            </a:lvl1pPr>
          </a:lstStyle>
          <a:p>
            <a:fld id="{9E001F7A-D51F-4309-97D7-B6C515A1C3C9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 l="1962"/>
          <a:stretch>
            <a:fillRect/>
          </a:stretch>
        </p:blipFill>
        <p:spPr bwMode="auto">
          <a:xfrm>
            <a:off x="-36513" y="0"/>
            <a:ext cx="9180513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179388" y="6237288"/>
            <a:ext cx="1944687" cy="431800"/>
            <a:chOff x="726084" y="4857758"/>
            <a:chExt cx="1179407" cy="1789183"/>
          </a:xfrm>
        </p:grpSpPr>
        <p:pic>
          <p:nvPicPr>
            <p:cNvPr id="5" name="Picture 1" descr="http://www.addictlab.com/index.php/ratecar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6084" y="5081405"/>
              <a:ext cx="348399" cy="1565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4"/>
            <p:cNvSpPr txBox="1">
              <a:spLocks noChangeArrowheads="1"/>
            </p:cNvSpPr>
            <p:nvPr/>
          </p:nvSpPr>
          <p:spPr bwMode="auto">
            <a:xfrm>
              <a:off x="1069797" y="4857758"/>
              <a:ext cx="835694" cy="1276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700" b="1" dirty="0">
                  <a:latin typeface="Calibri" pitchFamily="34" charset="0"/>
                </a:rPr>
                <a:t>WITH THE FINANCIAL SUPPORT OF THE EUROPEAN UNION</a:t>
              </a:r>
              <a:endParaRPr lang="en-US" sz="700" b="1" dirty="0">
                <a:latin typeface="Calibri" pitchFamily="34" charset="0"/>
              </a:endParaRPr>
            </a:p>
          </p:txBody>
        </p:sp>
      </p:grpSp>
      <p:pic>
        <p:nvPicPr>
          <p:cNvPr id="7" name="Picture 7" descr="OECD_20cm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9925" y="6308725"/>
            <a:ext cx="18002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-33033"/>
            <a:ext cx="9144000" cy="1085769"/>
          </a:xfrm>
        </p:spPr>
        <p:txBody>
          <a:bodyPr>
            <a:normAutofit/>
          </a:bodyPr>
          <a:lstStyle>
            <a:lvl1pPr>
              <a:defRPr sz="3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484438" y="6308725"/>
            <a:ext cx="3744912" cy="365125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011863" y="6308725"/>
            <a:ext cx="981075" cy="365125"/>
          </a:xfrm>
        </p:spPr>
        <p:txBody>
          <a:bodyPr/>
          <a:lstStyle>
            <a:lvl1pPr>
              <a:defRPr/>
            </a:lvl1pPr>
          </a:lstStyle>
          <a:p>
            <a:fld id="{7E48D8C4-E157-4BBD-A481-1CF3DDCCCE92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ande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 cstate="print"/>
          <a:srcRect l="1962"/>
          <a:stretch>
            <a:fillRect/>
          </a:stretch>
        </p:blipFill>
        <p:spPr bwMode="auto">
          <a:xfrm>
            <a:off x="-36513" y="0"/>
            <a:ext cx="9180513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79388" y="6237288"/>
            <a:ext cx="1944687" cy="431800"/>
            <a:chOff x="726084" y="4857758"/>
            <a:chExt cx="1179407" cy="1789183"/>
          </a:xfrm>
        </p:grpSpPr>
        <p:pic>
          <p:nvPicPr>
            <p:cNvPr id="4" name="Picture 1" descr="http://www.addictlab.com/index.php/ratecar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6084" y="5081405"/>
              <a:ext cx="348399" cy="1565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>
              <a:spLocks noChangeArrowheads="1"/>
            </p:cNvSpPr>
            <p:nvPr/>
          </p:nvSpPr>
          <p:spPr bwMode="auto">
            <a:xfrm>
              <a:off x="1069797" y="4857758"/>
              <a:ext cx="835694" cy="1276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700" b="1" dirty="0">
                  <a:latin typeface="Calibri" pitchFamily="34" charset="0"/>
                </a:rPr>
                <a:t>WITH THE FINANCIAL SUPPORT OF THE EUROPEAN UNION</a:t>
              </a:r>
              <a:endParaRPr lang="en-US" sz="700" b="1" dirty="0">
                <a:latin typeface="Calibri" pitchFamily="34" charset="0"/>
              </a:endParaRPr>
            </a:p>
          </p:txBody>
        </p:sp>
      </p:grpSp>
      <p:pic>
        <p:nvPicPr>
          <p:cNvPr id="6" name="Picture 7" descr="OECD_20cm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5825" y="6308725"/>
            <a:ext cx="18002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700338" y="6308725"/>
            <a:ext cx="3671887" cy="365125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88125" y="6308725"/>
            <a:ext cx="711200" cy="365125"/>
          </a:xfrm>
        </p:spPr>
        <p:txBody>
          <a:bodyPr/>
          <a:lstStyle>
            <a:lvl1pPr>
              <a:defRPr/>
            </a:lvl1pPr>
          </a:lstStyle>
          <a:p>
            <a:fld id="{2B7A36D5-FBF7-4950-9E5D-CEC7DDFE07F6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179388" y="6237288"/>
            <a:ext cx="1944687" cy="431800"/>
            <a:chOff x="726084" y="4857758"/>
            <a:chExt cx="1179407" cy="1789183"/>
          </a:xfrm>
        </p:grpSpPr>
        <p:pic>
          <p:nvPicPr>
            <p:cNvPr id="6" name="Picture 1" descr="http://www.addictlab.com/index.php/ratecar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26084" y="5081405"/>
              <a:ext cx="348399" cy="1565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4"/>
            <p:cNvSpPr txBox="1">
              <a:spLocks noChangeArrowheads="1"/>
            </p:cNvSpPr>
            <p:nvPr/>
          </p:nvSpPr>
          <p:spPr bwMode="auto">
            <a:xfrm>
              <a:off x="1069797" y="4857758"/>
              <a:ext cx="835694" cy="1276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700" b="1" dirty="0">
                  <a:latin typeface="Calibri" pitchFamily="34" charset="0"/>
                </a:rPr>
                <a:t>WITH THE FINANCIAL SUPPORT OF THE EUROPEAN UNION</a:t>
              </a:r>
              <a:endParaRPr lang="en-US" sz="700" b="1" dirty="0">
                <a:latin typeface="Calibri" pitchFamily="34" charset="0"/>
              </a:endParaRPr>
            </a:p>
          </p:txBody>
        </p:sp>
      </p:grpSp>
      <p:pic>
        <p:nvPicPr>
          <p:cNvPr id="8" name="Picture 9" descr="OECD_20cm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5463" y="6308725"/>
            <a:ext cx="18002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2555875" y="6308725"/>
            <a:ext cx="3887788" cy="365125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724525" y="6308725"/>
            <a:ext cx="1054100" cy="365125"/>
          </a:xfrm>
        </p:spPr>
        <p:txBody>
          <a:bodyPr/>
          <a:lstStyle>
            <a:lvl1pPr>
              <a:defRPr/>
            </a:lvl1pPr>
          </a:lstStyle>
          <a:p>
            <a:fld id="{5B0329B5-7CF1-49C5-8CEF-4EB29EF9D1C5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179388" y="6237288"/>
            <a:ext cx="1944687" cy="431800"/>
            <a:chOff x="726084" y="4857758"/>
            <a:chExt cx="1179407" cy="1789183"/>
          </a:xfrm>
        </p:grpSpPr>
        <p:pic>
          <p:nvPicPr>
            <p:cNvPr id="6" name="Picture 1" descr="http://www.addictlab.com/index.php/ratecar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26084" y="5081405"/>
              <a:ext cx="348399" cy="1565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4"/>
            <p:cNvSpPr txBox="1">
              <a:spLocks noChangeArrowheads="1"/>
            </p:cNvSpPr>
            <p:nvPr/>
          </p:nvSpPr>
          <p:spPr bwMode="auto">
            <a:xfrm>
              <a:off x="1069797" y="4857758"/>
              <a:ext cx="835694" cy="1276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700" b="1" dirty="0">
                  <a:latin typeface="Calibri" pitchFamily="34" charset="0"/>
                </a:rPr>
                <a:t>WITH THE FINANCIAL SUPPORT OF THE EUROPEAN UNION</a:t>
              </a:r>
              <a:endParaRPr lang="en-US" sz="700" b="1" dirty="0">
                <a:latin typeface="Calibri" pitchFamily="34" charset="0"/>
              </a:endParaRPr>
            </a:p>
          </p:txBody>
        </p:sp>
      </p:grpSp>
      <p:pic>
        <p:nvPicPr>
          <p:cNvPr id="8" name="Picture 9" descr="OECD_20cm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950" y="6308725"/>
            <a:ext cx="18002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63688" y="404665"/>
            <a:ext cx="5515000" cy="432291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2843213" y="6308725"/>
            <a:ext cx="3960812" cy="365125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372225" y="6308725"/>
            <a:ext cx="765175" cy="365125"/>
          </a:xfrm>
        </p:spPr>
        <p:txBody>
          <a:bodyPr/>
          <a:lstStyle>
            <a:lvl1pPr>
              <a:defRPr/>
            </a:lvl1pPr>
          </a:lstStyle>
          <a:p>
            <a:fld id="{3E03BA94-0020-40CE-881F-8378956AEE1D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PT_fondcouv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OECD_TEXT_10cm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413" y="207963"/>
            <a:ext cx="1970087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3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09726" y="1341438"/>
            <a:ext cx="4894263" cy="1470025"/>
          </a:xfrm>
        </p:spPr>
        <p:txBody>
          <a:bodyPr/>
          <a:lstStyle>
            <a:lvl1pPr algn="l">
              <a:defRPr>
                <a:solidFill>
                  <a:srgbClr val="72727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08139" y="2924175"/>
            <a:ext cx="4929187" cy="1752600"/>
          </a:xfrm>
        </p:spPr>
        <p:txBody>
          <a:bodyPr/>
          <a:lstStyle>
            <a:lvl1pPr marL="0" indent="0" algn="l">
              <a:buFontTx/>
              <a:buNone/>
              <a:defRPr>
                <a:solidFill>
                  <a:srgbClr val="72727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50825" y="6245225"/>
            <a:ext cx="4043363" cy="476250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449EE4-15C9-47B0-8D70-9E8055D416EF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0C0CA9-D333-43F6-B450-D488D0894DC2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96B50C-597A-4DD9-B19C-F7F01F8EE29C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D2E242-3D8D-410A-8D2D-4EB3656FA211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600200"/>
            <a:ext cx="4032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963" y="1600200"/>
            <a:ext cx="403383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2A85C2-E2CD-45BC-9D79-8252592CD79D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CBECC5-1A0E-464C-AFDA-73DBDD18FBB4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39E11B-02CF-4722-8AA4-D5CD9F7DCD99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0F1418-04A3-486C-9FDA-D45620AE1EB9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1378AD-F809-4766-A25A-09C142BECD9A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72727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58B626-55AF-42F3-8C87-9618218AB333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404600-E557-4F25-B7F6-363BB3DEC07F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7756E4-3494-4655-93F9-51E2AEE395C8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PT_fondcouv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Logo_ENG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762375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3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09726" y="1341438"/>
            <a:ext cx="4894263" cy="1470025"/>
          </a:xfrm>
        </p:spPr>
        <p:txBody>
          <a:bodyPr/>
          <a:lstStyle>
            <a:lvl1pPr algn="l">
              <a:defRPr>
                <a:solidFill>
                  <a:srgbClr val="72727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08139" y="2924175"/>
            <a:ext cx="4929187" cy="1752600"/>
          </a:xfrm>
        </p:spPr>
        <p:txBody>
          <a:bodyPr/>
          <a:lstStyle>
            <a:lvl1pPr marL="0" indent="0" algn="l">
              <a:buFontTx/>
              <a:buNone/>
              <a:defRPr>
                <a:solidFill>
                  <a:srgbClr val="72727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50825" y="6245225"/>
            <a:ext cx="4043363" cy="476250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69DF213-AFDE-4CBA-A070-870EEED691AC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C0A581-293C-4BD4-BB3B-88E7ADC8CF9E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90C942-F500-44F1-A22E-27D98605D6C7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9F6852-0376-458D-A8A8-8E9572C19D6B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600200"/>
            <a:ext cx="4032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963" y="1600200"/>
            <a:ext cx="403383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97B8C4-5E81-48B6-8143-AC5C870958A2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3B999A-3B22-498E-A51A-A97249554233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4A8B27-99B2-43E6-89E3-784E24339DB0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502DAA-E10C-4513-9006-C2B29337397A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8FBED0-55D2-40E1-BF59-F330FE73A691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72727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86FC81-19FA-417C-9A5B-BDB5F52A9DEB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B298B6-24E2-419C-9EBE-8F1885CC35AC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86EBD7-B2C5-4BE0-B7EC-E4DF2391046F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PT_fondcouv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Logo_ENG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762375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3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09726" y="1341438"/>
            <a:ext cx="4894263" cy="1470025"/>
          </a:xfrm>
        </p:spPr>
        <p:txBody>
          <a:bodyPr/>
          <a:lstStyle>
            <a:lvl1pPr algn="l">
              <a:defRPr>
                <a:solidFill>
                  <a:srgbClr val="72727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08139" y="2924175"/>
            <a:ext cx="4929187" cy="1752600"/>
          </a:xfrm>
        </p:spPr>
        <p:txBody>
          <a:bodyPr/>
          <a:lstStyle>
            <a:lvl1pPr marL="0" indent="0" algn="l">
              <a:buFontTx/>
              <a:buNone/>
              <a:defRPr>
                <a:solidFill>
                  <a:srgbClr val="72727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50825" y="6245225"/>
            <a:ext cx="4043363" cy="476250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8B29ECF-E8B7-4EC4-8E74-9E8FF3EEC610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600200"/>
            <a:ext cx="4032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963" y="1600200"/>
            <a:ext cx="403383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5306AE-A293-4645-8015-C3B178138AB5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BD2B29-1C05-41FF-911D-781455711D79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7F1B63-4C26-4977-B86F-3DAA0AF5AD30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600200"/>
            <a:ext cx="4032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963" y="1600200"/>
            <a:ext cx="403383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3EE26A-0DA9-4BD8-BC25-7BA70372B261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CBFD28-16FB-4F91-A43D-8DC8C8C5AC87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507060-199B-4B77-8BE8-F7679556CD82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EE459F-AE6F-42B2-88C2-07039B96AA9D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4B739B-A46B-46D4-A3D2-27CFE358BA47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72727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D5D884-8031-4450-9007-584E9493F207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D9511F-5BD6-4B98-8898-A1E333616418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530580-6F8A-4880-9BF3-2CCC142A4943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68B7F9-1DC0-4E7D-82DE-50F1EF5CFDAE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EE sweep cropped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36838"/>
            <a:ext cx="91440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313" y="260350"/>
            <a:ext cx="23145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6516688" y="404813"/>
            <a:ext cx="2439987" cy="600075"/>
            <a:chOff x="726084" y="4857758"/>
            <a:chExt cx="1179407" cy="1864031"/>
          </a:xfrm>
        </p:grpSpPr>
        <p:pic>
          <p:nvPicPr>
            <p:cNvPr id="7" name="Picture 1" descr="http://www.addictlab.com/index.php/ratecard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26084" y="5081405"/>
              <a:ext cx="348399" cy="1565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4"/>
            <p:cNvSpPr txBox="1">
              <a:spLocks noChangeArrowheads="1"/>
            </p:cNvSpPr>
            <p:nvPr/>
          </p:nvSpPr>
          <p:spPr bwMode="auto">
            <a:xfrm>
              <a:off x="1069086" y="4857758"/>
              <a:ext cx="836405" cy="18640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1100" b="1" dirty="0">
                  <a:latin typeface="Calibri" pitchFamily="34" charset="0"/>
                </a:rPr>
                <a:t>WITH THE  FINANCIAL SUPPORT OF THE EUROPEAN UNION</a:t>
              </a:r>
              <a:endParaRPr lang="en-US" sz="1100" b="1" dirty="0">
                <a:latin typeface="Calibri" pitchFamily="34" charset="0"/>
              </a:endParaRPr>
            </a:p>
          </p:txBody>
        </p:sp>
      </p:grpSp>
      <p:pic>
        <p:nvPicPr>
          <p:cNvPr id="9" name="Picture 7" descr="OECD_20cm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188" y="404813"/>
            <a:ext cx="18002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25" y="1196752"/>
            <a:ext cx="8281615" cy="1542033"/>
          </a:xfrm>
        </p:spPr>
        <p:txBody>
          <a:bodyPr>
            <a:normAutofit/>
          </a:bodyPr>
          <a:lstStyle>
            <a:lvl1pPr algn="l">
              <a:defRPr sz="3400" b="0"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5084763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092950" y="6351588"/>
            <a:ext cx="1168400" cy="365125"/>
          </a:xfrm>
        </p:spPr>
        <p:txBody>
          <a:bodyPr/>
          <a:lstStyle>
            <a:lvl1pPr>
              <a:defRPr/>
            </a:lvl1pPr>
          </a:lstStyle>
          <a:p>
            <a:fld id="{5A79B4B6-216E-4FFF-B3A4-F25E9835F86F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962"/>
          <a:stretch>
            <a:fillRect/>
          </a:stretch>
        </p:blipFill>
        <p:spPr bwMode="auto">
          <a:xfrm>
            <a:off x="-36513" y="0"/>
            <a:ext cx="9180513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179388" y="6237288"/>
            <a:ext cx="1944687" cy="431800"/>
            <a:chOff x="726084" y="4857758"/>
            <a:chExt cx="1179407" cy="1789183"/>
          </a:xfrm>
        </p:grpSpPr>
        <p:pic>
          <p:nvPicPr>
            <p:cNvPr id="6" name="Picture 1" descr="http://www.addictlab.com/index.php/ratecar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6084" y="5081405"/>
              <a:ext cx="348399" cy="1565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4"/>
            <p:cNvSpPr txBox="1">
              <a:spLocks noChangeArrowheads="1"/>
            </p:cNvSpPr>
            <p:nvPr/>
          </p:nvSpPr>
          <p:spPr bwMode="auto">
            <a:xfrm>
              <a:off x="1069797" y="4857758"/>
              <a:ext cx="835694" cy="1276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700" b="1" dirty="0">
                  <a:latin typeface="Calibri" pitchFamily="34" charset="0"/>
                </a:rPr>
                <a:t>WITH THE FINANCIAL SUPPORT OF THE EUROPEAN UNION</a:t>
              </a:r>
              <a:endParaRPr lang="en-US" sz="700" b="1" dirty="0">
                <a:latin typeface="Calibri" pitchFamily="34" charset="0"/>
              </a:endParaRPr>
            </a:p>
          </p:txBody>
        </p:sp>
      </p:grpSp>
      <p:pic>
        <p:nvPicPr>
          <p:cNvPr id="8" name="Picture 10" descr="OECD_20cm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388" y="6237288"/>
            <a:ext cx="18002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rmAutofit/>
          </a:bodyPr>
          <a:lstStyle>
            <a:lvl1pPr>
              <a:defRPr sz="3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600200"/>
            <a:ext cx="8642349" cy="4525963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555875" y="6237288"/>
            <a:ext cx="4248150" cy="365125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011863" y="6237288"/>
            <a:ext cx="981075" cy="365125"/>
          </a:xfrm>
        </p:spPr>
        <p:txBody>
          <a:bodyPr/>
          <a:lstStyle>
            <a:lvl1pPr>
              <a:defRPr/>
            </a:lvl1pPr>
          </a:lstStyle>
          <a:p>
            <a:fld id="{90338EAE-8997-4315-BD5F-6321D839B6E0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EE sweep cropped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3375"/>
            <a:ext cx="9144000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179388" y="6237288"/>
            <a:ext cx="1944687" cy="431800"/>
            <a:chOff x="726084" y="4857758"/>
            <a:chExt cx="1179407" cy="1789183"/>
          </a:xfrm>
        </p:grpSpPr>
        <p:pic>
          <p:nvPicPr>
            <p:cNvPr id="6" name="Picture 1" descr="http://www.addictlab.com/index.php/ratecar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6084" y="5081405"/>
              <a:ext cx="348399" cy="1565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4"/>
            <p:cNvSpPr txBox="1">
              <a:spLocks noChangeArrowheads="1"/>
            </p:cNvSpPr>
            <p:nvPr/>
          </p:nvSpPr>
          <p:spPr bwMode="auto">
            <a:xfrm>
              <a:off x="1069797" y="4857758"/>
              <a:ext cx="835694" cy="1276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700" b="1" dirty="0">
                  <a:latin typeface="Calibri" pitchFamily="34" charset="0"/>
                </a:rPr>
                <a:t>WITH THE FINANCIAL SUPPORT OF THE EUROPEAN UNION</a:t>
              </a:r>
              <a:endParaRPr lang="en-US" sz="700" b="1" dirty="0">
                <a:latin typeface="Calibri" pitchFamily="34" charset="0"/>
              </a:endParaRPr>
            </a:p>
          </p:txBody>
        </p:sp>
      </p:grpSp>
      <p:pic>
        <p:nvPicPr>
          <p:cNvPr id="8" name="Picture 10" descr="OECD_20cm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488" y="6237288"/>
            <a:ext cx="18002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all"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700338" y="6308725"/>
            <a:ext cx="4032250" cy="365125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156325" y="6308725"/>
            <a:ext cx="782638" cy="365125"/>
          </a:xfrm>
        </p:spPr>
        <p:txBody>
          <a:bodyPr/>
          <a:lstStyle>
            <a:lvl1pPr>
              <a:defRPr/>
            </a:lvl1pPr>
          </a:lstStyle>
          <a:p>
            <a:fld id="{6BF68003-FC4C-4D5D-919B-974DE3952208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962"/>
          <a:stretch>
            <a:fillRect/>
          </a:stretch>
        </p:blipFill>
        <p:spPr bwMode="auto">
          <a:xfrm>
            <a:off x="-36513" y="0"/>
            <a:ext cx="9180513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179388" y="6237288"/>
            <a:ext cx="1944687" cy="431800"/>
            <a:chOff x="726084" y="4857758"/>
            <a:chExt cx="1179407" cy="1789183"/>
          </a:xfrm>
        </p:grpSpPr>
        <p:pic>
          <p:nvPicPr>
            <p:cNvPr id="7" name="Picture 1" descr="http://www.addictlab.com/index.php/ratecar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6084" y="5081405"/>
              <a:ext cx="348399" cy="1565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4"/>
            <p:cNvSpPr txBox="1">
              <a:spLocks noChangeArrowheads="1"/>
            </p:cNvSpPr>
            <p:nvPr/>
          </p:nvSpPr>
          <p:spPr bwMode="auto">
            <a:xfrm>
              <a:off x="1069797" y="4857758"/>
              <a:ext cx="835694" cy="1276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700" b="1" dirty="0">
                  <a:latin typeface="Calibri" pitchFamily="34" charset="0"/>
                </a:rPr>
                <a:t>WITH THE FINANCIAL SUPPORT OF THE EUROPEAN UNION</a:t>
              </a:r>
              <a:endParaRPr lang="en-US" sz="700" b="1" dirty="0">
                <a:latin typeface="Calibri" pitchFamily="34" charset="0"/>
              </a:endParaRPr>
            </a:p>
          </p:txBody>
        </p:sp>
      </p:grpSp>
      <p:pic>
        <p:nvPicPr>
          <p:cNvPr id="9" name="Picture 7" descr="OECD_20cm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9925" y="6237288"/>
            <a:ext cx="18002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609700"/>
            <a:ext cx="417715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299" y="1600200"/>
            <a:ext cx="42068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0" y="-33033"/>
            <a:ext cx="9144000" cy="1085769"/>
          </a:xfrm>
        </p:spPr>
        <p:txBody>
          <a:bodyPr>
            <a:normAutofit/>
          </a:bodyPr>
          <a:lstStyle>
            <a:lvl1pPr>
              <a:defRPr sz="3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2555875" y="6237288"/>
            <a:ext cx="4248150" cy="365125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156325" y="6237288"/>
            <a:ext cx="765175" cy="365125"/>
          </a:xfrm>
        </p:spPr>
        <p:txBody>
          <a:bodyPr/>
          <a:lstStyle>
            <a:lvl1pPr>
              <a:defRPr/>
            </a:lvl1pPr>
          </a:lstStyle>
          <a:p>
            <a:fld id="{D520532D-1D60-4401-9EF5-8ECA8642AD13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1962"/>
          <a:stretch>
            <a:fillRect/>
          </a:stretch>
        </p:blipFill>
        <p:spPr bwMode="auto">
          <a:xfrm>
            <a:off x="-36513" y="0"/>
            <a:ext cx="9180513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179388" y="6237288"/>
            <a:ext cx="1944687" cy="431800"/>
            <a:chOff x="726084" y="4857758"/>
            <a:chExt cx="1179407" cy="1789183"/>
          </a:xfrm>
        </p:grpSpPr>
        <p:pic>
          <p:nvPicPr>
            <p:cNvPr id="9" name="Picture 1" descr="http://www.addictlab.com/index.php/ratecar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6084" y="5081405"/>
              <a:ext cx="348399" cy="1565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4"/>
            <p:cNvSpPr txBox="1">
              <a:spLocks noChangeArrowheads="1"/>
            </p:cNvSpPr>
            <p:nvPr/>
          </p:nvSpPr>
          <p:spPr bwMode="auto">
            <a:xfrm>
              <a:off x="1069797" y="4857758"/>
              <a:ext cx="835694" cy="1276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700" b="1" dirty="0">
                  <a:latin typeface="Calibri" pitchFamily="34" charset="0"/>
                </a:rPr>
                <a:t>WITH THE FINANCIAL SUPPORT OF THE EUROPEAN UNION</a:t>
              </a:r>
              <a:endParaRPr lang="en-US" sz="700" b="1" dirty="0">
                <a:latin typeface="Calibri" pitchFamily="34" charset="0"/>
              </a:endParaRPr>
            </a:p>
          </p:txBody>
        </p:sp>
      </p:grpSp>
      <p:pic>
        <p:nvPicPr>
          <p:cNvPr id="11" name="Picture 7" descr="OECD_20cm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388" y="6308725"/>
            <a:ext cx="18002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1522413"/>
            <a:ext cx="410515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520" y="2204864"/>
            <a:ext cx="410515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6016" y="1540421"/>
            <a:ext cx="417715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6016" y="2180183"/>
            <a:ext cx="417715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0" y="-33033"/>
            <a:ext cx="9144000" cy="1085769"/>
          </a:xfrm>
        </p:spPr>
        <p:txBody>
          <a:bodyPr>
            <a:normAutofit/>
          </a:bodyPr>
          <a:lstStyle>
            <a:lvl1pPr>
              <a:defRPr sz="3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2555875" y="6308725"/>
            <a:ext cx="4032250" cy="365125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300788" y="6308725"/>
            <a:ext cx="836612" cy="365125"/>
          </a:xfrm>
        </p:spPr>
        <p:txBody>
          <a:bodyPr/>
          <a:lstStyle>
            <a:lvl1pPr>
              <a:defRPr/>
            </a:lvl1pPr>
          </a:lstStyle>
          <a:p>
            <a:fld id="{49972F09-A861-4239-A4F5-338782574974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 l="1962"/>
          <a:stretch>
            <a:fillRect/>
          </a:stretch>
        </p:blipFill>
        <p:spPr bwMode="auto">
          <a:xfrm>
            <a:off x="-36513" y="0"/>
            <a:ext cx="9180513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179388" y="6237288"/>
            <a:ext cx="1944687" cy="431800"/>
            <a:chOff x="726084" y="4857758"/>
            <a:chExt cx="1179407" cy="1789183"/>
          </a:xfrm>
        </p:grpSpPr>
        <p:pic>
          <p:nvPicPr>
            <p:cNvPr id="5" name="Picture 1" descr="http://www.addictlab.com/index.php/ratecar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6084" y="5081405"/>
              <a:ext cx="348399" cy="1565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4"/>
            <p:cNvSpPr txBox="1">
              <a:spLocks noChangeArrowheads="1"/>
            </p:cNvSpPr>
            <p:nvPr/>
          </p:nvSpPr>
          <p:spPr bwMode="auto">
            <a:xfrm>
              <a:off x="1069797" y="4857758"/>
              <a:ext cx="835694" cy="1276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700" b="1" dirty="0">
                  <a:latin typeface="Calibri" pitchFamily="34" charset="0"/>
                </a:rPr>
                <a:t>WITH THE FINANCIAL SUPPORT OF THE EUROPEAN UNION</a:t>
              </a:r>
              <a:endParaRPr lang="en-US" sz="700" b="1" dirty="0">
                <a:latin typeface="Calibri" pitchFamily="34" charset="0"/>
              </a:endParaRPr>
            </a:p>
          </p:txBody>
        </p:sp>
      </p:grpSp>
      <p:pic>
        <p:nvPicPr>
          <p:cNvPr id="7" name="Picture 7" descr="OECD_20cm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9925" y="6308725"/>
            <a:ext cx="18002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-33033"/>
            <a:ext cx="9144000" cy="1085769"/>
          </a:xfrm>
        </p:spPr>
        <p:txBody>
          <a:bodyPr>
            <a:normAutofit/>
          </a:bodyPr>
          <a:lstStyle>
            <a:lvl1pPr>
              <a:defRPr sz="3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484438" y="6308725"/>
            <a:ext cx="3744912" cy="365125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011863" y="6308725"/>
            <a:ext cx="981075" cy="365125"/>
          </a:xfrm>
        </p:spPr>
        <p:txBody>
          <a:bodyPr/>
          <a:lstStyle>
            <a:lvl1pPr>
              <a:defRPr/>
            </a:lvl1pPr>
          </a:lstStyle>
          <a:p>
            <a:fld id="{E3FA77CD-3797-4C47-9C47-38234E1812C6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ande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 cstate="print"/>
          <a:srcRect l="1962"/>
          <a:stretch>
            <a:fillRect/>
          </a:stretch>
        </p:blipFill>
        <p:spPr bwMode="auto">
          <a:xfrm>
            <a:off x="-36513" y="0"/>
            <a:ext cx="9180513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79388" y="6237288"/>
            <a:ext cx="1944687" cy="431800"/>
            <a:chOff x="726084" y="4857758"/>
            <a:chExt cx="1179407" cy="1789183"/>
          </a:xfrm>
        </p:grpSpPr>
        <p:pic>
          <p:nvPicPr>
            <p:cNvPr id="4" name="Picture 1" descr="http://www.addictlab.com/index.php/ratecar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6084" y="5081405"/>
              <a:ext cx="348399" cy="1565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>
              <a:spLocks noChangeArrowheads="1"/>
            </p:cNvSpPr>
            <p:nvPr/>
          </p:nvSpPr>
          <p:spPr bwMode="auto">
            <a:xfrm>
              <a:off x="1069797" y="4857758"/>
              <a:ext cx="835694" cy="1276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700" b="1" dirty="0">
                  <a:latin typeface="Calibri" pitchFamily="34" charset="0"/>
                </a:rPr>
                <a:t>WITH THE FINANCIAL SUPPORT OF THE EUROPEAN UNION</a:t>
              </a:r>
              <a:endParaRPr lang="en-US" sz="700" b="1" dirty="0">
                <a:latin typeface="Calibri" pitchFamily="34" charset="0"/>
              </a:endParaRPr>
            </a:p>
          </p:txBody>
        </p:sp>
      </p:grpSp>
      <p:pic>
        <p:nvPicPr>
          <p:cNvPr id="6" name="Picture 7" descr="OECD_20cm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5825" y="6308725"/>
            <a:ext cx="18002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700338" y="6308725"/>
            <a:ext cx="3671887" cy="365125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88125" y="6308725"/>
            <a:ext cx="711200" cy="365125"/>
          </a:xfrm>
        </p:spPr>
        <p:txBody>
          <a:bodyPr/>
          <a:lstStyle>
            <a:lvl1pPr>
              <a:defRPr/>
            </a:lvl1pPr>
          </a:lstStyle>
          <a:p>
            <a:fld id="{5D455A8F-E245-4102-B8D3-9D5D667D667F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179388" y="6237288"/>
            <a:ext cx="1944687" cy="431800"/>
            <a:chOff x="726084" y="4857758"/>
            <a:chExt cx="1179407" cy="1789183"/>
          </a:xfrm>
        </p:grpSpPr>
        <p:pic>
          <p:nvPicPr>
            <p:cNvPr id="6" name="Picture 1" descr="http://www.addictlab.com/index.php/ratecar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26084" y="5081405"/>
              <a:ext cx="348399" cy="1565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4"/>
            <p:cNvSpPr txBox="1">
              <a:spLocks noChangeArrowheads="1"/>
            </p:cNvSpPr>
            <p:nvPr/>
          </p:nvSpPr>
          <p:spPr bwMode="auto">
            <a:xfrm>
              <a:off x="1069797" y="4857758"/>
              <a:ext cx="835694" cy="1276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700" b="1" dirty="0">
                  <a:latin typeface="Calibri" pitchFamily="34" charset="0"/>
                </a:rPr>
                <a:t>WITH THE FINANCIAL SUPPORT OF THE EUROPEAN UNION</a:t>
              </a:r>
              <a:endParaRPr lang="en-US" sz="700" b="1" dirty="0">
                <a:latin typeface="Calibri" pitchFamily="34" charset="0"/>
              </a:endParaRPr>
            </a:p>
          </p:txBody>
        </p:sp>
      </p:grpSp>
      <p:pic>
        <p:nvPicPr>
          <p:cNvPr id="8" name="Picture 9" descr="OECD_20cm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5463" y="6308725"/>
            <a:ext cx="18002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2555875" y="6308725"/>
            <a:ext cx="3887788" cy="365125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724525" y="6308725"/>
            <a:ext cx="1054100" cy="365125"/>
          </a:xfrm>
        </p:spPr>
        <p:txBody>
          <a:bodyPr/>
          <a:lstStyle>
            <a:lvl1pPr>
              <a:defRPr/>
            </a:lvl1pPr>
          </a:lstStyle>
          <a:p>
            <a:fld id="{34F2D967-5B35-40AB-AB60-2749924CCEBC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179388" y="6237288"/>
            <a:ext cx="1944687" cy="431800"/>
            <a:chOff x="726084" y="4857758"/>
            <a:chExt cx="1179407" cy="1789183"/>
          </a:xfrm>
        </p:grpSpPr>
        <p:pic>
          <p:nvPicPr>
            <p:cNvPr id="6" name="Picture 1" descr="http://www.addictlab.com/index.php/ratecar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26084" y="5081405"/>
              <a:ext cx="348399" cy="1565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4"/>
            <p:cNvSpPr txBox="1">
              <a:spLocks noChangeArrowheads="1"/>
            </p:cNvSpPr>
            <p:nvPr/>
          </p:nvSpPr>
          <p:spPr bwMode="auto">
            <a:xfrm>
              <a:off x="1069797" y="4857758"/>
              <a:ext cx="835694" cy="1276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700" b="1" dirty="0">
                  <a:latin typeface="Calibri" pitchFamily="34" charset="0"/>
                </a:rPr>
                <a:t>WITH THE FINANCIAL SUPPORT OF THE EUROPEAN UNION</a:t>
              </a:r>
              <a:endParaRPr lang="en-US" sz="700" b="1" dirty="0">
                <a:latin typeface="Calibri" pitchFamily="34" charset="0"/>
              </a:endParaRPr>
            </a:p>
          </p:txBody>
        </p:sp>
      </p:grpSp>
      <p:pic>
        <p:nvPicPr>
          <p:cNvPr id="8" name="Picture 9" descr="OECD_20cm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950" y="6308725"/>
            <a:ext cx="18002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63688" y="404665"/>
            <a:ext cx="5515000" cy="432291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2843213" y="6308725"/>
            <a:ext cx="3960812" cy="365125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372225" y="6308725"/>
            <a:ext cx="765175" cy="365125"/>
          </a:xfrm>
        </p:spPr>
        <p:txBody>
          <a:bodyPr/>
          <a:lstStyle>
            <a:lvl1pPr>
              <a:defRPr/>
            </a:lvl1pPr>
          </a:lstStyle>
          <a:p>
            <a:fld id="{83618525-F818-423D-B494-D338065FFB1E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29F940-9E25-4FE1-866F-1F8F4DD45446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4D2F92-1FB9-49A3-8E10-477630FFD1E5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40432B-D678-4B25-9B3E-7F2C99979A9C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3B96D8-F2D3-4E68-B106-08A178C78DB6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2C9439-98F2-4741-BD5B-71E53276DF1B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962"/>
          <a:stretch>
            <a:fillRect/>
          </a:stretch>
        </p:blipFill>
        <p:spPr bwMode="auto">
          <a:xfrm>
            <a:off x="-36513" y="0"/>
            <a:ext cx="9180513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600200"/>
            <a:ext cx="8642349" cy="4525963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555875" y="6237288"/>
            <a:ext cx="4248150" cy="365125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011863" y="6237288"/>
            <a:ext cx="981075" cy="365125"/>
          </a:xfrm>
        </p:spPr>
        <p:txBody>
          <a:bodyPr/>
          <a:lstStyle>
            <a:lvl1pPr>
              <a:defRPr/>
            </a:lvl1pPr>
          </a:lstStyle>
          <a:p>
            <a:fld id="{EA0958AD-33BB-48A7-9ACC-6B72684E9E9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92B887-8B31-4381-AAA7-4145CB1386C6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PT_fondcouv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OECD_TEXT_10cm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413" y="207963"/>
            <a:ext cx="1970087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3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09726" y="1341438"/>
            <a:ext cx="4894263" cy="1470025"/>
          </a:xfrm>
        </p:spPr>
        <p:txBody>
          <a:bodyPr/>
          <a:lstStyle>
            <a:lvl1pPr algn="l">
              <a:defRPr>
                <a:solidFill>
                  <a:srgbClr val="72727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08139" y="2924175"/>
            <a:ext cx="4929187" cy="1752600"/>
          </a:xfrm>
        </p:spPr>
        <p:txBody>
          <a:bodyPr/>
          <a:lstStyle>
            <a:lvl1pPr marL="0" indent="0" algn="l">
              <a:buFontTx/>
              <a:buNone/>
              <a:defRPr>
                <a:solidFill>
                  <a:srgbClr val="72727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50825" y="6245225"/>
            <a:ext cx="4043363" cy="476250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F5D19D-200C-47EE-8D58-E3E0F73240D5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4FBABA-3ACA-4A43-B1BB-BB379141283C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39D684-A3B3-40E5-9A25-44B0E7D028E5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600200"/>
            <a:ext cx="4032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963" y="1600200"/>
            <a:ext cx="403383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CE8A5C-5514-466C-809F-E34171B8EBBE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CC0C55-1FB4-4005-8924-CD4FB5D47240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C153FF-1ACB-4896-B15F-623C8B5ACD97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DEACC3-ED80-44C5-8096-F9AE39F9100D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1B163E-E25C-46CE-8289-0649772525BB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72727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3F5D29-4293-4A72-9B7F-2629A45B298C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EE sweep cropped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3375"/>
            <a:ext cx="9144000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OECD_20c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488" y="6237288"/>
            <a:ext cx="18002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all"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700338" y="6308725"/>
            <a:ext cx="4032250" cy="365125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156325" y="6308725"/>
            <a:ext cx="782638" cy="365125"/>
          </a:xfrm>
        </p:spPr>
        <p:txBody>
          <a:bodyPr/>
          <a:lstStyle>
            <a:lvl1pPr>
              <a:defRPr/>
            </a:lvl1pPr>
          </a:lstStyle>
          <a:p>
            <a:fld id="{D8D28B3A-AADC-4563-9313-F586E7E6C6E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B30910-D801-4C3D-9562-8D3966397DCC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BD9AC0-1EC4-4329-AFDB-502734460002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PT_fondcouv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Logo_ENG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762375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3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09726" y="1341438"/>
            <a:ext cx="4894263" cy="1470025"/>
          </a:xfrm>
        </p:spPr>
        <p:txBody>
          <a:bodyPr/>
          <a:lstStyle>
            <a:lvl1pPr algn="l">
              <a:defRPr>
                <a:solidFill>
                  <a:srgbClr val="72727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08139" y="2924175"/>
            <a:ext cx="4929187" cy="1752600"/>
          </a:xfrm>
        </p:spPr>
        <p:txBody>
          <a:bodyPr/>
          <a:lstStyle>
            <a:lvl1pPr marL="0" indent="0" algn="l">
              <a:buFontTx/>
              <a:buNone/>
              <a:defRPr>
                <a:solidFill>
                  <a:srgbClr val="72727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50825" y="6245225"/>
            <a:ext cx="4043363" cy="476250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1E6256E-E5F5-4E74-BAC7-777A095E883C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3D3230-D07D-4C93-BC05-F02BBE9BE679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9337A4-BCDA-49B2-A4B4-070A12437844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600200"/>
            <a:ext cx="4032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963" y="1600200"/>
            <a:ext cx="403383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D2F51E-BC4E-404D-AA3D-1F91DA4EEF56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89609C-1320-432A-9C32-26AB5035EE4F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701CA0-800D-4D9D-8AE3-C9E3604C23AB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7ACE85-D3B6-4FCF-8C2A-E173B85BE9F4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0EA1DE-AE9D-49AC-BC48-299FFDEAB853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962"/>
          <a:stretch>
            <a:fillRect/>
          </a:stretch>
        </p:blipFill>
        <p:spPr bwMode="auto">
          <a:xfrm>
            <a:off x="-36513" y="0"/>
            <a:ext cx="9180513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OECD_20c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9925" y="6237288"/>
            <a:ext cx="18002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609700"/>
            <a:ext cx="417715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299" y="1600200"/>
            <a:ext cx="42068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0" y="-33033"/>
            <a:ext cx="9144000" cy="1085769"/>
          </a:xfrm>
        </p:spPr>
        <p:txBody>
          <a:bodyPr>
            <a:normAutofit/>
          </a:bodyPr>
          <a:lstStyle>
            <a:lvl1pPr>
              <a:defRPr sz="3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2555875" y="6237288"/>
            <a:ext cx="4248150" cy="365125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156325" y="6237288"/>
            <a:ext cx="765175" cy="365125"/>
          </a:xfrm>
        </p:spPr>
        <p:txBody>
          <a:bodyPr/>
          <a:lstStyle>
            <a:lvl1pPr>
              <a:defRPr/>
            </a:lvl1pPr>
          </a:lstStyle>
          <a:p>
            <a:fld id="{24921D83-63BB-4DBE-8FF1-33CB06DCCDB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72727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81CDFB-31DF-4BDD-A220-F26D9006121A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9F597A-9CF5-4D4E-A2C1-6139D471FA9B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EF7FA7-EB91-415F-BC15-FC8AECDC0029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PT_fondcouv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Logo_ENG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762375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3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09726" y="1341438"/>
            <a:ext cx="4894263" cy="1470025"/>
          </a:xfrm>
        </p:spPr>
        <p:txBody>
          <a:bodyPr/>
          <a:lstStyle>
            <a:lvl1pPr algn="l">
              <a:defRPr>
                <a:solidFill>
                  <a:srgbClr val="72727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08139" y="2924175"/>
            <a:ext cx="4929187" cy="1752600"/>
          </a:xfrm>
        </p:spPr>
        <p:txBody>
          <a:bodyPr/>
          <a:lstStyle>
            <a:lvl1pPr marL="0" indent="0" algn="l">
              <a:buFontTx/>
              <a:buNone/>
              <a:defRPr>
                <a:solidFill>
                  <a:srgbClr val="72727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50825" y="6245225"/>
            <a:ext cx="4043363" cy="476250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C885083-F26F-4F05-8696-9EE1DB08D6D2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245F61-2CB1-42C6-9EDC-533EFA8B742C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C1F27D-035F-42DC-B46B-5C0C236FFEC7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600200"/>
            <a:ext cx="4032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963" y="1600200"/>
            <a:ext cx="403383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27B644-AE2A-4FD7-BE24-673EE7CC4FB0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30B724-E053-4DE0-8D41-022EBF9AB384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CE5555-601F-473C-8CCF-F4F405B7D692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A38081-CE3C-47AD-BF17-AE07123868C0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1962"/>
          <a:stretch>
            <a:fillRect/>
          </a:stretch>
        </p:blipFill>
        <p:spPr bwMode="auto">
          <a:xfrm>
            <a:off x="-36513" y="0"/>
            <a:ext cx="9180513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OECD_20c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388" y="6308725"/>
            <a:ext cx="18002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1522413"/>
            <a:ext cx="410515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520" y="2204864"/>
            <a:ext cx="410515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6016" y="1540421"/>
            <a:ext cx="417715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6016" y="2180183"/>
            <a:ext cx="417715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0" y="-33033"/>
            <a:ext cx="9144000" cy="1085769"/>
          </a:xfrm>
        </p:spPr>
        <p:txBody>
          <a:bodyPr>
            <a:normAutofit/>
          </a:bodyPr>
          <a:lstStyle>
            <a:lvl1pPr>
              <a:defRPr sz="3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2555875" y="6308725"/>
            <a:ext cx="4032250" cy="365125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300788" y="6308725"/>
            <a:ext cx="836612" cy="365125"/>
          </a:xfrm>
        </p:spPr>
        <p:txBody>
          <a:bodyPr/>
          <a:lstStyle>
            <a:lvl1pPr>
              <a:defRPr/>
            </a:lvl1pPr>
          </a:lstStyle>
          <a:p>
            <a:fld id="{0F145C4D-1E73-4919-BA12-C1F1D91C097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003547-F5F6-4225-8F5A-CBDBB0A8643D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72727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E3CED2-EA61-4097-8276-E5E7C8D05250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97ED6A-ED89-405A-B370-A1A3F21C36E6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CC6173-559D-4163-8C12-62EE0093F281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PT_fondcouv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OECD_TEXT_10cm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413" y="207963"/>
            <a:ext cx="1970087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3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09726" y="1749847"/>
            <a:ext cx="4894263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08139" y="3332584"/>
            <a:ext cx="4929187" cy="1752600"/>
          </a:xfrm>
        </p:spPr>
        <p:txBody>
          <a:bodyPr/>
          <a:lstStyle>
            <a:lvl1pPr marL="0" indent="0" algn="l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50825" y="6245225"/>
            <a:ext cx="4043363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5136BDD-409B-4175-BAAE-3DA57FB99490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F4956E-76AF-41BE-88C7-A4FB0CA97E23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2617FB-31FE-4EEE-B25E-79EA7DCDD65F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600200"/>
            <a:ext cx="4032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963" y="1600200"/>
            <a:ext cx="403383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C25770-2449-4FBA-B765-3E89FE533A3C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9F1EBE-0BDD-4074-A846-CE587D035836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CD0CC2-AABA-42BB-87E6-718D9269C9E8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 l="1962"/>
          <a:stretch>
            <a:fillRect/>
          </a:stretch>
        </p:blipFill>
        <p:spPr bwMode="auto">
          <a:xfrm>
            <a:off x="-36513" y="0"/>
            <a:ext cx="9180513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-33033"/>
            <a:ext cx="9144000" cy="1085769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484438" y="6308725"/>
            <a:ext cx="3744912" cy="365125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011863" y="6308725"/>
            <a:ext cx="981075" cy="365125"/>
          </a:xfrm>
        </p:spPr>
        <p:txBody>
          <a:bodyPr/>
          <a:lstStyle>
            <a:lvl1pPr>
              <a:defRPr/>
            </a:lvl1pPr>
          </a:lstStyle>
          <a:p>
            <a:fld id="{0A2B87B0-C5E6-4CCA-B3E7-145C3060C58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E2E69D-9815-49AE-812A-2A8BB73323AE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B5E71E-8C94-4F98-91E6-D51500FDAEB7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457357-DF0A-44D3-A297-7AA66C8F0131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85C3B4-6B3E-410E-B3BB-E16E60001159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E37565-5779-4C01-AA60-ABE2C2A07998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PT_fondcouv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OECD_TEXT_10cm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413" y="207963"/>
            <a:ext cx="1970087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3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09726" y="1341438"/>
            <a:ext cx="4894263" cy="1470025"/>
          </a:xfrm>
        </p:spPr>
        <p:txBody>
          <a:bodyPr/>
          <a:lstStyle>
            <a:lvl1pPr algn="l">
              <a:defRPr>
                <a:solidFill>
                  <a:srgbClr val="72727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08139" y="2924175"/>
            <a:ext cx="4929187" cy="1752600"/>
          </a:xfrm>
        </p:spPr>
        <p:txBody>
          <a:bodyPr/>
          <a:lstStyle>
            <a:lvl1pPr marL="0" indent="0" algn="l">
              <a:buFontTx/>
              <a:buNone/>
              <a:defRPr>
                <a:solidFill>
                  <a:srgbClr val="72727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50825" y="6245225"/>
            <a:ext cx="4043363" cy="476250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24EE46-2D92-427F-A658-ED3FFBF552FE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23452B-5E1C-46D8-98DA-518B2765B6DB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D2D276-42E3-44C1-84D2-B1A74D885B80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600200"/>
            <a:ext cx="4032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963" y="1600200"/>
            <a:ext cx="403383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82858C-C955-43C1-914E-EE78302EDCE2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487700-959D-406F-BA73-A74B3652C545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ande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 cstate="print"/>
          <a:srcRect l="1962"/>
          <a:stretch>
            <a:fillRect/>
          </a:stretch>
        </p:blipFill>
        <p:spPr bwMode="auto">
          <a:xfrm>
            <a:off x="-36513" y="0"/>
            <a:ext cx="9180513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79388" y="6237288"/>
            <a:ext cx="1944687" cy="431800"/>
            <a:chOff x="726084" y="4857758"/>
            <a:chExt cx="1179407" cy="1789183"/>
          </a:xfrm>
        </p:grpSpPr>
        <p:pic>
          <p:nvPicPr>
            <p:cNvPr id="4" name="Picture 1" descr="http://www.addictlab.com/index.php/ratecar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6084" y="5081405"/>
              <a:ext cx="348399" cy="1565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>
              <a:spLocks noChangeArrowheads="1"/>
            </p:cNvSpPr>
            <p:nvPr/>
          </p:nvSpPr>
          <p:spPr bwMode="auto">
            <a:xfrm>
              <a:off x="1069797" y="4857758"/>
              <a:ext cx="835694" cy="1276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700" b="1" dirty="0">
                  <a:latin typeface="Calibri" pitchFamily="34" charset="0"/>
                </a:rPr>
                <a:t>WITH THE FINANCIAL SUPPORT OF THE EUROPEAN UNION</a:t>
              </a:r>
              <a:endParaRPr lang="en-US" sz="700" b="1" dirty="0">
                <a:latin typeface="Calibri" pitchFamily="34" charset="0"/>
              </a:endParaRPr>
            </a:p>
          </p:txBody>
        </p:sp>
      </p:grpSp>
      <p:pic>
        <p:nvPicPr>
          <p:cNvPr id="6" name="Picture 7" descr="OECD_20c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5825" y="6308725"/>
            <a:ext cx="18002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700338" y="6308725"/>
            <a:ext cx="3671887" cy="365125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88125" y="6308725"/>
            <a:ext cx="711200" cy="365125"/>
          </a:xfrm>
        </p:spPr>
        <p:txBody>
          <a:bodyPr/>
          <a:lstStyle>
            <a:lvl1pPr>
              <a:defRPr/>
            </a:lvl1pPr>
          </a:lstStyle>
          <a:p>
            <a:fld id="{E52983D8-4C87-4425-AC8D-9A090E1783D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3E6C36-66A9-4A33-96CB-0C2FDBD0A5B7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7BC064-C8A5-4C1F-9D13-ED53F1EC400F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218ACB-80B3-4E5C-9CF7-ADC2B2013EFD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72727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3B9EAA-D8F7-42B0-AEFB-74781CBC2161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2967EE-0B37-4568-BADC-2D8A9F9DCA70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67C91D-6705-46B3-9BB1-A0CD1AFF0FED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PT_fondcouv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Logo_ENG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762375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3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09726" y="1341438"/>
            <a:ext cx="4894263" cy="1470025"/>
          </a:xfrm>
        </p:spPr>
        <p:txBody>
          <a:bodyPr/>
          <a:lstStyle>
            <a:lvl1pPr algn="l">
              <a:defRPr>
                <a:solidFill>
                  <a:srgbClr val="72727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08139" y="2924175"/>
            <a:ext cx="4929187" cy="1752600"/>
          </a:xfrm>
        </p:spPr>
        <p:txBody>
          <a:bodyPr/>
          <a:lstStyle>
            <a:lvl1pPr marL="0" indent="0" algn="l">
              <a:buFontTx/>
              <a:buNone/>
              <a:defRPr>
                <a:solidFill>
                  <a:srgbClr val="72727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50825" y="6245225"/>
            <a:ext cx="4043363" cy="476250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D3801BF-4FD9-4C97-9782-2D8DDE5A7910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66E2CA-5361-409A-AE8E-335C1804C4ED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26F0FB-55C2-4E44-9A47-815BB8304D2D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600200"/>
            <a:ext cx="4032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963" y="1600200"/>
            <a:ext cx="403383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C5859B-707D-497B-8FB8-90874301F03D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179388" y="6237288"/>
            <a:ext cx="1944687" cy="431800"/>
            <a:chOff x="726084" y="4857758"/>
            <a:chExt cx="1179407" cy="1789183"/>
          </a:xfrm>
        </p:grpSpPr>
        <p:pic>
          <p:nvPicPr>
            <p:cNvPr id="6" name="Picture 1" descr="http://www.addictlab.com/index.php/ratecar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26084" y="5081405"/>
              <a:ext cx="348399" cy="1565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4"/>
            <p:cNvSpPr txBox="1">
              <a:spLocks noChangeArrowheads="1"/>
            </p:cNvSpPr>
            <p:nvPr/>
          </p:nvSpPr>
          <p:spPr bwMode="auto">
            <a:xfrm>
              <a:off x="1069797" y="4857758"/>
              <a:ext cx="835694" cy="1276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700" b="1" dirty="0">
                  <a:latin typeface="Calibri" pitchFamily="34" charset="0"/>
                </a:rPr>
                <a:t>WITH THE FINANCIAL SUPPORT OF THE EUROPEAN UNION</a:t>
              </a:r>
              <a:endParaRPr lang="en-US" sz="700" b="1" dirty="0">
                <a:latin typeface="Calibri" pitchFamily="34" charset="0"/>
              </a:endParaRPr>
            </a:p>
          </p:txBody>
        </p:sp>
      </p:grpSp>
      <p:pic>
        <p:nvPicPr>
          <p:cNvPr id="8" name="Picture 9" descr="OECD_20c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5463" y="6308725"/>
            <a:ext cx="18002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2555875" y="6308725"/>
            <a:ext cx="3887788" cy="365125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724525" y="6308725"/>
            <a:ext cx="1054100" cy="365125"/>
          </a:xfrm>
        </p:spPr>
        <p:txBody>
          <a:bodyPr/>
          <a:lstStyle>
            <a:lvl1pPr>
              <a:defRPr/>
            </a:lvl1pPr>
          </a:lstStyle>
          <a:p>
            <a:fld id="{13CB0086-5B5A-4AE7-865E-F9B33CA7B9B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C29AEA-DB4C-4EAF-8D91-198793FB550E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B82F7F-D337-45A2-A239-DB42F6925991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06506A-4472-46C5-BF60-E4319BB51550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F6D048-CFE3-471A-B4EA-9C95506FB707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72727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B619E4-3249-43E7-AC48-52715F707F8F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A6A432-CBC9-4893-A566-0EB9A3CEE231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D47F31-024D-4CB4-B356-CE3BCD9455B9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PT_fondcouv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Logo_ENG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762375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3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09726" y="1341438"/>
            <a:ext cx="4894263" cy="1470025"/>
          </a:xfrm>
        </p:spPr>
        <p:txBody>
          <a:bodyPr/>
          <a:lstStyle>
            <a:lvl1pPr algn="l">
              <a:defRPr>
                <a:solidFill>
                  <a:srgbClr val="72727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08139" y="2924175"/>
            <a:ext cx="4929187" cy="1752600"/>
          </a:xfrm>
        </p:spPr>
        <p:txBody>
          <a:bodyPr/>
          <a:lstStyle>
            <a:lvl1pPr marL="0" indent="0" algn="l">
              <a:buFontTx/>
              <a:buNone/>
              <a:defRPr>
                <a:solidFill>
                  <a:srgbClr val="72727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50825" y="6245225"/>
            <a:ext cx="4043363" cy="476250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A7283BB-A4D4-4B7A-B426-B47D4CEBAE5F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0AB1CD-2EE4-416B-82F4-B107ADAB787D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07583B-8B95-4AF4-8A2F-2B880FE6A650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179388" y="6291263"/>
            <a:ext cx="1954212" cy="377825"/>
            <a:chOff x="726084" y="5081405"/>
            <a:chExt cx="1185139" cy="1565536"/>
          </a:xfrm>
        </p:grpSpPr>
        <p:pic>
          <p:nvPicPr>
            <p:cNvPr id="6" name="Picture 1" descr="http://www.addictlab.com/index.php/ratecar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26084" y="5081405"/>
              <a:ext cx="348399" cy="1565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4"/>
            <p:cNvSpPr txBox="1">
              <a:spLocks noChangeArrowheads="1"/>
            </p:cNvSpPr>
            <p:nvPr/>
          </p:nvSpPr>
          <p:spPr bwMode="auto">
            <a:xfrm>
              <a:off x="1075560" y="5153760"/>
              <a:ext cx="835663" cy="1276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700" b="1" dirty="0">
                  <a:latin typeface="Calibri" pitchFamily="34" charset="0"/>
                </a:rPr>
                <a:t>WITH THE FINANCIAL SUPPORT OF THE EUROPEAN UNION</a:t>
              </a:r>
              <a:endParaRPr lang="en-US" sz="700" b="1" dirty="0">
                <a:latin typeface="Calibri" pitchFamily="34" charset="0"/>
              </a:endParaRPr>
            </a:p>
          </p:txBody>
        </p:sp>
      </p:grpSp>
      <p:pic>
        <p:nvPicPr>
          <p:cNvPr id="8" name="Picture 9" descr="OECD_20c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950" y="6308725"/>
            <a:ext cx="18002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63688" y="404665"/>
            <a:ext cx="5515000" cy="432291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2843213" y="6308725"/>
            <a:ext cx="3960812" cy="365125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372225" y="6308725"/>
            <a:ext cx="765175" cy="365125"/>
          </a:xfrm>
        </p:spPr>
        <p:txBody>
          <a:bodyPr/>
          <a:lstStyle>
            <a:lvl1pPr>
              <a:defRPr/>
            </a:lvl1pPr>
          </a:lstStyle>
          <a:p>
            <a:fld id="{0E22DB85-4954-4019-868C-8DD60597422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600200"/>
            <a:ext cx="4032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963" y="1600200"/>
            <a:ext cx="403383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914EB5-D14F-400A-8808-BE4CCDAAB490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6921DE-4DE1-4B9C-B64A-A0AFE1DB2533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F3F170-B50C-4C6E-8A93-FE8B81473A8F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295689-F59F-40DD-A6A5-81653F4D1F4E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4C446D-6894-4D8B-9FC3-1DE1A32C172A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72727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245F6F-D47A-4BC0-B4CF-9FFFAC5BDF58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0378A4-C2E1-4FEC-9B43-368976C7E52C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99602A-0C1A-4873-997A-CD34D2CA6E10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EE sweep cropped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36838"/>
            <a:ext cx="91440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313" y="260350"/>
            <a:ext cx="23145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6516688" y="404813"/>
            <a:ext cx="2439987" cy="600075"/>
            <a:chOff x="726084" y="4857758"/>
            <a:chExt cx="1179407" cy="1864031"/>
          </a:xfrm>
        </p:grpSpPr>
        <p:pic>
          <p:nvPicPr>
            <p:cNvPr id="7" name="Picture 1" descr="http://www.addictlab.com/index.php/ratecard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26084" y="5081405"/>
              <a:ext cx="348399" cy="1565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4"/>
            <p:cNvSpPr txBox="1">
              <a:spLocks noChangeArrowheads="1"/>
            </p:cNvSpPr>
            <p:nvPr/>
          </p:nvSpPr>
          <p:spPr bwMode="auto">
            <a:xfrm>
              <a:off x="1069086" y="4857758"/>
              <a:ext cx="836405" cy="18640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1100" b="1" dirty="0">
                  <a:latin typeface="Calibri" pitchFamily="34" charset="0"/>
                </a:rPr>
                <a:t>WITH THE  FINANCIAL SUPPORT OF THE EUROPEAN UNION</a:t>
              </a:r>
              <a:endParaRPr lang="en-US" sz="1100" b="1" dirty="0">
                <a:latin typeface="Calibri" pitchFamily="34" charset="0"/>
              </a:endParaRPr>
            </a:p>
          </p:txBody>
        </p:sp>
      </p:grpSp>
      <p:pic>
        <p:nvPicPr>
          <p:cNvPr id="9" name="Picture 7" descr="OECD_20cm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188" y="404813"/>
            <a:ext cx="18002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25" y="1196752"/>
            <a:ext cx="8281615" cy="1542033"/>
          </a:xfrm>
        </p:spPr>
        <p:txBody>
          <a:bodyPr>
            <a:normAutofit/>
          </a:bodyPr>
          <a:lstStyle>
            <a:lvl1pPr algn="l">
              <a:defRPr sz="3400" b="0"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5084763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092950" y="6351588"/>
            <a:ext cx="1168400" cy="365125"/>
          </a:xfrm>
        </p:spPr>
        <p:txBody>
          <a:bodyPr/>
          <a:lstStyle>
            <a:lvl1pPr>
              <a:defRPr/>
            </a:lvl1pPr>
          </a:lstStyle>
          <a:p>
            <a:fld id="{E6C115E4-2AFF-4432-A462-55D8442CEDC0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962"/>
          <a:stretch>
            <a:fillRect/>
          </a:stretch>
        </p:blipFill>
        <p:spPr bwMode="auto">
          <a:xfrm>
            <a:off x="-36513" y="0"/>
            <a:ext cx="9180513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179388" y="6237288"/>
            <a:ext cx="1944687" cy="431800"/>
            <a:chOff x="726084" y="4857758"/>
            <a:chExt cx="1179407" cy="1789183"/>
          </a:xfrm>
        </p:grpSpPr>
        <p:pic>
          <p:nvPicPr>
            <p:cNvPr id="6" name="Picture 1" descr="http://www.addictlab.com/index.php/ratecar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6084" y="5081405"/>
              <a:ext cx="348399" cy="1565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4"/>
            <p:cNvSpPr txBox="1">
              <a:spLocks noChangeArrowheads="1"/>
            </p:cNvSpPr>
            <p:nvPr/>
          </p:nvSpPr>
          <p:spPr bwMode="auto">
            <a:xfrm>
              <a:off x="1069797" y="4857758"/>
              <a:ext cx="835694" cy="1276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700" b="1" dirty="0">
                  <a:latin typeface="Calibri" pitchFamily="34" charset="0"/>
                </a:rPr>
                <a:t>WITH THE FINANCIAL SUPPORT OF THE EUROPEAN UNION</a:t>
              </a:r>
              <a:endParaRPr lang="en-US" sz="700" b="1" dirty="0">
                <a:latin typeface="Calibri" pitchFamily="34" charset="0"/>
              </a:endParaRPr>
            </a:p>
          </p:txBody>
        </p:sp>
      </p:grpSp>
      <p:pic>
        <p:nvPicPr>
          <p:cNvPr id="8" name="Picture 10" descr="OECD_20cm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388" y="6237288"/>
            <a:ext cx="18002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rmAutofit/>
          </a:bodyPr>
          <a:lstStyle>
            <a:lvl1pPr>
              <a:defRPr sz="3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600200"/>
            <a:ext cx="8642349" cy="4525963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555875" y="6237288"/>
            <a:ext cx="4248150" cy="365125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011863" y="6237288"/>
            <a:ext cx="981075" cy="365125"/>
          </a:xfrm>
        </p:spPr>
        <p:txBody>
          <a:bodyPr/>
          <a:lstStyle>
            <a:lvl1pPr>
              <a:defRPr/>
            </a:lvl1pPr>
          </a:lstStyle>
          <a:p>
            <a:fld id="{A57B276E-7FF7-4848-8B07-64D50DC9D2ED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2.xml"/><Relationship Id="rId10" Type="http://schemas.openxmlformats.org/officeDocument/2006/relationships/theme" Target="../theme/theme10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Relationship Id="rId14" Type="http://schemas.openxmlformats.org/officeDocument/2006/relationships/image" Target="../media/image11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image" Target="../media/image14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Relationship Id="rId14" Type="http://schemas.openxmlformats.org/officeDocument/2006/relationships/image" Target="../media/image17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7.xml"/><Relationship Id="rId3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46.xml"/><Relationship Id="rId2" Type="http://schemas.openxmlformats.org/officeDocument/2006/relationships/slideLayout" Target="../slideLayouts/slideLayout141.xml"/><Relationship Id="rId1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44.xml"/><Relationship Id="rId10" Type="http://schemas.openxmlformats.org/officeDocument/2006/relationships/theme" Target="../theme/theme14.xml"/><Relationship Id="rId4" Type="http://schemas.openxmlformats.org/officeDocument/2006/relationships/slideLayout" Target="../slideLayouts/slideLayout143.xml"/><Relationship Id="rId9" Type="http://schemas.openxmlformats.org/officeDocument/2006/relationships/slideLayout" Target="../slideLayouts/slideLayout14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7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1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image" Target="../media/image1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image" Target="../media/image17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image" Target="../media/image7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image" Target="../media/image1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image" Target="../media/image14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image" Target="../media/image1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68313" y="333375"/>
            <a:ext cx="8229600" cy="108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E92155CB-2AA5-4B17-A1B2-2D1B3A7EA248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79" r:id="rId1"/>
    <p:sldLayoutId id="2147485580" r:id="rId2"/>
    <p:sldLayoutId id="2147485581" r:id="rId3"/>
    <p:sldLayoutId id="2147485582" r:id="rId4"/>
    <p:sldLayoutId id="2147485583" r:id="rId5"/>
    <p:sldLayoutId id="2147485584" r:id="rId6"/>
    <p:sldLayoutId id="2147485585" r:id="rId7"/>
    <p:sldLayoutId id="2147485586" r:id="rId8"/>
    <p:sldLayoutId id="2147485587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0070C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70C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70C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70C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70C0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rgbClr val="0070C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400" kern="1200">
          <a:solidFill>
            <a:srgbClr val="0070C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200" kern="1200">
          <a:solidFill>
            <a:srgbClr val="0070C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0070C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ern="1200">
          <a:solidFill>
            <a:srgbClr val="0070C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Placeholder 1"/>
          <p:cNvSpPr>
            <a:spLocks noGrp="1"/>
          </p:cNvSpPr>
          <p:nvPr>
            <p:ph type="title"/>
          </p:nvPr>
        </p:nvSpPr>
        <p:spPr bwMode="auto">
          <a:xfrm>
            <a:off x="468313" y="333375"/>
            <a:ext cx="8229600" cy="108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817864A7-D51D-4F1F-8097-271B824F1EB4}" type="slidenum">
              <a:rPr lang="en-GB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96" r:id="rId1"/>
    <p:sldLayoutId id="2147485597" r:id="rId2"/>
    <p:sldLayoutId id="2147485598" r:id="rId3"/>
    <p:sldLayoutId id="2147485599" r:id="rId4"/>
    <p:sldLayoutId id="2147485600" r:id="rId5"/>
    <p:sldLayoutId id="2147485601" r:id="rId6"/>
    <p:sldLayoutId id="2147485602" r:id="rId7"/>
    <p:sldLayoutId id="2147485603" r:id="rId8"/>
    <p:sldLayoutId id="2147485604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0070C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70C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70C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70C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70C0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rgbClr val="0070C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400" kern="1200">
          <a:solidFill>
            <a:srgbClr val="0070C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200" kern="1200">
          <a:solidFill>
            <a:srgbClr val="0070C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0070C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ern="1200">
          <a:solidFill>
            <a:srgbClr val="0070C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0" descr="PPT_fondslide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-1588"/>
            <a:ext cx="8218487" cy="64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00200"/>
            <a:ext cx="82184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39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17675" y="62372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727272"/>
                </a:solidFill>
                <a:latin typeface="Georgia" pitchFamily="18" charset="0"/>
              </a:defRPr>
            </a:lvl1pPr>
          </a:lstStyle>
          <a:p>
            <a:endParaRPr lang="en-GB" dirty="0"/>
          </a:p>
        </p:txBody>
      </p:sp>
      <p:sp>
        <p:nvSpPr>
          <p:cNvPr id="439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56125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727272"/>
                </a:solidFill>
                <a:latin typeface="Georgia" pitchFamily="18" charset="0"/>
              </a:defRPr>
            </a:lvl1pPr>
          </a:lstStyle>
          <a:p>
            <a:endParaRPr lang="en-GB" dirty="0"/>
          </a:p>
        </p:txBody>
      </p:sp>
      <p:sp>
        <p:nvSpPr>
          <p:cNvPr id="439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6188" y="6245225"/>
            <a:ext cx="11144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727272"/>
                </a:solidFill>
                <a:latin typeface="Georgia" pitchFamily="18" charset="0"/>
              </a:defRPr>
            </a:lvl1pPr>
          </a:lstStyle>
          <a:p>
            <a:fld id="{48606BD0-90A3-4EDE-9A67-8633E53CEDF0}" type="slidenum">
              <a:rPr lang="en-GB"/>
              <a:pPr/>
              <a:t>‹#›</a:t>
            </a:fld>
            <a:endParaRPr lang="en-GB" dirty="0"/>
          </a:p>
        </p:txBody>
      </p:sp>
      <p:pic>
        <p:nvPicPr>
          <p:cNvPr id="11272" name="Picture 10" descr="OECD_10cm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69900" y="6172200"/>
            <a:ext cx="1208088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605" r:id="rId1"/>
    <p:sldLayoutId id="2147485549" r:id="rId2"/>
    <p:sldLayoutId id="2147485550" r:id="rId3"/>
    <p:sldLayoutId id="2147485551" r:id="rId4"/>
    <p:sldLayoutId id="2147485552" r:id="rId5"/>
    <p:sldLayoutId id="2147485553" r:id="rId6"/>
    <p:sldLayoutId id="2147485554" r:id="rId7"/>
    <p:sldLayoutId id="2147485555" r:id="rId8"/>
    <p:sldLayoutId id="2147485556" r:id="rId9"/>
    <p:sldLayoutId id="2147485557" r:id="rId10"/>
    <p:sldLayoutId id="214748555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Helvetic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Helvetic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Helvetic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Helvetic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4B7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4B78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4B78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4B78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4B78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0" descr="PPT_fondslide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-1588"/>
            <a:ext cx="8218487" cy="64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00200"/>
            <a:ext cx="82184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39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17675" y="62372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727272"/>
                </a:solidFill>
                <a:latin typeface="Georgia" pitchFamily="18" charset="0"/>
              </a:defRPr>
            </a:lvl1pPr>
          </a:lstStyle>
          <a:p>
            <a:endParaRPr lang="en-GB" dirty="0"/>
          </a:p>
        </p:txBody>
      </p:sp>
      <p:sp>
        <p:nvSpPr>
          <p:cNvPr id="439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56125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727272"/>
                </a:solidFill>
                <a:latin typeface="Georgia" pitchFamily="18" charset="0"/>
              </a:defRPr>
            </a:lvl1pPr>
          </a:lstStyle>
          <a:p>
            <a:endParaRPr lang="en-GB" dirty="0"/>
          </a:p>
        </p:txBody>
      </p:sp>
      <p:sp>
        <p:nvSpPr>
          <p:cNvPr id="439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6188" y="6245225"/>
            <a:ext cx="11144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727272"/>
                </a:solidFill>
                <a:latin typeface="Georgia" pitchFamily="18" charset="0"/>
              </a:defRPr>
            </a:lvl1pPr>
          </a:lstStyle>
          <a:p>
            <a:fld id="{F310A93E-1819-46B6-AE09-BDCFA450FA28}" type="slidenum">
              <a:rPr lang="en-GB"/>
              <a:pPr/>
              <a:t>‹#›</a:t>
            </a:fld>
            <a:endParaRPr lang="en-GB" dirty="0"/>
          </a:p>
        </p:txBody>
      </p:sp>
      <p:pic>
        <p:nvPicPr>
          <p:cNvPr id="12296" name="Picture 8" descr="OECD_10cm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68313" y="6172200"/>
            <a:ext cx="582612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606" r:id="rId1"/>
    <p:sldLayoutId id="2147485559" r:id="rId2"/>
    <p:sldLayoutId id="2147485560" r:id="rId3"/>
    <p:sldLayoutId id="2147485561" r:id="rId4"/>
    <p:sldLayoutId id="2147485562" r:id="rId5"/>
    <p:sldLayoutId id="2147485563" r:id="rId6"/>
    <p:sldLayoutId id="2147485564" r:id="rId7"/>
    <p:sldLayoutId id="2147485565" r:id="rId8"/>
    <p:sldLayoutId id="2147485566" r:id="rId9"/>
    <p:sldLayoutId id="2147485567" r:id="rId10"/>
    <p:sldLayoutId id="214748556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Helvetic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Helvetic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Helvetic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Helvetic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4B7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4B78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4B78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4B78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4B78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0" descr="PPT_fondslide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-1588"/>
            <a:ext cx="8218487" cy="64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00200"/>
            <a:ext cx="82184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39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17675" y="62372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727272"/>
                </a:solidFill>
                <a:latin typeface="Georgia" pitchFamily="18" charset="0"/>
              </a:defRPr>
            </a:lvl1pPr>
          </a:lstStyle>
          <a:p>
            <a:endParaRPr lang="en-GB" dirty="0"/>
          </a:p>
        </p:txBody>
      </p:sp>
      <p:sp>
        <p:nvSpPr>
          <p:cNvPr id="439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56125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727272"/>
                </a:solidFill>
                <a:latin typeface="Georgia" pitchFamily="18" charset="0"/>
              </a:defRPr>
            </a:lvl1pPr>
          </a:lstStyle>
          <a:p>
            <a:endParaRPr lang="en-GB" dirty="0"/>
          </a:p>
        </p:txBody>
      </p:sp>
      <p:sp>
        <p:nvSpPr>
          <p:cNvPr id="439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6188" y="6245225"/>
            <a:ext cx="11144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727272"/>
                </a:solidFill>
                <a:latin typeface="Georgia" pitchFamily="18" charset="0"/>
              </a:defRPr>
            </a:lvl1pPr>
          </a:lstStyle>
          <a:p>
            <a:fld id="{509EE5D3-A8F1-481C-A652-D604798E0708}" type="slidenum">
              <a:rPr lang="en-GB"/>
              <a:pPr/>
              <a:t>‹#›</a:t>
            </a:fld>
            <a:endParaRPr lang="en-GB" dirty="0"/>
          </a:p>
        </p:txBody>
      </p:sp>
      <p:pic>
        <p:nvPicPr>
          <p:cNvPr id="13320" name="Picture 11" descr="OECD_10cm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68313" y="6172200"/>
            <a:ext cx="582612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607" r:id="rId1"/>
    <p:sldLayoutId id="2147485569" r:id="rId2"/>
    <p:sldLayoutId id="2147485570" r:id="rId3"/>
    <p:sldLayoutId id="2147485571" r:id="rId4"/>
    <p:sldLayoutId id="2147485572" r:id="rId5"/>
    <p:sldLayoutId id="2147485573" r:id="rId6"/>
    <p:sldLayoutId id="2147485574" r:id="rId7"/>
    <p:sldLayoutId id="2147485575" r:id="rId8"/>
    <p:sldLayoutId id="2147485576" r:id="rId9"/>
    <p:sldLayoutId id="2147485577" r:id="rId10"/>
    <p:sldLayoutId id="214748557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Helvetic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Helvetic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Helvetic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Helvetic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4B7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4B78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4B78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4B78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4B78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Placeholder 1"/>
          <p:cNvSpPr>
            <a:spLocks noGrp="1"/>
          </p:cNvSpPr>
          <p:nvPr>
            <p:ph type="title"/>
          </p:nvPr>
        </p:nvSpPr>
        <p:spPr bwMode="auto">
          <a:xfrm>
            <a:off x="468313" y="333375"/>
            <a:ext cx="8229600" cy="108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F1647AC2-40A0-462B-958A-84FE0A85F055}" type="slidenum">
              <a:rPr lang="en-GB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08" r:id="rId1"/>
    <p:sldLayoutId id="2147485609" r:id="rId2"/>
    <p:sldLayoutId id="2147485610" r:id="rId3"/>
    <p:sldLayoutId id="2147485611" r:id="rId4"/>
    <p:sldLayoutId id="2147485612" r:id="rId5"/>
    <p:sldLayoutId id="2147485613" r:id="rId6"/>
    <p:sldLayoutId id="2147485614" r:id="rId7"/>
    <p:sldLayoutId id="2147485615" r:id="rId8"/>
    <p:sldLayoutId id="2147485616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0070C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70C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70C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70C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70C0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rgbClr val="0070C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400" kern="1200">
          <a:solidFill>
            <a:srgbClr val="0070C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200" kern="1200">
          <a:solidFill>
            <a:srgbClr val="0070C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0070C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ern="1200">
          <a:solidFill>
            <a:srgbClr val="0070C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 descr="PPT_fondslide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-1588"/>
            <a:ext cx="8218487" cy="64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00200"/>
            <a:ext cx="82184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39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17675" y="62372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endParaRPr lang="en-GB" dirty="0"/>
          </a:p>
        </p:txBody>
      </p:sp>
      <p:sp>
        <p:nvSpPr>
          <p:cNvPr id="439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56125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endParaRPr lang="en-GB" dirty="0"/>
          </a:p>
        </p:txBody>
      </p:sp>
      <p:sp>
        <p:nvSpPr>
          <p:cNvPr id="439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6188" y="6245225"/>
            <a:ext cx="11144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fld id="{BB60A0B0-7885-4665-8833-BB16086AFA24}" type="slidenum">
              <a:rPr lang="en-GB"/>
              <a:pPr/>
              <a:t>‹#›</a:t>
            </a:fld>
            <a:endParaRPr lang="en-GB" dirty="0"/>
          </a:p>
        </p:txBody>
      </p:sp>
      <p:pic>
        <p:nvPicPr>
          <p:cNvPr id="2056" name="Picture 11" descr="OECD_10cm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68313" y="6172200"/>
            <a:ext cx="1211262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588" r:id="rId1"/>
    <p:sldLayoutId id="2147485469" r:id="rId2"/>
    <p:sldLayoutId id="2147485470" r:id="rId3"/>
    <p:sldLayoutId id="2147485471" r:id="rId4"/>
    <p:sldLayoutId id="2147485472" r:id="rId5"/>
    <p:sldLayoutId id="2147485473" r:id="rId6"/>
    <p:sldLayoutId id="2147485474" r:id="rId7"/>
    <p:sldLayoutId id="2147485475" r:id="rId8"/>
    <p:sldLayoutId id="2147485476" r:id="rId9"/>
    <p:sldLayoutId id="2147485477" r:id="rId10"/>
    <p:sldLayoutId id="214748547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vetic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vetic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vetic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vetic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PPT_fondslide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-1588"/>
            <a:ext cx="8218487" cy="64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00200"/>
            <a:ext cx="82184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39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17675" y="62372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727272"/>
                </a:solidFill>
                <a:latin typeface="Georgia" pitchFamily="18" charset="0"/>
              </a:defRPr>
            </a:lvl1pPr>
          </a:lstStyle>
          <a:p>
            <a:endParaRPr lang="en-GB" dirty="0"/>
          </a:p>
        </p:txBody>
      </p:sp>
      <p:sp>
        <p:nvSpPr>
          <p:cNvPr id="439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56125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727272"/>
                </a:solidFill>
                <a:latin typeface="Georgia" pitchFamily="18" charset="0"/>
              </a:defRPr>
            </a:lvl1pPr>
          </a:lstStyle>
          <a:p>
            <a:endParaRPr lang="en-GB" dirty="0"/>
          </a:p>
        </p:txBody>
      </p:sp>
      <p:sp>
        <p:nvSpPr>
          <p:cNvPr id="439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6188" y="6245225"/>
            <a:ext cx="11144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727272"/>
                </a:solidFill>
                <a:latin typeface="Georgia" pitchFamily="18" charset="0"/>
              </a:defRPr>
            </a:lvl1pPr>
          </a:lstStyle>
          <a:p>
            <a:fld id="{EAD4154C-F05C-4A5D-AD72-05494E5C3FFF}" type="slidenum">
              <a:rPr lang="en-GB"/>
              <a:pPr/>
              <a:t>‹#›</a:t>
            </a:fld>
            <a:endParaRPr lang="en-GB" dirty="0"/>
          </a:p>
        </p:txBody>
      </p:sp>
      <p:pic>
        <p:nvPicPr>
          <p:cNvPr id="3080" name="Picture 10" descr="OECD_10cm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69900" y="6172200"/>
            <a:ext cx="1208088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589" r:id="rId1"/>
    <p:sldLayoutId id="2147485479" r:id="rId2"/>
    <p:sldLayoutId id="2147485480" r:id="rId3"/>
    <p:sldLayoutId id="2147485481" r:id="rId4"/>
    <p:sldLayoutId id="2147485482" r:id="rId5"/>
    <p:sldLayoutId id="2147485483" r:id="rId6"/>
    <p:sldLayoutId id="2147485484" r:id="rId7"/>
    <p:sldLayoutId id="2147485485" r:id="rId8"/>
    <p:sldLayoutId id="2147485486" r:id="rId9"/>
    <p:sldLayoutId id="2147485487" r:id="rId10"/>
    <p:sldLayoutId id="214748548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Helvetic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Helvetic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Helvetic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Helvetic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4B7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4B78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4B78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4B78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4B78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0" descr="PPT_fondslide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-1588"/>
            <a:ext cx="8218487" cy="64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00200"/>
            <a:ext cx="82184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39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17675" y="62372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727272"/>
                </a:solidFill>
                <a:latin typeface="Georgia" pitchFamily="18" charset="0"/>
              </a:defRPr>
            </a:lvl1pPr>
          </a:lstStyle>
          <a:p>
            <a:endParaRPr lang="en-GB" dirty="0"/>
          </a:p>
        </p:txBody>
      </p:sp>
      <p:sp>
        <p:nvSpPr>
          <p:cNvPr id="439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56125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727272"/>
                </a:solidFill>
                <a:latin typeface="Georgia" pitchFamily="18" charset="0"/>
              </a:defRPr>
            </a:lvl1pPr>
          </a:lstStyle>
          <a:p>
            <a:endParaRPr lang="en-GB" dirty="0"/>
          </a:p>
        </p:txBody>
      </p:sp>
      <p:sp>
        <p:nvSpPr>
          <p:cNvPr id="439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6188" y="6245225"/>
            <a:ext cx="11144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727272"/>
                </a:solidFill>
                <a:latin typeface="Georgia" pitchFamily="18" charset="0"/>
              </a:defRPr>
            </a:lvl1pPr>
          </a:lstStyle>
          <a:p>
            <a:fld id="{2E936D2D-7E80-40B5-B5F2-B9C12E2BBA6E}" type="slidenum">
              <a:rPr lang="en-GB"/>
              <a:pPr/>
              <a:t>‹#›</a:t>
            </a:fld>
            <a:endParaRPr lang="en-GB" dirty="0"/>
          </a:p>
        </p:txBody>
      </p:sp>
      <p:pic>
        <p:nvPicPr>
          <p:cNvPr id="4104" name="Picture 8" descr="OECD_10cm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68313" y="6172200"/>
            <a:ext cx="582612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590" r:id="rId1"/>
    <p:sldLayoutId id="2147485489" r:id="rId2"/>
    <p:sldLayoutId id="2147485490" r:id="rId3"/>
    <p:sldLayoutId id="2147485491" r:id="rId4"/>
    <p:sldLayoutId id="2147485492" r:id="rId5"/>
    <p:sldLayoutId id="2147485493" r:id="rId6"/>
    <p:sldLayoutId id="2147485494" r:id="rId7"/>
    <p:sldLayoutId id="2147485495" r:id="rId8"/>
    <p:sldLayoutId id="2147485496" r:id="rId9"/>
    <p:sldLayoutId id="2147485497" r:id="rId10"/>
    <p:sldLayoutId id="214748549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Helvetic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Helvetic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Helvetic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Helvetic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4B7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4B78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4B78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4B78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4B78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PPT_fondslide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-1588"/>
            <a:ext cx="8218487" cy="64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00200"/>
            <a:ext cx="82184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39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17675" y="62372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727272"/>
                </a:solidFill>
                <a:latin typeface="Georgia" pitchFamily="18" charset="0"/>
              </a:defRPr>
            </a:lvl1pPr>
          </a:lstStyle>
          <a:p>
            <a:endParaRPr lang="en-GB" dirty="0"/>
          </a:p>
        </p:txBody>
      </p:sp>
      <p:sp>
        <p:nvSpPr>
          <p:cNvPr id="439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56125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727272"/>
                </a:solidFill>
                <a:latin typeface="Georgia" pitchFamily="18" charset="0"/>
              </a:defRPr>
            </a:lvl1pPr>
          </a:lstStyle>
          <a:p>
            <a:endParaRPr lang="en-GB" dirty="0"/>
          </a:p>
        </p:txBody>
      </p:sp>
      <p:sp>
        <p:nvSpPr>
          <p:cNvPr id="439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6188" y="6245225"/>
            <a:ext cx="11144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727272"/>
                </a:solidFill>
                <a:latin typeface="Georgia" pitchFamily="18" charset="0"/>
              </a:defRPr>
            </a:lvl1pPr>
          </a:lstStyle>
          <a:p>
            <a:fld id="{3A0DB1CB-F278-48E5-8F8D-C87675D776E4}" type="slidenum">
              <a:rPr lang="en-GB"/>
              <a:pPr/>
              <a:t>‹#›</a:t>
            </a:fld>
            <a:endParaRPr lang="en-GB" dirty="0"/>
          </a:p>
        </p:txBody>
      </p:sp>
      <p:pic>
        <p:nvPicPr>
          <p:cNvPr id="5128" name="Picture 11" descr="OECD_10cm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68313" y="6172200"/>
            <a:ext cx="582612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591" r:id="rId1"/>
    <p:sldLayoutId id="2147485499" r:id="rId2"/>
    <p:sldLayoutId id="2147485500" r:id="rId3"/>
    <p:sldLayoutId id="2147485501" r:id="rId4"/>
    <p:sldLayoutId id="2147485502" r:id="rId5"/>
    <p:sldLayoutId id="2147485503" r:id="rId6"/>
    <p:sldLayoutId id="2147485504" r:id="rId7"/>
    <p:sldLayoutId id="2147485505" r:id="rId8"/>
    <p:sldLayoutId id="2147485506" r:id="rId9"/>
    <p:sldLayoutId id="2147485507" r:id="rId10"/>
    <p:sldLayoutId id="214748550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Helvetic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Helvetic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Helvetic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Helvetic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4B7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4B78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4B78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4B78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4B78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0" descr="PPT_fondslide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-1588"/>
            <a:ext cx="8218487" cy="64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00200"/>
            <a:ext cx="82184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39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17675" y="62372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endParaRPr lang="en-GB" dirty="0"/>
          </a:p>
        </p:txBody>
      </p:sp>
      <p:sp>
        <p:nvSpPr>
          <p:cNvPr id="439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56125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endParaRPr lang="en-GB" dirty="0"/>
          </a:p>
        </p:txBody>
      </p:sp>
      <p:sp>
        <p:nvSpPr>
          <p:cNvPr id="439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6188" y="6245225"/>
            <a:ext cx="11144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fld id="{8CDE6D13-E3DC-42F6-916F-866BC523A8E0}" type="slidenum">
              <a:rPr lang="en-GB"/>
              <a:pPr/>
              <a:t>‹#›</a:t>
            </a:fld>
            <a:endParaRPr lang="en-GB" dirty="0"/>
          </a:p>
        </p:txBody>
      </p:sp>
      <p:pic>
        <p:nvPicPr>
          <p:cNvPr id="6152" name="Picture 11" descr="OECD_10cm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68313" y="6172200"/>
            <a:ext cx="1211262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592" r:id="rId1"/>
    <p:sldLayoutId id="2147485509" r:id="rId2"/>
    <p:sldLayoutId id="2147485510" r:id="rId3"/>
    <p:sldLayoutId id="2147485511" r:id="rId4"/>
    <p:sldLayoutId id="2147485512" r:id="rId5"/>
    <p:sldLayoutId id="2147485513" r:id="rId6"/>
    <p:sldLayoutId id="2147485514" r:id="rId7"/>
    <p:sldLayoutId id="2147485515" r:id="rId8"/>
    <p:sldLayoutId id="2147485516" r:id="rId9"/>
    <p:sldLayoutId id="2147485517" r:id="rId10"/>
    <p:sldLayoutId id="214748551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vetic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vetic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vetic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vetic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" descr="PPT_fondslide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-1588"/>
            <a:ext cx="8218487" cy="64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00200"/>
            <a:ext cx="82184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39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17675" y="62372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727272"/>
                </a:solidFill>
                <a:latin typeface="Georgia" pitchFamily="18" charset="0"/>
              </a:defRPr>
            </a:lvl1pPr>
          </a:lstStyle>
          <a:p>
            <a:endParaRPr lang="en-GB" dirty="0"/>
          </a:p>
        </p:txBody>
      </p:sp>
      <p:sp>
        <p:nvSpPr>
          <p:cNvPr id="439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56125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727272"/>
                </a:solidFill>
                <a:latin typeface="Georgia" pitchFamily="18" charset="0"/>
              </a:defRPr>
            </a:lvl1pPr>
          </a:lstStyle>
          <a:p>
            <a:endParaRPr lang="en-GB" dirty="0"/>
          </a:p>
        </p:txBody>
      </p:sp>
      <p:sp>
        <p:nvSpPr>
          <p:cNvPr id="439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6188" y="6245225"/>
            <a:ext cx="11144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727272"/>
                </a:solidFill>
                <a:latin typeface="Georgia" pitchFamily="18" charset="0"/>
              </a:defRPr>
            </a:lvl1pPr>
          </a:lstStyle>
          <a:p>
            <a:fld id="{02AB3C61-8D63-4278-92FD-FE41D777687E}" type="slidenum">
              <a:rPr lang="en-GB"/>
              <a:pPr/>
              <a:t>‹#›</a:t>
            </a:fld>
            <a:endParaRPr lang="en-GB" dirty="0"/>
          </a:p>
        </p:txBody>
      </p:sp>
      <p:pic>
        <p:nvPicPr>
          <p:cNvPr id="7176" name="Picture 10" descr="OECD_10cm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69900" y="6172200"/>
            <a:ext cx="1208088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593" r:id="rId1"/>
    <p:sldLayoutId id="2147485519" r:id="rId2"/>
    <p:sldLayoutId id="2147485520" r:id="rId3"/>
    <p:sldLayoutId id="2147485521" r:id="rId4"/>
    <p:sldLayoutId id="2147485522" r:id="rId5"/>
    <p:sldLayoutId id="2147485523" r:id="rId6"/>
    <p:sldLayoutId id="2147485524" r:id="rId7"/>
    <p:sldLayoutId id="2147485525" r:id="rId8"/>
    <p:sldLayoutId id="2147485526" r:id="rId9"/>
    <p:sldLayoutId id="2147485527" r:id="rId10"/>
    <p:sldLayoutId id="214748552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Helvetic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Helvetic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Helvetic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Helvetic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4B7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4B78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4B78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4B78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4B78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0" descr="PPT_fondslide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-1588"/>
            <a:ext cx="8218487" cy="64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00200"/>
            <a:ext cx="82184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39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17675" y="62372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727272"/>
                </a:solidFill>
                <a:latin typeface="Georgia" pitchFamily="18" charset="0"/>
              </a:defRPr>
            </a:lvl1pPr>
          </a:lstStyle>
          <a:p>
            <a:endParaRPr lang="en-GB" dirty="0"/>
          </a:p>
        </p:txBody>
      </p:sp>
      <p:sp>
        <p:nvSpPr>
          <p:cNvPr id="439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56125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727272"/>
                </a:solidFill>
                <a:latin typeface="Georgia" pitchFamily="18" charset="0"/>
              </a:defRPr>
            </a:lvl1pPr>
          </a:lstStyle>
          <a:p>
            <a:endParaRPr lang="en-GB" dirty="0"/>
          </a:p>
        </p:txBody>
      </p:sp>
      <p:sp>
        <p:nvSpPr>
          <p:cNvPr id="439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6188" y="6245225"/>
            <a:ext cx="11144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727272"/>
                </a:solidFill>
                <a:latin typeface="Georgia" pitchFamily="18" charset="0"/>
              </a:defRPr>
            </a:lvl1pPr>
          </a:lstStyle>
          <a:p>
            <a:fld id="{F153144A-2145-44A2-9C8F-5F2D485CEBE4}" type="slidenum">
              <a:rPr lang="en-GB"/>
              <a:pPr/>
              <a:t>‹#›</a:t>
            </a:fld>
            <a:endParaRPr lang="en-GB" dirty="0"/>
          </a:p>
        </p:txBody>
      </p:sp>
      <p:pic>
        <p:nvPicPr>
          <p:cNvPr id="8200" name="Picture 8" descr="OECD_10cm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68313" y="6172200"/>
            <a:ext cx="582612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594" r:id="rId1"/>
    <p:sldLayoutId id="2147485529" r:id="rId2"/>
    <p:sldLayoutId id="2147485530" r:id="rId3"/>
    <p:sldLayoutId id="2147485531" r:id="rId4"/>
    <p:sldLayoutId id="2147485532" r:id="rId5"/>
    <p:sldLayoutId id="2147485533" r:id="rId6"/>
    <p:sldLayoutId id="2147485534" r:id="rId7"/>
    <p:sldLayoutId id="2147485535" r:id="rId8"/>
    <p:sldLayoutId id="2147485536" r:id="rId9"/>
    <p:sldLayoutId id="2147485537" r:id="rId10"/>
    <p:sldLayoutId id="214748553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Helvetic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Helvetic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Helvetic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Helvetic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4B7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4B78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4B78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4B78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4B78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0" descr="PPT_fondslide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-1588"/>
            <a:ext cx="8218487" cy="64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00200"/>
            <a:ext cx="82184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39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17675" y="62372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727272"/>
                </a:solidFill>
                <a:latin typeface="Georgia" pitchFamily="18" charset="0"/>
              </a:defRPr>
            </a:lvl1pPr>
          </a:lstStyle>
          <a:p>
            <a:endParaRPr lang="en-GB" dirty="0"/>
          </a:p>
        </p:txBody>
      </p:sp>
      <p:sp>
        <p:nvSpPr>
          <p:cNvPr id="439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56125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727272"/>
                </a:solidFill>
                <a:latin typeface="Georgia" pitchFamily="18" charset="0"/>
              </a:defRPr>
            </a:lvl1pPr>
          </a:lstStyle>
          <a:p>
            <a:endParaRPr lang="en-GB" dirty="0"/>
          </a:p>
        </p:txBody>
      </p:sp>
      <p:sp>
        <p:nvSpPr>
          <p:cNvPr id="439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6188" y="6245225"/>
            <a:ext cx="11144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727272"/>
                </a:solidFill>
                <a:latin typeface="Georgia" pitchFamily="18" charset="0"/>
              </a:defRPr>
            </a:lvl1pPr>
          </a:lstStyle>
          <a:p>
            <a:fld id="{EC81203F-5FB3-4105-B5C2-794F6917C360}" type="slidenum">
              <a:rPr lang="en-GB"/>
              <a:pPr/>
              <a:t>‹#›</a:t>
            </a:fld>
            <a:endParaRPr lang="en-GB" dirty="0"/>
          </a:p>
        </p:txBody>
      </p:sp>
      <p:pic>
        <p:nvPicPr>
          <p:cNvPr id="9224" name="Picture 11" descr="OECD_10cm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68313" y="6172200"/>
            <a:ext cx="582612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595" r:id="rId1"/>
    <p:sldLayoutId id="2147485539" r:id="rId2"/>
    <p:sldLayoutId id="2147485540" r:id="rId3"/>
    <p:sldLayoutId id="2147485541" r:id="rId4"/>
    <p:sldLayoutId id="2147485542" r:id="rId5"/>
    <p:sldLayoutId id="2147485543" r:id="rId6"/>
    <p:sldLayoutId id="2147485544" r:id="rId7"/>
    <p:sldLayoutId id="2147485545" r:id="rId8"/>
    <p:sldLayoutId id="2147485546" r:id="rId9"/>
    <p:sldLayoutId id="2147485547" r:id="rId10"/>
    <p:sldLayoutId id="214748554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Helvetic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Helvetic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Helvetic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Helvetic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4B7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4B78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4B78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4B78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4B78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13" Type="http://schemas.openxmlformats.org/officeDocument/2006/relationships/diagramLayout" Target="../diagrams/layout13.xml"/><Relationship Id="rId18" Type="http://schemas.openxmlformats.org/officeDocument/2006/relationships/diagramLayout" Target="../diagrams/layout14.xml"/><Relationship Id="rId26" Type="http://schemas.microsoft.com/office/2007/relationships/diagramDrawing" Target="../diagrams/drawing15.xml"/><Relationship Id="rId39" Type="http://schemas.openxmlformats.org/officeDocument/2006/relationships/diagramQuickStyle" Target="../diagrams/quickStyle18.xml"/><Relationship Id="rId3" Type="http://schemas.openxmlformats.org/officeDocument/2006/relationships/diagramLayout" Target="../diagrams/layout11.xml"/><Relationship Id="rId21" Type="http://schemas.microsoft.com/office/2007/relationships/diagramDrawing" Target="../diagrams/drawing14.xml"/><Relationship Id="rId34" Type="http://schemas.openxmlformats.org/officeDocument/2006/relationships/diagramQuickStyle" Target="../diagrams/quickStyle17.xml"/><Relationship Id="rId7" Type="http://schemas.openxmlformats.org/officeDocument/2006/relationships/diagramData" Target="../diagrams/data12.xml"/><Relationship Id="rId12" Type="http://schemas.openxmlformats.org/officeDocument/2006/relationships/diagramData" Target="../diagrams/data13.xml"/><Relationship Id="rId17" Type="http://schemas.openxmlformats.org/officeDocument/2006/relationships/diagramData" Target="../diagrams/data14.xml"/><Relationship Id="rId25" Type="http://schemas.openxmlformats.org/officeDocument/2006/relationships/diagramColors" Target="../diagrams/colors15.xml"/><Relationship Id="rId33" Type="http://schemas.openxmlformats.org/officeDocument/2006/relationships/diagramLayout" Target="../diagrams/layout17.xml"/><Relationship Id="rId38" Type="http://schemas.openxmlformats.org/officeDocument/2006/relationships/diagramLayout" Target="../diagrams/layout18.xml"/><Relationship Id="rId2" Type="http://schemas.openxmlformats.org/officeDocument/2006/relationships/diagramData" Target="../diagrams/data11.xml"/><Relationship Id="rId16" Type="http://schemas.microsoft.com/office/2007/relationships/diagramDrawing" Target="../diagrams/drawing13.xml"/><Relationship Id="rId20" Type="http://schemas.openxmlformats.org/officeDocument/2006/relationships/diagramColors" Target="../diagrams/colors14.xml"/><Relationship Id="rId29" Type="http://schemas.openxmlformats.org/officeDocument/2006/relationships/diagramQuickStyle" Target="../diagrams/quickStyle16.xml"/><Relationship Id="rId41" Type="http://schemas.microsoft.com/office/2007/relationships/diagramDrawing" Target="../diagrams/drawing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24" Type="http://schemas.openxmlformats.org/officeDocument/2006/relationships/diagramQuickStyle" Target="../diagrams/quickStyle15.xml"/><Relationship Id="rId32" Type="http://schemas.openxmlformats.org/officeDocument/2006/relationships/diagramData" Target="../diagrams/data17.xml"/><Relationship Id="rId37" Type="http://schemas.openxmlformats.org/officeDocument/2006/relationships/diagramData" Target="../diagrams/data18.xml"/><Relationship Id="rId40" Type="http://schemas.openxmlformats.org/officeDocument/2006/relationships/diagramColors" Target="../diagrams/colors18.xml"/><Relationship Id="rId5" Type="http://schemas.openxmlformats.org/officeDocument/2006/relationships/diagramColors" Target="../diagrams/colors11.xml"/><Relationship Id="rId15" Type="http://schemas.openxmlformats.org/officeDocument/2006/relationships/diagramColors" Target="../diagrams/colors13.xml"/><Relationship Id="rId23" Type="http://schemas.openxmlformats.org/officeDocument/2006/relationships/diagramLayout" Target="../diagrams/layout15.xml"/><Relationship Id="rId28" Type="http://schemas.openxmlformats.org/officeDocument/2006/relationships/diagramLayout" Target="../diagrams/layout16.xml"/><Relationship Id="rId36" Type="http://schemas.microsoft.com/office/2007/relationships/diagramDrawing" Target="../diagrams/drawing17.xml"/><Relationship Id="rId10" Type="http://schemas.openxmlformats.org/officeDocument/2006/relationships/diagramColors" Target="../diagrams/colors12.xml"/><Relationship Id="rId19" Type="http://schemas.openxmlformats.org/officeDocument/2006/relationships/diagramQuickStyle" Target="../diagrams/quickStyle14.xml"/><Relationship Id="rId31" Type="http://schemas.microsoft.com/office/2007/relationships/diagramDrawing" Target="../diagrams/drawing16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Relationship Id="rId14" Type="http://schemas.openxmlformats.org/officeDocument/2006/relationships/diagramQuickStyle" Target="../diagrams/quickStyle13.xml"/><Relationship Id="rId22" Type="http://schemas.openxmlformats.org/officeDocument/2006/relationships/diagramData" Target="../diagrams/data15.xml"/><Relationship Id="rId27" Type="http://schemas.openxmlformats.org/officeDocument/2006/relationships/diagramData" Target="../diagrams/data16.xml"/><Relationship Id="rId30" Type="http://schemas.openxmlformats.org/officeDocument/2006/relationships/diagramColors" Target="../diagrams/colors16.xml"/><Relationship Id="rId35" Type="http://schemas.openxmlformats.org/officeDocument/2006/relationships/diagramColors" Target="../diagrams/colors1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mailto:Milan.Konopek@oecd.or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ctrTitle"/>
          </p:nvPr>
        </p:nvSpPr>
        <p:spPr>
          <a:xfrm>
            <a:off x="250825" y="1196975"/>
            <a:ext cx="8281988" cy="1541463"/>
          </a:xfrm>
        </p:spPr>
        <p:txBody>
          <a:bodyPr/>
          <a:lstStyle/>
          <a:p>
            <a:pPr eaLnBrk="1" hangingPunct="1"/>
            <a:r>
              <a:rPr lang="en-US" b="1" dirty="0" smtClean="0"/>
              <a:t>Next Generation Competitiveness Initiative (NGCI)</a:t>
            </a:r>
          </a:p>
        </p:txBody>
      </p:sp>
      <p:sp>
        <p:nvSpPr>
          <p:cNvPr id="64515" name="Subtitle 2"/>
          <p:cNvSpPr>
            <a:spLocks noGrp="1"/>
          </p:cNvSpPr>
          <p:nvPr>
            <p:ph type="subTitle" idx="1"/>
          </p:nvPr>
        </p:nvSpPr>
        <p:spPr>
          <a:xfrm>
            <a:off x="250825" y="5084763"/>
            <a:ext cx="6400800" cy="1752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7F7F7F"/>
                </a:solidFill>
              </a:rPr>
              <a:t>Presentation by OECD Investment Compact for the South East Europe Investment Committee </a:t>
            </a:r>
          </a:p>
          <a:p>
            <a:pPr eaLnBrk="1" hangingPunct="1"/>
            <a:r>
              <a:rPr lang="en-US" dirty="0" smtClean="0">
                <a:solidFill>
                  <a:srgbClr val="7F7F7F"/>
                </a:solidFill>
              </a:rPr>
              <a:t>Sarajevo, Bosnia and Herzegovina</a:t>
            </a:r>
          </a:p>
          <a:p>
            <a:pPr eaLnBrk="1" hangingPunct="1"/>
            <a:r>
              <a:rPr lang="en-US" dirty="0" smtClean="0">
                <a:solidFill>
                  <a:srgbClr val="7F7F7F"/>
                </a:solidFill>
              </a:rPr>
              <a:t>19 June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-76200"/>
            <a:ext cx="7797000" cy="1022400"/>
          </a:xfrm>
        </p:spPr>
        <p:txBody>
          <a:bodyPr>
            <a:normAutofit/>
          </a:bodyPr>
          <a:lstStyle/>
          <a:p>
            <a:r>
              <a:rPr lang="en-GB" sz="2400" dirty="0" smtClean="0"/>
              <a:t>Services account for the largest and increasing share of GDP</a:t>
            </a:r>
            <a:endParaRPr lang="en-US" sz="2400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152400" y="1447800"/>
          <a:ext cx="8686801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4724400" y="1447800"/>
          <a:ext cx="39624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/>
          <a:lstStyle/>
          <a:p>
            <a:fld id="{7C14A1DD-153B-414A-8D33-75252E8878C1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80000" y="-76200"/>
            <a:ext cx="7835400" cy="1022400"/>
          </a:xfrm>
        </p:spPr>
        <p:txBody>
          <a:bodyPr/>
          <a:lstStyle/>
          <a:p>
            <a:r>
              <a:rPr lang="en-GB" sz="2800" dirty="0" smtClean="0"/>
              <a:t>FDI has been mainly market-seeking and concentrated in services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553200"/>
            <a:ext cx="815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NB: Data include Albania, Bosnia and Herzegovina, Croatia and the FYR Macedonia</a:t>
            </a:r>
            <a:endParaRPr lang="en-US" sz="1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/>
          <a:lstStyle/>
          <a:p>
            <a:fld id="{7C14A1DD-153B-414A-8D33-75252E8878C1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8" name="Chart 7"/>
          <p:cNvGraphicFramePr/>
          <p:nvPr/>
        </p:nvGraphicFramePr>
        <p:xfrm>
          <a:off x="304800" y="1524000"/>
          <a:ext cx="81534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914400" y="5410200"/>
            <a:ext cx="0" cy="22860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14400" y="5410200"/>
            <a:ext cx="152400" cy="7620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smtClean="0"/>
              <a:t>Travel accounts for the largest share of service exports</a:t>
            </a:r>
            <a:endParaRPr lang="en-US" sz="2800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0" y="1295400"/>
          <a:ext cx="85344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6565612"/>
            <a:ext cx="47244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dirty="0" smtClean="0"/>
              <a:t>Source: UN Service Trade Database</a:t>
            </a:r>
            <a:endParaRPr lang="en-US" sz="1300" dirty="0"/>
          </a:p>
        </p:txBody>
      </p:sp>
      <p:sp>
        <p:nvSpPr>
          <p:cNvPr id="6" name="Rectangular Callout 5"/>
          <p:cNvSpPr/>
          <p:nvPr/>
        </p:nvSpPr>
        <p:spPr>
          <a:xfrm rot="16200000">
            <a:off x="7658101" y="1790700"/>
            <a:ext cx="914398" cy="1905000"/>
          </a:xfrm>
          <a:prstGeom prst="wedgeRectCallout">
            <a:avLst>
              <a:gd name="adj1" fmla="val 41086"/>
              <a:gd name="adj2" fmla="val -59821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sz="1600" dirty="0" smtClean="0">
                <a:solidFill>
                  <a:schemeClr val="bg2">
                    <a:lumMod val="25000"/>
                  </a:schemeClr>
                </a:solidFill>
              </a:rPr>
              <a:t>Includes business and personal travel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/>
          <a:lstStyle/>
          <a:p>
            <a:fld id="{7C14A1DD-153B-414A-8D33-75252E8878C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Rectangular Callout 7"/>
          <p:cNvSpPr/>
          <p:nvPr/>
        </p:nvSpPr>
        <p:spPr>
          <a:xfrm rot="5400000">
            <a:off x="5067300" y="2019299"/>
            <a:ext cx="990600" cy="1981200"/>
          </a:xfrm>
          <a:prstGeom prst="wedgeRectCallout">
            <a:avLst>
              <a:gd name="adj1" fmla="val -22083"/>
              <a:gd name="adj2" fmla="val 64534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600" dirty="0" smtClean="0">
                <a:solidFill>
                  <a:schemeClr val="bg2">
                    <a:lumMod val="25000"/>
                  </a:schemeClr>
                </a:solidFill>
              </a:rPr>
              <a:t>Legal, accounting, consulting, architectural, etc. services </a:t>
            </a:r>
            <a:endParaRPr lang="en-US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Rectangular Callout 8"/>
          <p:cNvSpPr/>
          <p:nvPr/>
        </p:nvSpPr>
        <p:spPr>
          <a:xfrm rot="5400000">
            <a:off x="4267200" y="3124200"/>
            <a:ext cx="990600" cy="1905000"/>
          </a:xfrm>
          <a:prstGeom prst="wedgeRectCallout">
            <a:avLst>
              <a:gd name="adj1" fmla="val -94616"/>
              <a:gd name="adj2" fmla="val 36948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600" dirty="0" smtClean="0">
                <a:solidFill>
                  <a:schemeClr val="tx1">
                    <a:lumMod val="75000"/>
                  </a:schemeClr>
                </a:solidFill>
              </a:rPr>
              <a:t>Road, railway, sea and air passenger and freight transport</a:t>
            </a:r>
            <a:endParaRPr lang="en-US" sz="16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RCA indices show the export specialisation of WB economies</a:t>
            </a: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" y="1828800"/>
          <a:ext cx="8839200" cy="4515525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3733800"/>
                <a:gridCol w="762000"/>
                <a:gridCol w="762000"/>
                <a:gridCol w="762000"/>
                <a:gridCol w="733568"/>
                <a:gridCol w="708779"/>
                <a:gridCol w="708779"/>
                <a:gridCol w="668274"/>
              </a:tblGrid>
              <a:tr h="21909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</a:rPr>
                        <a:t> 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8665" marR="8665" marT="8665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</a:rPr>
                        <a:t>CEFTA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8665" marR="8665" marT="8665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</a:rPr>
                        <a:t>ALB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8665" marR="8665" marT="8665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</a:rPr>
                        <a:t>BIH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8665" marR="8665" marT="8665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</a:rPr>
                        <a:t>HRV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8665" marR="8665" marT="8665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</a:rPr>
                        <a:t>MKD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8665" marR="8665" marT="8665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</a:rPr>
                        <a:t>MNE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8665" marR="8665" marT="8665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</a:rPr>
                        <a:t>SRB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8665" marR="8665" marT="8665" marB="0" anchor="b">
                    <a:solidFill>
                      <a:schemeClr val="tx2"/>
                    </a:solidFill>
                  </a:tcPr>
                </a:tc>
              </a:tr>
              <a:tr h="21909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Wood and </a:t>
                      </a:r>
                      <a:r>
                        <a:rPr lang="en-US" sz="140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Cork</a:t>
                      </a:r>
                      <a:endParaRPr lang="en-US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 marL="8665" marR="8665" marT="866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3.91</a:t>
                      </a:r>
                      <a:endParaRPr lang="en-US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 marL="8665" marR="8665" marT="866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1.32</a:t>
                      </a:r>
                      <a:endParaRPr lang="en-US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 marL="8665" marR="8665" marT="866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7.50</a:t>
                      </a:r>
                      <a:endParaRPr lang="en-US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 marL="8665" marR="8665" marT="866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5.07</a:t>
                      </a:r>
                      <a:endParaRPr lang="en-US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 marL="8665" marR="8665" marT="866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0.51</a:t>
                      </a:r>
                      <a:endParaRPr lang="en-US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 marL="8665" marR="8665" marT="866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5.54</a:t>
                      </a:r>
                      <a:endParaRPr lang="en-US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 marL="8665" marR="8665" marT="866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2.38</a:t>
                      </a:r>
                      <a:endParaRPr lang="en-US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 marL="8665" marR="8665" marT="866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9862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Textiles</a:t>
                      </a:r>
                      <a:r>
                        <a:rPr lang="en-US" sz="140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, </a:t>
                      </a:r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Leather and Footwear</a:t>
                      </a:r>
                      <a:endParaRPr lang="en-US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 marL="8665" marR="8665" marT="866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2.29</a:t>
                      </a:r>
                      <a:endParaRPr lang="en-US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 marL="8665" marR="8665" marT="866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8.75</a:t>
                      </a:r>
                      <a:endParaRPr lang="en-US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 marL="8665" marR="8665" marT="866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2.09</a:t>
                      </a:r>
                      <a:endParaRPr lang="en-US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 marL="8665" marR="8665" marT="866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1.45</a:t>
                      </a:r>
                      <a:endParaRPr lang="en-US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 marL="8665" marR="8665" marT="866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5.00</a:t>
                      </a:r>
                      <a:endParaRPr lang="en-US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 marL="8665" marR="8665" marT="866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0.12</a:t>
                      </a:r>
                      <a:endParaRPr lang="en-US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 marL="8665" marR="8665" marT="866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1.66</a:t>
                      </a:r>
                      <a:endParaRPr lang="en-US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 marL="8665" marR="8665" marT="866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1909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Other Non-Metallic Mineral Products</a:t>
                      </a:r>
                      <a:endParaRPr lang="en-US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 marL="8665" marR="8665" marT="866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2.25</a:t>
                      </a:r>
                      <a:endParaRPr lang="en-US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 marL="8665" marR="8665" marT="866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2.33</a:t>
                      </a:r>
                      <a:endParaRPr lang="en-US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 marL="8665" marR="8665" marT="866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1.47</a:t>
                      </a:r>
                      <a:endParaRPr lang="en-US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 marL="8665" marR="8665" marT="866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3.31</a:t>
                      </a:r>
                      <a:endParaRPr lang="en-US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 marL="8665" marR="8665" marT="866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2.24</a:t>
                      </a:r>
                      <a:endParaRPr lang="en-US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 marL="8665" marR="8665" marT="866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0.25</a:t>
                      </a:r>
                      <a:endParaRPr lang="en-US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 marL="8665" marR="8665" marT="866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1.33</a:t>
                      </a:r>
                      <a:endParaRPr lang="en-US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 marL="8665" marR="8665" marT="866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1909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Food, </a:t>
                      </a:r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Beverages and Tobacco</a:t>
                      </a:r>
                      <a:endParaRPr lang="en-US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 marL="8665" marR="8665" marT="866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1.92</a:t>
                      </a:r>
                      <a:endParaRPr lang="en-US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 marL="8665" marR="8665" marT="866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0.80</a:t>
                      </a:r>
                      <a:endParaRPr lang="en-US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 marL="8665" marR="8665" marT="866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0.97</a:t>
                      </a:r>
                      <a:endParaRPr lang="en-US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 marL="8665" marR="8665" marT="866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1.51</a:t>
                      </a:r>
                      <a:endParaRPr lang="en-US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 marL="8665" marR="8665" marT="866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2.02</a:t>
                      </a:r>
                      <a:endParaRPr lang="en-US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 marL="8665" marR="8665" marT="866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2.08</a:t>
                      </a:r>
                      <a:endParaRPr lang="en-US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 marL="8665" marR="8665" marT="866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2.61</a:t>
                      </a:r>
                      <a:endParaRPr lang="en-US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 marL="8665" marR="8665" marT="866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483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Fabricated Metal Products</a:t>
                      </a:r>
                      <a:endParaRPr lang="en-US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 marL="8665" marR="8665" marT="866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1.68</a:t>
                      </a:r>
                      <a:endParaRPr lang="en-US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 marL="8665" marR="8665" marT="866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2.09</a:t>
                      </a:r>
                      <a:endParaRPr lang="en-US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 marL="8665" marR="8665" marT="866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2.69</a:t>
                      </a:r>
                      <a:endParaRPr lang="en-US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 marL="8665" marR="8665" marT="866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1.71</a:t>
                      </a:r>
                      <a:endParaRPr lang="en-US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 marL="8665" marR="8665" marT="866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0.99</a:t>
                      </a:r>
                      <a:endParaRPr lang="en-US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 marL="8665" marR="8665" marT="866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0.75</a:t>
                      </a:r>
                      <a:endParaRPr lang="en-US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 marL="8665" marR="8665" marT="866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1.48</a:t>
                      </a:r>
                      <a:endParaRPr lang="en-US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 marL="8665" marR="8665" marT="866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1909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Basic Metals</a:t>
                      </a:r>
                      <a:endParaRPr lang="en-US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 marL="8665" marR="8665" marT="866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1.61</a:t>
                      </a:r>
                      <a:endParaRPr lang="en-US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 marL="8665" marR="8665" marT="866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0.93</a:t>
                      </a:r>
                      <a:endParaRPr lang="en-US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 marL="8665" marR="8665" marT="866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1.89</a:t>
                      </a:r>
                      <a:endParaRPr lang="en-US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 marL="8665" marR="8665" marT="866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0.48</a:t>
                      </a:r>
                      <a:endParaRPr lang="en-US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 marL="8665" marR="8665" marT="866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3.77</a:t>
                      </a:r>
                      <a:endParaRPr lang="en-US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 marL="8665" marR="8665" marT="866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8.71</a:t>
                      </a:r>
                      <a:endParaRPr lang="en-US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 marL="8665" marR="8665" marT="866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2.22</a:t>
                      </a:r>
                      <a:endParaRPr lang="en-US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 marL="8665" marR="8665" marT="866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1909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Electrical Machinery and Apparatus n.e.c</a:t>
                      </a:r>
                      <a:endParaRPr lang="en-US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 marL="8665" marR="8665" marT="866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1.23</a:t>
                      </a:r>
                      <a:endParaRPr lang="en-US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 marL="8665" marR="8665" marT="866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0.63</a:t>
                      </a:r>
                      <a:endParaRPr lang="en-US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 marL="8665" marR="8665" marT="866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0.56</a:t>
                      </a:r>
                      <a:endParaRPr lang="en-US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 marL="8665" marR="8665" marT="866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1.71</a:t>
                      </a:r>
                      <a:endParaRPr lang="en-US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 marL="8665" marR="8665" marT="866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0.48</a:t>
                      </a:r>
                      <a:endParaRPr lang="en-US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 marL="8665" marR="8665" marT="866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0.07</a:t>
                      </a:r>
                      <a:endParaRPr lang="en-US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 marL="8665" marR="8665" marT="866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1.19</a:t>
                      </a:r>
                      <a:endParaRPr lang="en-US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 marL="8665" marR="8665" marT="866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1909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Rubber and Plastics Products</a:t>
                      </a:r>
                      <a:endParaRPr lang="en-US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 marL="8665" marR="8665" marT="866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1.16</a:t>
                      </a:r>
                      <a:endParaRPr lang="en-US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 marL="8665" marR="8665" marT="866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0.37</a:t>
                      </a:r>
                      <a:endParaRPr lang="en-US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 marL="8665" marR="8665" marT="866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0.73</a:t>
                      </a:r>
                      <a:endParaRPr lang="en-US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 marL="8665" marR="8665" marT="866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0.63</a:t>
                      </a:r>
                      <a:endParaRPr lang="en-US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 marL="8665" marR="8665" marT="866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0.84</a:t>
                      </a:r>
                      <a:endParaRPr lang="en-US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 marL="8665" marR="8665" marT="866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0.08</a:t>
                      </a:r>
                      <a:endParaRPr lang="en-US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 marL="8665" marR="8665" marT="866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2.33</a:t>
                      </a:r>
                      <a:endParaRPr lang="en-US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 marL="8665" marR="8665" marT="866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18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Pulp, </a:t>
                      </a:r>
                      <a:r>
                        <a:rPr lang="en-US" sz="140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Paper, </a:t>
                      </a:r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Printing and Publishing</a:t>
                      </a:r>
                      <a:endParaRPr lang="en-US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 marL="8665" marR="8665" marT="866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1.09</a:t>
                      </a:r>
                      <a:endParaRPr lang="en-US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 marL="8665" marR="8665" marT="866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1.00</a:t>
                      </a:r>
                      <a:endParaRPr lang="en-US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 marL="8665" marR="8665" marT="866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1.17</a:t>
                      </a:r>
                      <a:endParaRPr lang="en-US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 marL="8665" marR="8665" marT="866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1.07</a:t>
                      </a:r>
                      <a:endParaRPr lang="en-US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 marL="8665" marR="8665" marT="866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0.32</a:t>
                      </a:r>
                      <a:endParaRPr lang="en-US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 marL="8665" marR="8665" marT="866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0.64</a:t>
                      </a:r>
                      <a:endParaRPr lang="en-US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 marL="8665" marR="8665" marT="866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1.45</a:t>
                      </a:r>
                      <a:endParaRPr lang="en-US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 marL="8665" marR="8665" marT="866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2812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Coke, </a:t>
                      </a:r>
                      <a:r>
                        <a:rPr lang="en-US" sz="140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Petroleum</a:t>
                      </a:r>
                      <a:r>
                        <a:rPr lang="en-US" sz="1400" u="none" strike="noStrike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Products</a:t>
                      </a:r>
                      <a:endParaRPr lang="en-US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 marL="8665" marR="8665" marT="866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1.06</a:t>
                      </a:r>
                      <a:endParaRPr lang="en-US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 marL="8665" marR="8665" marT="866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0.27</a:t>
                      </a:r>
                      <a:endParaRPr lang="en-US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 marL="8665" marR="8665" marT="866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0.92</a:t>
                      </a:r>
                      <a:endParaRPr lang="en-US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 marL="8665" marR="8665" marT="866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2.02</a:t>
                      </a:r>
                      <a:endParaRPr lang="en-US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 marL="8665" marR="8665" marT="866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0.20</a:t>
                      </a:r>
                      <a:endParaRPr lang="en-US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 marL="8665" marR="8665" marT="866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0.42</a:t>
                      </a:r>
                      <a:endParaRPr lang="en-US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 marL="8665" marR="8665" marT="866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0.43</a:t>
                      </a:r>
                      <a:endParaRPr lang="en-US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 marL="8665" marR="8665" marT="8665" marB="0" anchor="b">
                    <a:solidFill>
                      <a:schemeClr val="bg1"/>
                    </a:solidFill>
                  </a:tcPr>
                </a:tc>
              </a:tr>
              <a:tr h="21909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Other Transport Equipment</a:t>
                      </a:r>
                      <a:endParaRPr lang="en-US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 marL="8665" marR="8665" marT="866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0.92</a:t>
                      </a:r>
                      <a:endParaRPr lang="en-US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 marL="8665" marR="8665" marT="866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0.02</a:t>
                      </a:r>
                      <a:endParaRPr lang="en-US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 marL="8665" marR="8665" marT="866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0.20</a:t>
                      </a:r>
                      <a:endParaRPr lang="en-US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 marL="8665" marR="8665" marT="866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1.96</a:t>
                      </a:r>
                      <a:endParaRPr lang="en-US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 marL="8665" marR="8665" marT="866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0.08</a:t>
                      </a:r>
                      <a:endParaRPr lang="en-US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 marL="8665" marR="8665" marT="866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0.23</a:t>
                      </a:r>
                      <a:endParaRPr lang="en-US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 marL="8665" marR="8665" marT="866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0.45</a:t>
                      </a:r>
                      <a:endParaRPr lang="en-US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 marL="8665" marR="8665" marT="8665" marB="0" anchor="b">
                    <a:solidFill>
                      <a:schemeClr val="bg1"/>
                    </a:solidFill>
                  </a:tcPr>
                </a:tc>
              </a:tr>
              <a:tr h="21909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Machinery and Equipment, n.e.c</a:t>
                      </a:r>
                      <a:endParaRPr lang="en-US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 marL="8665" marR="8665" marT="866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0.67</a:t>
                      </a:r>
                      <a:endParaRPr lang="en-US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 marL="8665" marR="8665" marT="866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0.11</a:t>
                      </a:r>
                      <a:endParaRPr lang="en-US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 marL="8665" marR="8665" marT="866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0.61</a:t>
                      </a:r>
                      <a:endParaRPr lang="en-US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 marL="8665" marR="8665" marT="866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0.86</a:t>
                      </a:r>
                      <a:endParaRPr lang="en-US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 marL="8665" marR="8665" marT="866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0.30</a:t>
                      </a:r>
                      <a:endParaRPr lang="en-US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 marL="8665" marR="8665" marT="866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0.82</a:t>
                      </a:r>
                      <a:endParaRPr lang="en-US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 marL="8665" marR="8665" marT="866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0.67</a:t>
                      </a:r>
                      <a:endParaRPr lang="en-US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 marL="8665" marR="8665" marT="8665" marB="0" anchor="b">
                    <a:solidFill>
                      <a:schemeClr val="bg1"/>
                    </a:solidFill>
                  </a:tcPr>
                </a:tc>
              </a:tr>
              <a:tr h="21909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Chemicals and Chemical Products</a:t>
                      </a:r>
                      <a:endParaRPr lang="en-US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 marL="8665" marR="8665" marT="866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0.50</a:t>
                      </a:r>
                      <a:endParaRPr lang="en-US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 marL="8665" marR="8665" marT="866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0.06</a:t>
                      </a:r>
                      <a:endParaRPr lang="en-US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 marL="8665" marR="8665" marT="866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0.40</a:t>
                      </a:r>
                      <a:endParaRPr lang="en-US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 marL="8665" marR="8665" marT="866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0.63</a:t>
                      </a:r>
                      <a:endParaRPr lang="en-US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 marL="8665" marR="8665" marT="866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0.46</a:t>
                      </a:r>
                      <a:endParaRPr lang="en-US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 marL="8665" marR="8665" marT="866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0.09</a:t>
                      </a:r>
                      <a:endParaRPr lang="en-US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 marL="8665" marR="8665" marT="866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0.52</a:t>
                      </a:r>
                      <a:endParaRPr lang="en-US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 marL="8665" marR="8665" marT="8665" marB="0" anchor="b">
                    <a:solidFill>
                      <a:schemeClr val="bg1"/>
                    </a:solidFill>
                  </a:tcPr>
                </a:tc>
              </a:tr>
              <a:tr h="24138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Motor Vehicles, Trailers and Semi-Trailers</a:t>
                      </a:r>
                      <a:endParaRPr lang="en-US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 marL="8665" marR="8665" marT="866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0.29</a:t>
                      </a:r>
                      <a:endParaRPr lang="en-US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 marL="8665" marR="8665" marT="866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0.04</a:t>
                      </a:r>
                      <a:endParaRPr lang="en-US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 marL="8665" marR="8665" marT="866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0.51</a:t>
                      </a:r>
                      <a:endParaRPr lang="en-US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 marL="8665" marR="8665" marT="866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0.27</a:t>
                      </a:r>
                      <a:endParaRPr lang="en-US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 marL="8665" marR="8665" marT="866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0.10</a:t>
                      </a:r>
                      <a:endParaRPr lang="en-US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 marL="8665" marR="8665" marT="866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0.12</a:t>
                      </a:r>
                      <a:endParaRPr lang="en-US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 marL="8665" marR="8665" marT="866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0.32</a:t>
                      </a:r>
                      <a:endParaRPr lang="en-US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 marL="8665" marR="8665" marT="8665" marB="0" anchor="b">
                    <a:solidFill>
                      <a:schemeClr val="bg1"/>
                    </a:solidFill>
                  </a:tcPr>
                </a:tc>
              </a:tr>
              <a:tr h="21909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Pharmaceuticals</a:t>
                      </a:r>
                      <a:endParaRPr lang="en-US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 marL="8665" marR="8665" marT="866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0.23</a:t>
                      </a:r>
                      <a:endParaRPr lang="en-US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 marL="8665" marR="8665" marT="866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0.05</a:t>
                      </a:r>
                      <a:endParaRPr lang="en-US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 marL="8665" marR="8665" marT="866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0.04</a:t>
                      </a:r>
                      <a:endParaRPr lang="en-US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 marL="8665" marR="8665" marT="866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0.21</a:t>
                      </a:r>
                      <a:endParaRPr lang="en-US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 marL="8665" marR="8665" marT="866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1.34</a:t>
                      </a:r>
                      <a:endParaRPr lang="en-US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 marL="8665" marR="8665" marT="866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0.03</a:t>
                      </a:r>
                      <a:endParaRPr lang="en-US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 marL="8665" marR="8665" marT="866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0.06</a:t>
                      </a:r>
                      <a:endParaRPr lang="en-US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 marL="8665" marR="8665" marT="8665" marB="0" anchor="b">
                    <a:solidFill>
                      <a:schemeClr val="bg1"/>
                    </a:solidFill>
                  </a:tcPr>
                </a:tc>
              </a:tr>
              <a:tr h="23216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Medical, Precision and Optical Instruments</a:t>
                      </a:r>
                      <a:endParaRPr lang="en-US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 marL="8665" marR="8665" marT="866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0.21</a:t>
                      </a:r>
                      <a:endParaRPr lang="en-US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 marL="8665" marR="8665" marT="866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0.04</a:t>
                      </a:r>
                      <a:endParaRPr lang="en-US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 marL="8665" marR="8665" marT="866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0.10</a:t>
                      </a:r>
                      <a:endParaRPr lang="en-US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 marL="8665" marR="8665" marT="866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0.28</a:t>
                      </a:r>
                      <a:endParaRPr lang="en-US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 marL="8665" marR="8665" marT="866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0.16</a:t>
                      </a:r>
                      <a:endParaRPr lang="en-US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 marL="8665" marR="8665" marT="866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0.03</a:t>
                      </a:r>
                      <a:endParaRPr lang="en-US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 marL="8665" marR="8665" marT="866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0.20</a:t>
                      </a:r>
                      <a:endParaRPr lang="en-US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 marL="8665" marR="8665" marT="8665" marB="0" anchor="b">
                    <a:solidFill>
                      <a:schemeClr val="bg1"/>
                    </a:solidFill>
                  </a:tcPr>
                </a:tc>
              </a:tr>
              <a:tr h="23514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Radio, </a:t>
                      </a:r>
                      <a:r>
                        <a:rPr lang="en-US" sz="140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TV</a:t>
                      </a:r>
                      <a:r>
                        <a:rPr lang="en-US" sz="1400" u="none" strike="noStrike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sz="140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and </a:t>
                      </a:r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Communication Equipment</a:t>
                      </a:r>
                      <a:endParaRPr lang="en-US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 marL="8665" marR="8665" marT="866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0.20</a:t>
                      </a:r>
                      <a:endParaRPr lang="en-US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 marL="8665" marR="8665" marT="866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0.07</a:t>
                      </a:r>
                      <a:endParaRPr lang="en-US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 marL="8665" marR="8665" marT="866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0.02</a:t>
                      </a:r>
                      <a:endParaRPr lang="en-US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 marL="8665" marR="8665" marT="866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0.34</a:t>
                      </a:r>
                      <a:endParaRPr lang="en-US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 marL="8665" marR="8665" marT="866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0.03</a:t>
                      </a:r>
                      <a:endParaRPr lang="en-US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 marL="8665" marR="8665" marT="866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0.04</a:t>
                      </a:r>
                      <a:endParaRPr lang="en-US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 marL="8665" marR="8665" marT="866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0.20</a:t>
                      </a:r>
                      <a:endParaRPr lang="en-US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 marL="8665" marR="8665" marT="8665" marB="0" anchor="b">
                    <a:solidFill>
                      <a:schemeClr val="bg1"/>
                    </a:solidFill>
                  </a:tcPr>
                </a:tc>
              </a:tr>
              <a:tr h="21909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ICT</a:t>
                      </a:r>
                      <a:endParaRPr lang="en-US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 marL="8665" marR="8665" marT="866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0.19</a:t>
                      </a:r>
                      <a:endParaRPr lang="en-US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 marL="8665" marR="8665" marT="866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0.07</a:t>
                      </a:r>
                      <a:endParaRPr lang="en-US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 marL="8665" marR="8665" marT="866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0.04</a:t>
                      </a:r>
                      <a:endParaRPr lang="en-US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 marL="8665" marR="8665" marT="866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0.28</a:t>
                      </a:r>
                      <a:endParaRPr lang="en-US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 marL="8665" marR="8665" marT="866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0.06</a:t>
                      </a:r>
                      <a:endParaRPr lang="en-US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 marL="8665" marR="8665" marT="866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0.04</a:t>
                      </a:r>
                      <a:endParaRPr lang="en-US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 marL="8665" marR="8665" marT="866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0.22</a:t>
                      </a:r>
                      <a:endParaRPr lang="en-US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 marL="8665" marR="8665" marT="8665" marB="0" anchor="b">
                    <a:solidFill>
                      <a:schemeClr val="bg1"/>
                    </a:solidFill>
                  </a:tcPr>
                </a:tc>
              </a:tr>
              <a:tr h="17105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Office, Accounting and Computing Machinery</a:t>
                      </a:r>
                      <a:endParaRPr lang="en-US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 marL="8665" marR="8665" marT="866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0.15</a:t>
                      </a:r>
                      <a:endParaRPr lang="en-US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 marL="8665" marR="8665" marT="866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0.10</a:t>
                      </a:r>
                      <a:endParaRPr lang="en-US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 marL="8665" marR="8665" marT="866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0.02</a:t>
                      </a:r>
                      <a:endParaRPr lang="en-US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 marL="8665" marR="8665" marT="866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0.16</a:t>
                      </a:r>
                      <a:endParaRPr lang="en-US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 marL="8665" marR="8665" marT="866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0.05</a:t>
                      </a:r>
                      <a:endParaRPr lang="en-US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 marL="8665" marR="8665" marT="866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0.04</a:t>
                      </a:r>
                      <a:endParaRPr lang="en-US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 marL="8665" marR="8665" marT="866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0.27</a:t>
                      </a:r>
                      <a:endParaRPr lang="en-US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 marL="8665" marR="8665" marT="8665" marB="0" anchor="b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47800" y="1371600"/>
            <a:ext cx="662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tx1">
                    <a:lumMod val="75000"/>
                  </a:schemeClr>
                </a:solidFill>
              </a:rPr>
              <a:t>RCA indices in 2009</a:t>
            </a:r>
            <a:endParaRPr lang="en-US" sz="16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6553200"/>
            <a:ext cx="815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tx1">
                    <a:lumMod val="75000"/>
                  </a:schemeClr>
                </a:solidFill>
              </a:rPr>
              <a:t>Source: Based on OECD STAN BTD. CEFTA also includes Moldova. No data available for Kosovo*</a:t>
            </a:r>
            <a:endParaRPr lang="en-US" sz="14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/>
          <a:lstStyle/>
          <a:p>
            <a:fld id="{7C14A1DD-153B-414A-8D33-75252E8878C1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963717" y="990600"/>
            <a:ext cx="7570683" cy="307777"/>
            <a:chOff x="304800" y="990600"/>
            <a:chExt cx="7570683" cy="307777"/>
          </a:xfrm>
        </p:grpSpPr>
        <p:sp>
          <p:nvSpPr>
            <p:cNvPr id="8" name="TextBox 7"/>
            <p:cNvSpPr txBox="1"/>
            <p:nvPr/>
          </p:nvSpPr>
          <p:spPr>
            <a:xfrm>
              <a:off x="685800" y="990600"/>
              <a:ext cx="9012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Low tech</a:t>
              </a:r>
              <a:endParaRPr lang="en-GB" sz="14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934200" y="990600"/>
              <a:ext cx="9412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High tech</a:t>
              </a:r>
              <a:endParaRPr lang="en-GB" sz="1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489470" y="990600"/>
              <a:ext cx="16065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Medium-high tech</a:t>
              </a:r>
              <a:endParaRPr lang="en-GB" sz="1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209800" y="990600"/>
              <a:ext cx="15872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Medium-Low tech</a:t>
              </a:r>
              <a:endParaRPr lang="en-GB" sz="1400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304800" y="1066800"/>
              <a:ext cx="304800" cy="2286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1828800" y="1066800"/>
              <a:ext cx="304800" cy="2286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3962400" y="1066800"/>
              <a:ext cx="304800" cy="2286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6400800" y="1066800"/>
              <a:ext cx="304800" cy="22860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90600" y="0"/>
            <a:ext cx="8153400" cy="1022400"/>
          </a:xfrm>
        </p:spPr>
        <p:txBody>
          <a:bodyPr/>
          <a:lstStyle/>
          <a:p>
            <a:r>
              <a:rPr lang="en-GB" sz="2800" dirty="0" smtClean="0"/>
              <a:t>Which sectors have potential for future growth?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581001"/>
            <a:ext cx="861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Source: based on OECD </a:t>
            </a:r>
            <a:r>
              <a:rPr lang="en-US" sz="1200" dirty="0" smtClean="0"/>
              <a:t>STAN BTD</a:t>
            </a:r>
            <a:endParaRPr lang="en-US" sz="1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/>
          <a:lstStyle/>
          <a:p>
            <a:fld id="{7C14A1DD-153B-414A-8D33-75252E8878C1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8" name="Chart 7"/>
          <p:cNvGraphicFramePr/>
          <p:nvPr/>
        </p:nvGraphicFramePr>
        <p:xfrm>
          <a:off x="228600" y="1371600"/>
          <a:ext cx="8381999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9" name="Straight Connector 8"/>
          <p:cNvCxnSpPr/>
          <p:nvPr/>
        </p:nvCxnSpPr>
        <p:spPr>
          <a:xfrm flipV="1">
            <a:off x="990600" y="2895600"/>
            <a:ext cx="7315200" cy="304800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smtClean="0"/>
              <a:t>Analytical framework for sector selection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/>
          <a:lstStyle/>
          <a:p>
            <a:fld id="{7C14A1DD-153B-414A-8D33-75252E8878C1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1752600"/>
          <a:ext cx="79248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052736"/>
          </a:xfrm>
        </p:spPr>
        <p:txBody>
          <a:bodyPr>
            <a:normAutofit/>
          </a:bodyPr>
          <a:lstStyle/>
          <a:p>
            <a:r>
              <a:rPr lang="en-GB" sz="2400" dirty="0" smtClean="0"/>
              <a:t>Depending on the industry, supply chains tend to be more or less regional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553200"/>
            <a:ext cx="624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Source: OECD (2012). CEFTA also includes Moldova. No data available for Kosovo*</a:t>
            </a:r>
            <a:endParaRPr lang="en-US" sz="1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/>
          <a:lstStyle/>
          <a:p>
            <a:fld id="{7C14A1DD-153B-414A-8D33-75252E8878C1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11" name="Chart 10"/>
          <p:cNvGraphicFramePr/>
          <p:nvPr/>
        </p:nvGraphicFramePr>
        <p:xfrm>
          <a:off x="609600" y="1219200"/>
          <a:ext cx="7924800" cy="4972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1000" y="911423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Intra and extra-CEFTA exports (%) of intermediate goods in 2009 by disaggregated industries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052736"/>
          </a:xfrm>
        </p:spPr>
        <p:txBody>
          <a:bodyPr>
            <a:normAutofit/>
          </a:bodyPr>
          <a:lstStyle/>
          <a:p>
            <a:r>
              <a:rPr lang="en-GB" sz="2400" dirty="0" smtClean="0"/>
              <a:t>Depending on the industry, supply chains tend to be more or less regional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553200"/>
            <a:ext cx="624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Source: OECD (2012). CEFTA also includes Moldova. No data available for Kosovo*</a:t>
            </a:r>
            <a:endParaRPr lang="en-US" sz="1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/>
          <a:lstStyle/>
          <a:p>
            <a:fld id="{7C14A1DD-153B-414A-8D33-75252E8878C1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11" name="Chart 10"/>
          <p:cNvGraphicFramePr/>
          <p:nvPr/>
        </p:nvGraphicFramePr>
        <p:xfrm>
          <a:off x="609600" y="1219200"/>
          <a:ext cx="7924800" cy="4972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ular Callout 6"/>
          <p:cNvSpPr/>
          <p:nvPr/>
        </p:nvSpPr>
        <p:spPr>
          <a:xfrm rot="16200000">
            <a:off x="7315199" y="1066799"/>
            <a:ext cx="1447801" cy="1905000"/>
          </a:xfrm>
          <a:prstGeom prst="wedgeRectCallout">
            <a:avLst>
              <a:gd name="adj1" fmla="val 19593"/>
              <a:gd name="adj2" fmla="val -61254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sz="1600" dirty="0" smtClean="0">
                <a:solidFill>
                  <a:schemeClr val="bg2">
                    <a:lumMod val="25000"/>
                  </a:schemeClr>
                </a:solidFill>
              </a:rPr>
              <a:t>Glass and glass products, clay, ceramics, bricks, cement, lime and plaster, cutting and shaping</a:t>
            </a:r>
          </a:p>
        </p:txBody>
      </p:sp>
      <p:sp>
        <p:nvSpPr>
          <p:cNvPr id="8" name="Rectangular Callout 7"/>
          <p:cNvSpPr/>
          <p:nvPr/>
        </p:nvSpPr>
        <p:spPr>
          <a:xfrm rot="16200000">
            <a:off x="5676901" y="1790700"/>
            <a:ext cx="609599" cy="1905000"/>
          </a:xfrm>
          <a:prstGeom prst="wedgeRectCallout">
            <a:avLst>
              <a:gd name="adj1" fmla="val 93474"/>
              <a:gd name="adj2" fmla="val -21851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sz="1600" dirty="0" smtClean="0">
                <a:solidFill>
                  <a:schemeClr val="bg2">
                    <a:lumMod val="25000"/>
                  </a:schemeClr>
                </a:solidFill>
              </a:rPr>
              <a:t>Office machinery and computers</a:t>
            </a:r>
          </a:p>
        </p:txBody>
      </p:sp>
      <p:sp>
        <p:nvSpPr>
          <p:cNvPr id="9" name="Rectangular Callout 8"/>
          <p:cNvSpPr/>
          <p:nvPr/>
        </p:nvSpPr>
        <p:spPr>
          <a:xfrm rot="16200000">
            <a:off x="6743700" y="4076701"/>
            <a:ext cx="1219200" cy="2971800"/>
          </a:xfrm>
          <a:prstGeom prst="wedgeRectCallout">
            <a:avLst>
              <a:gd name="adj1" fmla="val 19593"/>
              <a:gd name="adj2" fmla="val -6340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sz="1600" dirty="0" smtClean="0">
                <a:solidFill>
                  <a:schemeClr val="bg2">
                    <a:lumMod val="25000"/>
                  </a:schemeClr>
                </a:solidFill>
              </a:rPr>
              <a:t>Electric valves and tubes, television and radio transmitters, television and radio receivers, sound or video recording apparatus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" y="911423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Intra and extra-CEFTA exports (%) of intermediate goods in 2009 by disaggregated industries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80000" y="0"/>
            <a:ext cx="7416000" cy="1022400"/>
          </a:xfrm>
        </p:spPr>
        <p:txBody>
          <a:bodyPr>
            <a:normAutofit/>
          </a:bodyPr>
          <a:lstStyle/>
          <a:p>
            <a:r>
              <a:rPr lang="en-GB" sz="2400" dirty="0" smtClean="0"/>
              <a:t>The RCA matrix helps identify economies’ positions in supply chains</a:t>
            </a:r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495800" y="1447800"/>
            <a:ext cx="0" cy="502920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33400" y="3810000"/>
            <a:ext cx="762000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6200" y="3505200"/>
            <a:ext cx="2819400" cy="5334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/>
              <a:t>No propensity to import intermediate goods</a:t>
            </a:r>
            <a:endParaRPr lang="en-US" sz="1600" b="1" dirty="0"/>
          </a:p>
        </p:txBody>
      </p:sp>
      <p:sp>
        <p:nvSpPr>
          <p:cNvPr id="10" name="Rectangle 9"/>
          <p:cNvSpPr/>
          <p:nvPr/>
        </p:nvSpPr>
        <p:spPr>
          <a:xfrm>
            <a:off x="3048000" y="6096000"/>
            <a:ext cx="2819400" cy="5334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/>
              <a:t>RCA in intermediate good exports</a:t>
            </a:r>
            <a:endParaRPr lang="en-US" sz="1600" b="1" dirty="0"/>
          </a:p>
        </p:txBody>
      </p:sp>
      <p:sp>
        <p:nvSpPr>
          <p:cNvPr id="16" name="Rectangle 15"/>
          <p:cNvSpPr/>
          <p:nvPr/>
        </p:nvSpPr>
        <p:spPr>
          <a:xfrm>
            <a:off x="6019800" y="3505200"/>
            <a:ext cx="2819400" cy="5334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/>
              <a:t>Propensity to import intermediate goods imports</a:t>
            </a:r>
            <a:endParaRPr lang="en-US" sz="16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762000" y="1828800"/>
            <a:ext cx="2133600" cy="1295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Other / No evidence of supply chains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62000" y="4572000"/>
            <a:ext cx="2133600" cy="1295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First stage supply chains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019800" y="1828800"/>
            <a:ext cx="2133600" cy="1295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Final stage supply chains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019800" y="4572000"/>
            <a:ext cx="2133600" cy="1295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Intermediate stage supply chains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81000" y="1219200"/>
            <a:ext cx="83820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048000" y="1295400"/>
            <a:ext cx="2819400" cy="5334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/>
              <a:t>RCA in final good exports</a:t>
            </a:r>
            <a:endParaRPr lang="en-US" sz="1600" b="1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90600" y="1066800"/>
            <a:ext cx="777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0" y="6581001"/>
            <a:ext cx="251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Source: OECD (2012)</a:t>
            </a:r>
            <a:endParaRPr lang="en-US" sz="1200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4294967295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/>
          <a:lstStyle/>
          <a:p>
            <a:fld id="{7C14A1DD-153B-414A-8D33-75252E8878C1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6800" y="237600"/>
            <a:ext cx="7759200" cy="1022400"/>
          </a:xfrm>
        </p:spPr>
        <p:txBody>
          <a:bodyPr/>
          <a:lstStyle/>
          <a:p>
            <a:r>
              <a:rPr lang="en-GB" sz="2800" dirty="0" smtClean="0"/>
              <a:t>An example: Serbia’s industries’ positions in supply chains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505200" y="6629400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tx1">
                    <a:lumMod val="50000"/>
                  </a:schemeClr>
                </a:solidFill>
              </a:rPr>
              <a:t>Year: 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/>
          <a:lstStyle/>
          <a:p>
            <a:fld id="{7C14A1DD-153B-414A-8D33-75252E8878C1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304800" y="1371600"/>
          <a:ext cx="86106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2800" dirty="0" smtClean="0"/>
              <a:t>Next Generation Competitiveness Initiative:</a:t>
            </a:r>
            <a:br>
              <a:rPr lang="en-GB" sz="2800" dirty="0" smtClean="0"/>
            </a:br>
            <a:r>
              <a:rPr lang="en-GB" sz="2800" dirty="0" smtClean="0"/>
              <a:t>Historical context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539552" y="908720"/>
          <a:ext cx="806489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5541" name="Group 21"/>
          <p:cNvGrpSpPr>
            <a:grpSpLocks/>
          </p:cNvGrpSpPr>
          <p:nvPr/>
        </p:nvGrpSpPr>
        <p:grpSpPr bwMode="auto">
          <a:xfrm>
            <a:off x="2555875" y="5157788"/>
            <a:ext cx="2952750" cy="379412"/>
            <a:chOff x="1032807" y="5075336"/>
            <a:chExt cx="3395177" cy="379338"/>
          </a:xfrm>
        </p:grpSpPr>
        <p:sp>
          <p:nvSpPr>
            <p:cNvPr id="8" name="TextBox 7"/>
            <p:cNvSpPr txBox="1"/>
            <p:nvPr/>
          </p:nvSpPr>
          <p:spPr>
            <a:xfrm>
              <a:off x="1032807" y="5084859"/>
              <a:ext cx="792208" cy="3698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chemeClr val="accent1">
                      <a:lumMod val="75000"/>
                    </a:schemeClr>
                  </a:solidFill>
                  <a:latin typeface="+mn-lt"/>
                  <a:cs typeface="+mn-cs"/>
                </a:rPr>
                <a:t>2010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635776" y="5075336"/>
              <a:ext cx="792208" cy="3698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chemeClr val="accent1">
                      <a:lumMod val="75000"/>
                    </a:schemeClr>
                  </a:solidFill>
                  <a:latin typeface="+mn-lt"/>
                  <a:cs typeface="+mn-cs"/>
                </a:rPr>
                <a:t>2012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339768" y="5084859"/>
              <a:ext cx="983872" cy="3698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chemeClr val="accent1">
                      <a:lumMod val="75000"/>
                    </a:schemeClr>
                  </a:solidFill>
                  <a:latin typeface="+mn-lt"/>
                  <a:cs typeface="+mn-cs"/>
                </a:rPr>
                <a:t>2011</a:t>
              </a:r>
            </a:p>
          </p:txBody>
        </p:sp>
      </p:grpSp>
      <p:grpSp>
        <p:nvGrpSpPr>
          <p:cNvPr id="65542" name="Group 23"/>
          <p:cNvGrpSpPr>
            <a:grpSpLocks/>
          </p:cNvGrpSpPr>
          <p:nvPr/>
        </p:nvGrpSpPr>
        <p:grpSpPr bwMode="auto">
          <a:xfrm>
            <a:off x="5724525" y="5148263"/>
            <a:ext cx="2917825" cy="441325"/>
            <a:chOff x="4643934" y="5085184"/>
            <a:chExt cx="3371610" cy="369888"/>
          </a:xfrm>
        </p:grpSpPr>
        <p:sp>
          <p:nvSpPr>
            <p:cNvPr id="11" name="TextBox 10"/>
            <p:cNvSpPr txBox="1"/>
            <p:nvPr/>
          </p:nvSpPr>
          <p:spPr>
            <a:xfrm>
              <a:off x="7223087" y="5085184"/>
              <a:ext cx="792457" cy="369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2015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940849" y="5085184"/>
              <a:ext cx="792457" cy="369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2014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643934" y="5085184"/>
              <a:ext cx="792457" cy="369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2013</a:t>
              </a:r>
            </a:p>
          </p:txBody>
        </p:sp>
      </p:grpSp>
      <p:sp>
        <p:nvSpPr>
          <p:cNvPr id="16" name="Chevron 15"/>
          <p:cNvSpPr/>
          <p:nvPr/>
        </p:nvSpPr>
        <p:spPr bwMode="auto">
          <a:xfrm>
            <a:off x="5364163" y="5516563"/>
            <a:ext cx="576262" cy="504825"/>
          </a:xfrm>
          <a:prstGeom prst="chevr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 dirty="0">
              <a:solidFill>
                <a:schemeClr val="tx1"/>
              </a:solidFill>
              <a:cs typeface="Arial" pitchFamily="34" charset="0"/>
            </a:endParaRPr>
          </a:p>
        </p:txBody>
      </p:sp>
      <p:grpSp>
        <p:nvGrpSpPr>
          <p:cNvPr id="4" name="Group 18"/>
          <p:cNvGrpSpPr/>
          <p:nvPr/>
        </p:nvGrpSpPr>
        <p:grpSpPr>
          <a:xfrm>
            <a:off x="5796136" y="5517232"/>
            <a:ext cx="3168352" cy="504056"/>
            <a:chOff x="4427984" y="5517232"/>
            <a:chExt cx="3168352" cy="504056"/>
          </a:xfrm>
          <a:solidFill>
            <a:schemeClr val="accent2">
              <a:lumMod val="75000"/>
            </a:schemeClr>
          </a:solidFill>
        </p:grpSpPr>
        <p:sp>
          <p:nvSpPr>
            <p:cNvPr id="17" name="Chevron 16"/>
            <p:cNvSpPr/>
            <p:nvPr/>
          </p:nvSpPr>
          <p:spPr>
            <a:xfrm>
              <a:off x="4427984" y="5517232"/>
              <a:ext cx="576064" cy="504056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Pentagon 17"/>
            <p:cNvSpPr/>
            <p:nvPr/>
          </p:nvSpPr>
          <p:spPr>
            <a:xfrm>
              <a:off x="4716016" y="5517232"/>
              <a:ext cx="2880320" cy="504056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79388" y="4605338"/>
            <a:ext cx="8893175" cy="407987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Albania, Bosnia and Herzegovina, Croatia, FYR Macedonia, Kosovo*, Montenegro, and Serbia</a:t>
            </a:r>
          </a:p>
        </p:txBody>
      </p:sp>
      <p:sp>
        <p:nvSpPr>
          <p:cNvPr id="65546" name="TextBox 14"/>
          <p:cNvSpPr txBox="1">
            <a:spLocks noChangeArrowheads="1"/>
          </p:cNvSpPr>
          <p:nvPr/>
        </p:nvSpPr>
        <p:spPr bwMode="auto">
          <a:xfrm>
            <a:off x="228600" y="6019800"/>
            <a:ext cx="89154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 dirty="0">
                <a:latin typeface="Calibri" pitchFamily="34" charset="0"/>
              </a:rPr>
              <a:t>* This designation is without prejudice to positions on status, and is in line with UNSCR 1244 and the ICJ Opinion on the Kosovo Declaration of Independence</a:t>
            </a:r>
            <a:endParaRPr lang="en-GB" sz="900" dirty="0">
              <a:latin typeface="Calibri" pitchFamily="34" charset="0"/>
            </a:endParaRPr>
          </a:p>
        </p:txBody>
      </p:sp>
      <p:grpSp>
        <p:nvGrpSpPr>
          <p:cNvPr id="65547" name="Group 21"/>
          <p:cNvGrpSpPr>
            <a:grpSpLocks/>
          </p:cNvGrpSpPr>
          <p:nvPr/>
        </p:nvGrpSpPr>
        <p:grpSpPr bwMode="auto">
          <a:xfrm>
            <a:off x="34925" y="5157788"/>
            <a:ext cx="2519363" cy="369887"/>
            <a:chOff x="1115616" y="5084859"/>
            <a:chExt cx="2880212" cy="370337"/>
          </a:xfrm>
        </p:grpSpPr>
        <p:sp>
          <p:nvSpPr>
            <p:cNvPr id="24" name="TextBox 23"/>
            <p:cNvSpPr txBox="1"/>
            <p:nvPr/>
          </p:nvSpPr>
          <p:spPr>
            <a:xfrm>
              <a:off x="1115616" y="5084859"/>
              <a:ext cx="793102" cy="3703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chemeClr val="accent3">
                      <a:lumMod val="50000"/>
                    </a:schemeClr>
                  </a:solidFill>
                  <a:latin typeface="+mn-lt"/>
                  <a:cs typeface="+mn-cs"/>
                </a:rPr>
                <a:t>2007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202726" y="5084859"/>
              <a:ext cx="793102" cy="3703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chemeClr val="accent3">
                      <a:lumMod val="50000"/>
                    </a:schemeClr>
                  </a:solidFill>
                  <a:latin typeface="+mn-lt"/>
                  <a:cs typeface="+mn-cs"/>
                </a:rPr>
                <a:t>2009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122874" y="5084859"/>
              <a:ext cx="793101" cy="3703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chemeClr val="accent3">
                      <a:lumMod val="50000"/>
                    </a:schemeClr>
                  </a:solidFill>
                  <a:latin typeface="+mn-lt"/>
                  <a:cs typeface="+mn-cs"/>
                </a:rPr>
                <a:t>2008</a:t>
              </a:r>
            </a:p>
          </p:txBody>
        </p:sp>
      </p:grpSp>
      <p:sp>
        <p:nvSpPr>
          <p:cNvPr id="27" name="Chevron 26"/>
          <p:cNvSpPr/>
          <p:nvPr/>
        </p:nvSpPr>
        <p:spPr bwMode="auto">
          <a:xfrm>
            <a:off x="2555875" y="5516563"/>
            <a:ext cx="576263" cy="504825"/>
          </a:xfrm>
          <a:prstGeom prst="chevr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 dirty="0">
              <a:solidFill>
                <a:schemeClr val="tx1"/>
              </a:solidFill>
              <a:cs typeface="Arial" pitchFamily="34" charset="0"/>
            </a:endParaRPr>
          </a:p>
        </p:txBody>
      </p:sp>
      <p:grpSp>
        <p:nvGrpSpPr>
          <p:cNvPr id="7" name="Group 18"/>
          <p:cNvGrpSpPr/>
          <p:nvPr/>
        </p:nvGrpSpPr>
        <p:grpSpPr>
          <a:xfrm>
            <a:off x="2987824" y="5517232"/>
            <a:ext cx="2528664" cy="504056"/>
            <a:chOff x="4427984" y="5517232"/>
            <a:chExt cx="3168352" cy="504056"/>
          </a:xfrm>
          <a:solidFill>
            <a:schemeClr val="accent1">
              <a:lumMod val="75000"/>
            </a:schemeClr>
          </a:solidFill>
        </p:grpSpPr>
        <p:sp>
          <p:nvSpPr>
            <p:cNvPr id="29" name="Chevron 28"/>
            <p:cNvSpPr/>
            <p:nvPr/>
          </p:nvSpPr>
          <p:spPr>
            <a:xfrm>
              <a:off x="4427984" y="5517232"/>
              <a:ext cx="576064" cy="504056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Pentagon 29"/>
            <p:cNvSpPr/>
            <p:nvPr/>
          </p:nvSpPr>
          <p:spPr>
            <a:xfrm>
              <a:off x="4716016" y="5517232"/>
              <a:ext cx="2880320" cy="504056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</p:grpSp>
      <p:grpSp>
        <p:nvGrpSpPr>
          <p:cNvPr id="14" name="Group 18"/>
          <p:cNvGrpSpPr/>
          <p:nvPr/>
        </p:nvGrpSpPr>
        <p:grpSpPr>
          <a:xfrm>
            <a:off x="179512" y="5517232"/>
            <a:ext cx="2528664" cy="504056"/>
            <a:chOff x="4427984" y="5517232"/>
            <a:chExt cx="3168352" cy="504056"/>
          </a:xfrm>
          <a:solidFill>
            <a:schemeClr val="accent3">
              <a:lumMod val="75000"/>
            </a:schemeClr>
          </a:solidFill>
        </p:grpSpPr>
        <p:sp>
          <p:nvSpPr>
            <p:cNvPr id="32" name="Chevron 31"/>
            <p:cNvSpPr/>
            <p:nvPr/>
          </p:nvSpPr>
          <p:spPr>
            <a:xfrm>
              <a:off x="4427984" y="5517232"/>
              <a:ext cx="576064" cy="504056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3" name="Pentagon 32"/>
            <p:cNvSpPr/>
            <p:nvPr/>
          </p:nvSpPr>
          <p:spPr>
            <a:xfrm>
              <a:off x="4716016" y="5517232"/>
              <a:ext cx="2880320" cy="504056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</p:grpSp>
      <p:sp>
        <p:nvSpPr>
          <p:cNvPr id="31" name="Slide Number Placeholder 3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0958AD-33BB-48A7-9ACC-6B72684E9E9C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1" y="1754287"/>
          <a:ext cx="8915399" cy="4871319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719952"/>
                <a:gridCol w="1208868"/>
                <a:gridCol w="2417735"/>
                <a:gridCol w="2568844"/>
              </a:tblGrid>
              <a:tr h="420411">
                <a:tc>
                  <a:txBody>
                    <a:bodyPr/>
                    <a:lstStyle/>
                    <a:p>
                      <a:pPr algn="ctr"/>
                      <a:r>
                        <a:rPr lang="en-GB" sz="1500" dirty="0" smtClean="0"/>
                        <a:t>Industry</a:t>
                      </a:r>
                      <a:endParaRPr lang="en-US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 smtClean="0"/>
                        <a:t>First stage</a:t>
                      </a:r>
                      <a:endParaRPr lang="en-US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 smtClean="0"/>
                        <a:t>  Intermediate stages</a:t>
                      </a:r>
                      <a:endParaRPr lang="en-US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500" dirty="0" smtClean="0"/>
                        <a:t>      </a:t>
                      </a:r>
                      <a:r>
                        <a:rPr lang="en-GB" sz="1500" baseline="0" dirty="0" smtClean="0"/>
                        <a:t>    </a:t>
                      </a:r>
                      <a:r>
                        <a:rPr lang="en-GB" sz="1500" dirty="0" smtClean="0"/>
                        <a:t> Final stages</a:t>
                      </a:r>
                      <a:endParaRPr lang="en-US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477820">
                <a:tc>
                  <a:txBody>
                    <a:bodyPr/>
                    <a:lstStyle/>
                    <a:p>
                      <a:r>
                        <a:rPr lang="en-GB" sz="15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Food, beverages and tobacco</a:t>
                      </a:r>
                      <a:endParaRPr lang="en-US" sz="15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SRB</a:t>
                      </a:r>
                      <a:endParaRPr lang="en-US" sz="15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5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BIH</a:t>
                      </a:r>
                      <a:r>
                        <a:rPr lang="en-GB" sz="1500" b="1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 </a:t>
                      </a:r>
                      <a:r>
                        <a:rPr lang="en-GB" sz="15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HRV</a:t>
                      </a:r>
                      <a:r>
                        <a:rPr lang="en-GB" sz="1500" b="1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 </a:t>
                      </a:r>
                      <a:r>
                        <a:rPr lang="en-GB" sz="15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MKD</a:t>
                      </a:r>
                      <a:r>
                        <a:rPr lang="en-GB" sz="1500" b="1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GB" sz="15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MNE</a:t>
                      </a:r>
                      <a:endParaRPr lang="en-US" sz="15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46743">
                <a:tc>
                  <a:txBody>
                    <a:bodyPr/>
                    <a:lstStyle/>
                    <a:p>
                      <a:r>
                        <a:rPr lang="en-GB" sz="15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Textiles,</a:t>
                      </a:r>
                      <a:r>
                        <a:rPr lang="en-GB" sz="15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Clothing</a:t>
                      </a:r>
                      <a:endParaRPr lang="en-US" sz="15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5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ALB</a:t>
                      </a:r>
                      <a:r>
                        <a:rPr lang="en-GB" sz="1500" b="1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 </a:t>
                      </a:r>
                      <a:r>
                        <a:rPr lang="en-GB" sz="15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BIH</a:t>
                      </a:r>
                      <a:r>
                        <a:rPr lang="en-GB" sz="1500" b="1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GB" sz="15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HRV</a:t>
                      </a:r>
                      <a:r>
                        <a:rPr lang="en-GB" sz="1500" b="1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GB" sz="15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MKD</a:t>
                      </a:r>
                      <a:r>
                        <a:rPr lang="en-GB" sz="1500" b="1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GB" sz="15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SRB</a:t>
                      </a:r>
                      <a:endParaRPr lang="en-US" sz="15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167">
                <a:tc>
                  <a:txBody>
                    <a:bodyPr/>
                    <a:lstStyle/>
                    <a:p>
                      <a:r>
                        <a:rPr lang="en-GB" sz="15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Wood</a:t>
                      </a:r>
                      <a:r>
                        <a:rPr lang="en-GB" sz="15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and Cork</a:t>
                      </a:r>
                      <a:endParaRPr lang="en-US" sz="15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BIH   HRV  MNE</a:t>
                      </a:r>
                      <a:r>
                        <a:rPr lang="en-GB" sz="1500" b="1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 </a:t>
                      </a:r>
                      <a:r>
                        <a:rPr lang="en-GB" sz="15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SRB</a:t>
                      </a:r>
                      <a:endParaRPr lang="en-US" sz="15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ALB</a:t>
                      </a:r>
                      <a:r>
                        <a:rPr lang="en-GB" sz="1500" b="1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 </a:t>
                      </a:r>
                      <a:r>
                        <a:rPr lang="en-GB" sz="15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BIH</a:t>
                      </a:r>
                      <a:endParaRPr lang="en-US" sz="15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46743">
                <a:tc>
                  <a:txBody>
                    <a:bodyPr/>
                    <a:lstStyle/>
                    <a:p>
                      <a:r>
                        <a:rPr lang="en-GB" sz="15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Paper, Printing and Publishing</a:t>
                      </a:r>
                      <a:endParaRPr lang="en-US" sz="15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ALB</a:t>
                      </a:r>
                      <a:r>
                        <a:rPr lang="en-GB" sz="1500" b="1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 </a:t>
                      </a:r>
                      <a:r>
                        <a:rPr lang="en-GB" sz="15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BIH</a:t>
                      </a:r>
                      <a:r>
                        <a:rPr lang="en-GB" sz="1500" b="1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GB" sz="15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HRV</a:t>
                      </a:r>
                      <a:r>
                        <a:rPr lang="en-GB" sz="1500" b="1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GB" sz="15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SRB</a:t>
                      </a:r>
                      <a:endParaRPr lang="en-US" sz="15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BIH</a:t>
                      </a:r>
                      <a:r>
                        <a:rPr lang="en-GB" sz="1500" b="1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GB" sz="15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SRB</a:t>
                      </a:r>
                      <a:endParaRPr lang="en-US" sz="15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167">
                <a:tc>
                  <a:txBody>
                    <a:bodyPr/>
                    <a:lstStyle/>
                    <a:p>
                      <a:r>
                        <a:rPr lang="en-GB" sz="15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Coke,</a:t>
                      </a:r>
                      <a:r>
                        <a:rPr lang="en-GB" sz="15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Petroleum Products</a:t>
                      </a:r>
                      <a:endParaRPr lang="en-US" sz="15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HRV</a:t>
                      </a:r>
                      <a:endParaRPr lang="en-US" sz="15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5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0167">
                <a:tc>
                  <a:txBody>
                    <a:bodyPr/>
                    <a:lstStyle/>
                    <a:p>
                      <a:r>
                        <a:rPr lang="en-GB" sz="15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Rubber and Plastics</a:t>
                      </a:r>
                      <a:endParaRPr lang="en-US" sz="15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MKD</a:t>
                      </a:r>
                      <a:r>
                        <a:rPr lang="en-GB" sz="1500" b="1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  SRB</a:t>
                      </a:r>
                      <a:endParaRPr lang="en-US" sz="15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167">
                <a:tc>
                  <a:txBody>
                    <a:bodyPr/>
                    <a:lstStyle/>
                    <a:p>
                      <a:r>
                        <a:rPr lang="en-GB" sz="15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Basic Metals</a:t>
                      </a:r>
                      <a:endParaRPr lang="en-US" sz="15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BIH</a:t>
                      </a:r>
                      <a:r>
                        <a:rPr lang="en-GB" sz="1500" b="1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 MNE</a:t>
                      </a:r>
                      <a:endParaRPr lang="en-US" sz="15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MKD</a:t>
                      </a:r>
                      <a:r>
                        <a:rPr lang="en-GB" sz="1500" b="1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 </a:t>
                      </a:r>
                      <a:r>
                        <a:rPr lang="en-GB" sz="15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SRB</a:t>
                      </a:r>
                      <a:endParaRPr lang="en-US" sz="15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0167">
                <a:tc>
                  <a:txBody>
                    <a:bodyPr/>
                    <a:lstStyle/>
                    <a:p>
                      <a:r>
                        <a:rPr lang="en-GB" sz="15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Fabricated metal</a:t>
                      </a:r>
                      <a:r>
                        <a:rPr lang="en-GB" sz="15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products</a:t>
                      </a:r>
                      <a:endParaRPr lang="en-US" sz="15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BIH</a:t>
                      </a:r>
                      <a:endParaRPr lang="en-US" sz="15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ALB</a:t>
                      </a:r>
                      <a:r>
                        <a:rPr lang="en-GB" sz="1500" b="1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 </a:t>
                      </a:r>
                      <a:r>
                        <a:rPr lang="en-GB" sz="15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HRV</a:t>
                      </a:r>
                      <a:r>
                        <a:rPr lang="en-GB" sz="1500" b="1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 </a:t>
                      </a:r>
                      <a:r>
                        <a:rPr lang="en-GB" sz="15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MKD</a:t>
                      </a:r>
                      <a:r>
                        <a:rPr lang="en-GB" sz="1500" b="1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 </a:t>
                      </a:r>
                      <a:r>
                        <a:rPr lang="en-GB" sz="15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SRB</a:t>
                      </a:r>
                      <a:endParaRPr lang="en-US" sz="15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SRB</a:t>
                      </a:r>
                      <a:endParaRPr lang="en-US" sz="15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167">
                <a:tc>
                  <a:txBody>
                    <a:bodyPr/>
                    <a:lstStyle/>
                    <a:p>
                      <a:r>
                        <a:rPr lang="en-GB" sz="15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Electrical machinery, nec</a:t>
                      </a:r>
                      <a:endParaRPr lang="en-US" sz="15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HRV</a:t>
                      </a:r>
                      <a:r>
                        <a:rPr lang="en-GB" sz="1500" b="1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GB" sz="15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SRB</a:t>
                      </a:r>
                      <a:endParaRPr lang="en-US" sz="15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5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5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8600">
                <a:tc>
                  <a:txBody>
                    <a:bodyPr/>
                    <a:lstStyle/>
                    <a:p>
                      <a:r>
                        <a:rPr lang="en-GB" sz="15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Motor vehicles, Trailers</a:t>
                      </a:r>
                      <a:endParaRPr lang="en-US" sz="15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BIH</a:t>
                      </a:r>
                      <a:endParaRPr lang="en-US" sz="15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5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5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052736"/>
          </a:xfrm>
        </p:spPr>
        <p:txBody>
          <a:bodyPr>
            <a:normAutofit/>
          </a:bodyPr>
          <a:lstStyle/>
          <a:p>
            <a:r>
              <a:rPr lang="en-GB" sz="2400" dirty="0" smtClean="0"/>
              <a:t>WB economies present supply chain complementarities in selected sectors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990600" y="1383268"/>
            <a:ext cx="754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tx1">
                    <a:lumMod val="75000"/>
                  </a:schemeClr>
                </a:solidFill>
              </a:rPr>
              <a:t>Economies’ positions in supply chains (2009)</a:t>
            </a:r>
            <a:endParaRPr lang="en-US" sz="16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000" y="6641812"/>
            <a:ext cx="51816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dirty="0" smtClean="0"/>
              <a:t>Source: OECD (2012). No data available for Kosovo*</a:t>
            </a:r>
            <a:endParaRPr lang="en-US" sz="13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/>
          <a:lstStyle/>
          <a:p>
            <a:fld id="{7C14A1DD-153B-414A-8D33-75252E8878C1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1752601"/>
          <a:ext cx="7620000" cy="4779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1287"/>
                <a:gridCol w="725313"/>
                <a:gridCol w="685800"/>
                <a:gridCol w="762000"/>
                <a:gridCol w="685800"/>
                <a:gridCol w="762000"/>
                <a:gridCol w="762000"/>
                <a:gridCol w="685800"/>
              </a:tblGrid>
              <a:tr h="364483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ALB</a:t>
                      </a:r>
                      <a:endParaRPr lang="en-US" sz="1600" b="1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BIH</a:t>
                      </a:r>
                      <a:endParaRPr lang="en-US" sz="1600" b="1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HRV</a:t>
                      </a:r>
                      <a:endParaRPr lang="en-US" sz="1600" b="1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XK</a:t>
                      </a:r>
                      <a:endParaRPr lang="en-US" sz="1600" b="1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MKD</a:t>
                      </a:r>
                      <a:endParaRPr lang="en-US" sz="1600" b="1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MNE</a:t>
                      </a:r>
                      <a:endParaRPr lang="en-US" sz="1600" b="1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SRB</a:t>
                      </a:r>
                      <a:endParaRPr lang="en-US" sz="1600" b="1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353517">
                <a:tc>
                  <a:txBody>
                    <a:bodyPr/>
                    <a:lstStyle/>
                    <a:p>
                      <a:r>
                        <a:rPr lang="en-GB" sz="16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Metal industry</a:t>
                      </a:r>
                      <a:endParaRPr lang="en-US" sz="1600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3517">
                <a:tc>
                  <a:txBody>
                    <a:bodyPr/>
                    <a:lstStyle/>
                    <a:p>
                      <a:r>
                        <a:rPr lang="en-GB" sz="16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Textile,</a:t>
                      </a:r>
                      <a:r>
                        <a:rPr lang="en-GB" sz="1600" b="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Apparel</a:t>
                      </a:r>
                      <a:endParaRPr lang="en-US" sz="1600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  <a:tr h="376739">
                <a:tc>
                  <a:txBody>
                    <a:bodyPr/>
                    <a:lstStyle/>
                    <a:p>
                      <a:r>
                        <a:rPr lang="en-GB" sz="16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Wood processing</a:t>
                      </a:r>
                      <a:endParaRPr lang="en-US" sz="1600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  <a:tr h="363511">
                <a:tc>
                  <a:txBody>
                    <a:bodyPr/>
                    <a:lstStyle/>
                    <a:p>
                      <a:r>
                        <a:rPr lang="en-GB" sz="16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Agro-food</a:t>
                      </a:r>
                      <a:endParaRPr lang="en-US" sz="1600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  <a:tr h="379363">
                <a:tc>
                  <a:txBody>
                    <a:bodyPr/>
                    <a:lstStyle/>
                    <a:p>
                      <a:r>
                        <a:rPr lang="en-GB" sz="16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Mining</a:t>
                      </a:r>
                      <a:endParaRPr lang="en-US" sz="1600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3517">
                <a:tc>
                  <a:txBody>
                    <a:bodyPr/>
                    <a:lstStyle/>
                    <a:p>
                      <a:r>
                        <a:rPr lang="en-GB" sz="16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Construction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  <a:tr h="362199">
                <a:tc>
                  <a:txBody>
                    <a:bodyPr/>
                    <a:lstStyle/>
                    <a:p>
                      <a:r>
                        <a:rPr lang="en-GB" sz="16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Automotive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3511">
                <a:tc>
                  <a:txBody>
                    <a:bodyPr/>
                    <a:lstStyle/>
                    <a:p>
                      <a:r>
                        <a:rPr lang="en-GB" sz="16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Pharmaceuticals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  <a:tr h="363511">
                <a:tc>
                  <a:txBody>
                    <a:bodyPr/>
                    <a:lstStyle/>
                    <a:p>
                      <a:r>
                        <a:rPr lang="en-GB" sz="16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ICT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  <a:tr h="363511">
                <a:tc>
                  <a:txBody>
                    <a:bodyPr/>
                    <a:lstStyle/>
                    <a:p>
                      <a:r>
                        <a:rPr lang="en-GB" sz="16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Tourism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3511">
                <a:tc>
                  <a:txBody>
                    <a:bodyPr/>
                    <a:lstStyle/>
                    <a:p>
                      <a:r>
                        <a:rPr lang="en-GB" sz="16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Banking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3511">
                <a:tc>
                  <a:txBody>
                    <a:bodyPr/>
                    <a:lstStyle/>
                    <a:p>
                      <a:r>
                        <a:rPr lang="en-GB" sz="16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Energy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Governments in the region support similar sectors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" y="1371600"/>
            <a:ext cx="670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tx1">
                    <a:lumMod val="50000"/>
                  </a:schemeClr>
                </a:solidFill>
              </a:rPr>
              <a:t>Sectors prioritised by WB economies</a:t>
            </a:r>
            <a:endParaRPr lang="en-US" sz="16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6565612"/>
            <a:ext cx="65532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00" dirty="0" smtClean="0"/>
              <a:t>Source: based on National Strategies and Investment Promotion Agencies</a:t>
            </a:r>
            <a:endParaRPr lang="en-US" sz="13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/>
          <a:lstStyle/>
          <a:p>
            <a:fld id="{7C14A1DD-153B-414A-8D33-75252E8878C1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smtClean="0"/>
              <a:t>Analytical framework for sector selection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/>
          <a:lstStyle/>
          <a:p>
            <a:fld id="{7C14A1DD-153B-414A-8D33-75252E8878C1}" type="slidenum">
              <a:rPr lang="en-US" smtClean="0"/>
              <a:pPr/>
              <a:t>22</a:t>
            </a:fld>
            <a:endParaRPr lang="en-US" dirty="0"/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1752600"/>
          <a:ext cx="79248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489950" cy="1008112"/>
          </a:xfrm>
        </p:spPr>
        <p:txBody>
          <a:bodyPr/>
          <a:lstStyle/>
          <a:p>
            <a:r>
              <a:rPr lang="en-GB" sz="2400" dirty="0" smtClean="0"/>
              <a:t>Broader criteria to be used for identification of areas of local current and potential strengths</a:t>
            </a:r>
            <a:endParaRPr lang="en-GB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2EE45-D2F2-4F8E-BE24-2F148A245176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266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76400"/>
            <a:ext cx="7920880" cy="4345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787202" y="5791200"/>
            <a:ext cx="75608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* Industry </a:t>
            </a:r>
            <a:r>
              <a:rPr lang="en-GB" sz="1100" dirty="0"/>
              <a:t>specific indicators could be developed </a:t>
            </a:r>
            <a:r>
              <a:rPr lang="en-GB" sz="1100" dirty="0" smtClean="0"/>
              <a:t> in </a:t>
            </a:r>
            <a:r>
              <a:rPr lang="en-GB" sz="1100" dirty="0"/>
              <a:t>consultation with industry experts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28600" y="0"/>
            <a:ext cx="848995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Broader criteria to be used for identification of areas of local current and potential strengths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6106180"/>
            <a:ext cx="8229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latin typeface="+mn-lt"/>
              </a:rPr>
              <a:t>Source: “Industrial upgrading through value chains in Western Balkans: the issues for analysis” Presentation by Prof. Slavo Radosevic, NGCI Workshop, OECD </a:t>
            </a:r>
            <a:endParaRPr lang="en-GB" sz="1100" dirty="0">
              <a:latin typeface="+mn-lt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 bwMode="auto">
          <a:xfrm>
            <a:off x="0" y="-138336"/>
            <a:ext cx="9144000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smtClean="0"/>
              <a:t>How to </a:t>
            </a:r>
            <a:r>
              <a:rPr lang="en-GB" sz="2800" dirty="0" smtClean="0"/>
              <a:t>assess</a:t>
            </a:r>
            <a:r>
              <a:rPr lang="fr-FR" sz="2800" dirty="0" smtClean="0"/>
              <a:t> the future growth potential of sectors? 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/>
          <a:lstStyle/>
          <a:p>
            <a:fld id="{7C14A1DD-153B-414A-8D33-75252E8878C1}" type="slidenum">
              <a:rPr lang="en-US" smtClean="0"/>
              <a:pPr/>
              <a:t>24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5773581"/>
              </p:ext>
            </p:extLst>
          </p:nvPr>
        </p:nvGraphicFramePr>
        <p:xfrm>
          <a:off x="323526" y="962655"/>
          <a:ext cx="7848874" cy="5578488"/>
        </p:xfrm>
        <a:graphic>
          <a:graphicData uri="http://schemas.openxmlformats.org/drawingml/2006/table">
            <a:tbl>
              <a:tblPr/>
              <a:tblGrid>
                <a:gridCol w="1098843"/>
                <a:gridCol w="845374"/>
                <a:gridCol w="174981"/>
                <a:gridCol w="1177331"/>
                <a:gridCol w="1020353"/>
                <a:gridCol w="941864"/>
                <a:gridCol w="1569773"/>
                <a:gridCol w="1020355"/>
              </a:tblGrid>
              <a:tr h="356862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Austria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GB" b="1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4706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Germany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b="1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20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Potential ‘SEE flying  geese’  pattern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6862">
                <a:tc>
                  <a:txBody>
                    <a:bodyPr/>
                    <a:lstStyle/>
                    <a:p>
                      <a:pPr algn="l" fontAlgn="b"/>
                      <a:endParaRPr lang="en-GB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Italy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GB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4706">
                <a:tc>
                  <a:txBody>
                    <a:bodyPr/>
                    <a:lstStyle/>
                    <a:p>
                      <a:pPr algn="l" fontAlgn="b"/>
                      <a:endParaRPr lang="en-GB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Slovenia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4706">
                <a:tc>
                  <a:txBody>
                    <a:bodyPr/>
                    <a:lstStyle/>
                    <a:p>
                      <a:pPr algn="l" fontAlgn="b"/>
                      <a:endParaRPr lang="en-GB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GB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Greece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4002">
                <a:tc>
                  <a:txBody>
                    <a:bodyPr/>
                    <a:lstStyle/>
                    <a:p>
                      <a:pPr algn="l" fontAlgn="b"/>
                      <a:endParaRPr lang="en-GB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GB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GB" b="1" dirty="0"/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Hungary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4706">
                <a:tc>
                  <a:txBody>
                    <a:bodyPr/>
                    <a:lstStyle/>
                    <a:p>
                      <a:pPr algn="l" fontAlgn="b"/>
                      <a:endParaRPr lang="en-GB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GB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GB" b="1" dirty="0"/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Croatia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6862">
                <a:tc>
                  <a:txBody>
                    <a:bodyPr/>
                    <a:lstStyle/>
                    <a:p>
                      <a:pPr algn="l" fontAlgn="b"/>
                      <a:endParaRPr lang="en-GB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GB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GB" b="1" dirty="0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Turkey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6862">
                <a:tc>
                  <a:txBody>
                    <a:bodyPr/>
                    <a:lstStyle/>
                    <a:p>
                      <a:pPr algn="l" fontAlgn="b"/>
                      <a:endParaRPr lang="en-GB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GB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GB" b="1" dirty="0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Bulgaria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6862">
                <a:tc>
                  <a:txBody>
                    <a:bodyPr/>
                    <a:lstStyle/>
                    <a:p>
                      <a:pPr algn="l" fontAlgn="b"/>
                      <a:endParaRPr lang="en-GB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GDP pc PPP const 2005$ in 000’s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Romania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4706">
                <a:tc>
                  <a:txBody>
                    <a:bodyPr/>
                    <a:lstStyle/>
                    <a:p>
                      <a:pPr algn="l" fontAlgn="b"/>
                      <a:endParaRPr lang="en-GB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GB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Serbia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963">
                <a:tc>
                  <a:txBody>
                    <a:bodyPr/>
                    <a:lstStyle/>
                    <a:p>
                      <a:pPr algn="l" fontAlgn="b"/>
                      <a:endParaRPr lang="en-GB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GB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Albania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645921">
                <a:tc>
                  <a:txBody>
                    <a:bodyPr/>
                    <a:lstStyle/>
                    <a:p>
                      <a:pPr algn="l" fontAlgn="b"/>
                      <a:endParaRPr lang="en-GB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GB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Bosnia and Herzegovina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6350913"/>
            <a:ext cx="4876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latin typeface="+mn-lt"/>
              </a:rPr>
              <a:t>Source: “Industrial upgrading through value chains in Western Balkans: the issues for analysis” Presentation by Prof. Slavo Radosevic, NGCI Workshop, OECD </a:t>
            </a:r>
            <a:endParaRPr lang="en-GB" sz="11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4971871"/>
            <a:ext cx="3048000" cy="120032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Identify sectors with declining RCA in countries whose GDP pc is twice of individual WB countries</a:t>
            </a: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733800" y="2267744"/>
            <a:ext cx="4557464" cy="2304256"/>
            <a:chOff x="3614936" y="1916832"/>
            <a:chExt cx="4557464" cy="2304256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7092280" y="4221088"/>
              <a:ext cx="108012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8172400" y="1916832"/>
              <a:ext cx="0" cy="23042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>
              <a:off x="3614936" y="1916832"/>
              <a:ext cx="4557464" cy="1825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3995936" y="3787552"/>
            <a:ext cx="1368152" cy="2232248"/>
            <a:chOff x="3995936" y="3501008"/>
            <a:chExt cx="1368152" cy="2232248"/>
          </a:xfrm>
        </p:grpSpPr>
        <p:cxnSp>
          <p:nvCxnSpPr>
            <p:cNvPr id="14" name="Straight Connector 13"/>
            <p:cNvCxnSpPr/>
            <p:nvPr/>
          </p:nvCxnSpPr>
          <p:spPr>
            <a:xfrm flipH="1">
              <a:off x="3995936" y="5733256"/>
              <a:ext cx="136815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3995936" y="3501008"/>
              <a:ext cx="0" cy="22322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838200" y="2057400"/>
            <a:ext cx="2667000" cy="1447800"/>
            <a:chOff x="3995936" y="3501008"/>
            <a:chExt cx="2667000" cy="1447800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3995936" y="4948808"/>
              <a:ext cx="2667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3995936" y="3501008"/>
              <a:ext cx="0" cy="1447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1853FF9-CE38-499F-8988-EB9F6337B4F3}" type="slidenum">
              <a:rPr lang="en-GB"/>
              <a:pPr/>
              <a:t>25</a:t>
            </a:fld>
            <a:endParaRPr lang="en-GB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609600" y="1371600"/>
          <a:ext cx="7162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052736"/>
          </a:xfrm>
        </p:spPr>
        <p:txBody>
          <a:bodyPr>
            <a:normAutofit/>
          </a:bodyPr>
          <a:lstStyle/>
          <a:p>
            <a:pPr eaLnBrk="1" hangingPunct="1"/>
            <a:r>
              <a:rPr lang="en-GB" sz="2400" dirty="0" smtClean="0"/>
              <a:t>Next Generation Competitiveness Initiative:</a:t>
            </a:r>
            <a:br>
              <a:rPr lang="en-GB" sz="2400" dirty="0" smtClean="0"/>
            </a:br>
            <a:r>
              <a:rPr lang="en-GB" sz="2400" dirty="0" smtClean="0"/>
              <a:t>Sector component development process</a:t>
            </a:r>
          </a:p>
        </p:txBody>
      </p:sp>
      <p:sp>
        <p:nvSpPr>
          <p:cNvPr id="10" name="Oval 9"/>
          <p:cNvSpPr/>
          <p:nvPr/>
        </p:nvSpPr>
        <p:spPr>
          <a:xfrm>
            <a:off x="7696200" y="3200400"/>
            <a:ext cx="406400" cy="4064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" name="Group 10"/>
          <p:cNvGrpSpPr/>
          <p:nvPr/>
        </p:nvGrpSpPr>
        <p:grpSpPr>
          <a:xfrm>
            <a:off x="7239000" y="2286000"/>
            <a:ext cx="1856623" cy="1625600"/>
            <a:chOff x="4925175" y="685808"/>
            <a:chExt cx="1551823" cy="1625600"/>
          </a:xfrm>
        </p:grpSpPr>
        <p:sp>
          <p:nvSpPr>
            <p:cNvPr id="12" name="Rectangle 11"/>
            <p:cNvSpPr/>
            <p:nvPr/>
          </p:nvSpPr>
          <p:spPr>
            <a:xfrm>
              <a:off x="4925175" y="685808"/>
              <a:ext cx="1551823" cy="16256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ectangle 13"/>
            <p:cNvSpPr/>
            <p:nvPr/>
          </p:nvSpPr>
          <p:spPr>
            <a:xfrm>
              <a:off x="4925175" y="685808"/>
              <a:ext cx="1551823" cy="1625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t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dirty="0" smtClean="0"/>
                <a:t>First Working Group meeting</a:t>
              </a:r>
              <a:endParaRPr lang="en-GB" sz="1800" kern="1200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09600" y="3886200"/>
            <a:ext cx="1676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en-GB" sz="1600" dirty="0" smtClean="0"/>
              <a:t>Data collection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GB" sz="1600" dirty="0" smtClean="0"/>
              <a:t>Desk research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GB" sz="1600" dirty="0" smtClean="0"/>
              <a:t>Consultation with OECD and technical experts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10000" y="3962400"/>
            <a:ext cx="182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250" indent="-95250">
              <a:buFont typeface="Arial" pitchFamily="34" charset="0"/>
              <a:buChar char="•"/>
            </a:pPr>
            <a:r>
              <a:rPr lang="en-GB" sz="1600" dirty="0" smtClean="0"/>
              <a:t>First WGC meeting</a:t>
            </a:r>
          </a:p>
          <a:p>
            <a:pPr marL="95250" indent="-95250">
              <a:buFont typeface="Arial" pitchFamily="34" charset="0"/>
              <a:buChar char="•"/>
            </a:pPr>
            <a:endParaRPr lang="en-GB" sz="1600" dirty="0" smtClean="0"/>
          </a:p>
          <a:p>
            <a:pPr marL="95250" indent="-95250">
              <a:buFont typeface="Arial" pitchFamily="34" charset="0"/>
              <a:buChar char="•"/>
            </a:pPr>
            <a:r>
              <a:rPr lang="en-GB" sz="1600" dirty="0" smtClean="0"/>
              <a:t>Endorsement by SEEIC</a:t>
            </a:r>
          </a:p>
        </p:txBody>
      </p:sp>
      <p:grpSp>
        <p:nvGrpSpPr>
          <p:cNvPr id="3" name="Group 21"/>
          <p:cNvGrpSpPr/>
          <p:nvPr/>
        </p:nvGrpSpPr>
        <p:grpSpPr>
          <a:xfrm>
            <a:off x="914400" y="1600200"/>
            <a:ext cx="7543800" cy="369332"/>
            <a:chOff x="1219200" y="1600200"/>
            <a:chExt cx="7247965" cy="369332"/>
          </a:xfrm>
          <a:solidFill>
            <a:schemeClr val="accent1">
              <a:lumMod val="75000"/>
            </a:schemeClr>
          </a:solidFill>
        </p:grpSpPr>
        <p:sp>
          <p:nvSpPr>
            <p:cNvPr id="18" name="TextBox 17"/>
            <p:cNvSpPr txBox="1"/>
            <p:nvPr/>
          </p:nvSpPr>
          <p:spPr>
            <a:xfrm>
              <a:off x="1219200" y="1600200"/>
              <a:ext cx="2362200" cy="36933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June – September  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962400" y="1600200"/>
              <a:ext cx="1295400" cy="36933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October   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715000" y="1600200"/>
              <a:ext cx="1295400" cy="36933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November   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611036" y="1600200"/>
              <a:ext cx="856129" cy="36933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2014   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362200" y="3934361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en-GB" sz="1600" dirty="0" smtClean="0"/>
              <a:t>Proposal drafted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638800" y="3962400"/>
            <a:ext cx="167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250" indent="-95250">
              <a:buFont typeface="Arial" pitchFamily="34" charset="0"/>
              <a:buChar char="•"/>
            </a:pPr>
            <a:r>
              <a:rPr lang="en-GB" sz="1600" dirty="0" smtClean="0"/>
              <a:t>Consultation with WGC to identify members of working groups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3810000" y="2209800"/>
            <a:ext cx="1828800" cy="3657600"/>
          </a:xfrm>
          <a:prstGeom prst="roundRect">
            <a:avLst/>
          </a:prstGeom>
          <a:solidFill>
            <a:schemeClr val="accent4">
              <a:lumMod val="60000"/>
              <a:lumOff val="40000"/>
              <a:alpha val="15000"/>
            </a:schemeClr>
          </a:solidFill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smtClean="0"/>
              <a:t>Working Group on Competitiveness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/>
          <a:lstStyle/>
          <a:p>
            <a:fld id="{7C14A1DD-153B-414A-8D33-75252E8878C1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857071"/>
            <a:ext cx="7848600" cy="120032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Composition:</a:t>
            </a:r>
            <a:r>
              <a:rPr lang="en-GB" dirty="0" smtClean="0"/>
              <a:t> </a:t>
            </a:r>
          </a:p>
          <a:p>
            <a:endParaRPr lang="en-GB" dirty="0" smtClean="0"/>
          </a:p>
          <a:p>
            <a:r>
              <a:rPr lang="en-US" dirty="0" smtClean="0"/>
              <a:t>Government institutions and departments in charge of competitiveness, industrial and sector policy.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2133600"/>
            <a:ext cx="7848600" cy="369331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r>
              <a:rPr lang="en-GB" b="1" u="sng" dirty="0" smtClean="0"/>
              <a:t>Activities:</a:t>
            </a:r>
          </a:p>
          <a:p>
            <a:endParaRPr lang="en-GB" dirty="0" smtClean="0"/>
          </a:p>
          <a:p>
            <a:pPr marL="355600" lvl="0" indent="-355600">
              <a:buFont typeface="Arial" pitchFamily="34" charset="0"/>
              <a:buChar char="•"/>
            </a:pPr>
            <a:r>
              <a:rPr lang="en-US" dirty="0" smtClean="0"/>
              <a:t>Promoting regional cooperation in competiveness policy reforms;</a:t>
            </a:r>
            <a:endParaRPr lang="en-GB" dirty="0" smtClean="0"/>
          </a:p>
          <a:p>
            <a:pPr marL="355600" lvl="0" indent="-355600">
              <a:buFont typeface="Arial" pitchFamily="34" charset="0"/>
              <a:buChar char="•"/>
            </a:pPr>
            <a:r>
              <a:rPr lang="en-US" dirty="0" smtClean="0"/>
              <a:t>Identification of sectors with potential regional value chains;</a:t>
            </a:r>
            <a:endParaRPr lang="en-GB" dirty="0" smtClean="0"/>
          </a:p>
          <a:p>
            <a:pPr marL="355600" lvl="0" indent="-355600">
              <a:buFont typeface="Arial" pitchFamily="34" charset="0"/>
              <a:buChar char="•"/>
            </a:pPr>
            <a:r>
              <a:rPr lang="en-US" dirty="0" smtClean="0"/>
              <a:t>Assessing policy barriers to greater value chain development;</a:t>
            </a:r>
            <a:endParaRPr lang="en-GB" dirty="0" smtClean="0"/>
          </a:p>
          <a:p>
            <a:pPr marL="355600" lvl="0" indent="-355600">
              <a:buFont typeface="Arial" pitchFamily="34" charset="0"/>
              <a:buChar char="•"/>
            </a:pPr>
            <a:r>
              <a:rPr lang="en-US" dirty="0" smtClean="0"/>
              <a:t>Developing policy recommendations at the industry and sector level to enhance regional value chains;</a:t>
            </a:r>
            <a:endParaRPr lang="en-GB" dirty="0" smtClean="0"/>
          </a:p>
          <a:p>
            <a:pPr marL="355600" lvl="0" indent="-355600">
              <a:buFont typeface="Arial" pitchFamily="34" charset="0"/>
              <a:buChar char="•"/>
            </a:pPr>
            <a:r>
              <a:rPr lang="en-US" dirty="0" smtClean="0"/>
              <a:t>Reviewing actions to promote regional value chains in the global marketplace;</a:t>
            </a:r>
            <a:endParaRPr lang="en-GB" dirty="0" smtClean="0"/>
          </a:p>
          <a:p>
            <a:pPr marL="355600" lvl="0" indent="-355600">
              <a:buFont typeface="Arial" pitchFamily="34" charset="0"/>
              <a:buChar char="•"/>
            </a:pPr>
            <a:r>
              <a:rPr lang="en-US" dirty="0" smtClean="0"/>
              <a:t>Strengthening regional value chains by actively supporting the creation of transnational clusters and business networks; </a:t>
            </a:r>
            <a:endParaRPr lang="en-GB" dirty="0" smtClean="0"/>
          </a:p>
          <a:p>
            <a:pPr marL="355600" lvl="0" indent="-355600">
              <a:buFont typeface="Arial" pitchFamily="34" charset="0"/>
              <a:buChar char="•"/>
            </a:pPr>
            <a:r>
              <a:rPr lang="en-US" dirty="0" smtClean="0"/>
              <a:t>Enhancing coordination and peer reviews on SME policy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5962471"/>
            <a:ext cx="7848600" cy="369332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First meeting:</a:t>
            </a:r>
            <a:r>
              <a:rPr lang="en-GB" dirty="0" smtClean="0"/>
              <a:t> Early October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Connector 37"/>
          <p:cNvCxnSpPr/>
          <p:nvPr/>
        </p:nvCxnSpPr>
        <p:spPr>
          <a:xfrm flipV="1">
            <a:off x="8604250" y="836613"/>
            <a:ext cx="0" cy="5949950"/>
          </a:xfrm>
          <a:prstGeom prst="line">
            <a:avLst/>
          </a:prstGeom>
          <a:ln w="508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6516688" y="836613"/>
            <a:ext cx="0" cy="5949950"/>
          </a:xfrm>
          <a:prstGeom prst="line">
            <a:avLst/>
          </a:prstGeom>
          <a:ln w="508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4356100" y="836613"/>
            <a:ext cx="0" cy="5949950"/>
          </a:xfrm>
          <a:prstGeom prst="line">
            <a:avLst/>
          </a:prstGeom>
          <a:ln w="508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2124075" y="836613"/>
            <a:ext cx="0" cy="5949950"/>
          </a:xfrm>
          <a:prstGeom prst="line">
            <a:avLst/>
          </a:prstGeom>
          <a:ln w="508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79388" y="836613"/>
            <a:ext cx="0" cy="5949950"/>
          </a:xfrm>
          <a:prstGeom prst="line">
            <a:avLst/>
          </a:prstGeom>
          <a:ln w="508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736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>
            <a:off x="6011863" y="5102225"/>
            <a:ext cx="981075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E8DD06F1-E827-44E8-B3F4-E46715E6DB33}" type="slidenum">
              <a:rPr lang="en-GB"/>
              <a:pPr/>
              <a:t>27</a:t>
            </a:fld>
            <a:endParaRPr lang="en-GB" dirty="0"/>
          </a:p>
        </p:txBody>
      </p:sp>
      <p:sp>
        <p:nvSpPr>
          <p:cNvPr id="73737" name="TextBox 9"/>
          <p:cNvSpPr txBox="1">
            <a:spLocks noChangeArrowheads="1"/>
          </p:cNvSpPr>
          <p:nvPr/>
        </p:nvSpPr>
        <p:spPr bwMode="auto">
          <a:xfrm>
            <a:off x="755650" y="908050"/>
            <a:ext cx="7921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 dirty="0">
                <a:solidFill>
                  <a:srgbClr val="0070C0"/>
                </a:solidFill>
                <a:latin typeface="Calibri" pitchFamily="34" charset="0"/>
              </a:rPr>
              <a:t>2013</a:t>
            </a:r>
          </a:p>
        </p:txBody>
      </p:sp>
      <p:sp>
        <p:nvSpPr>
          <p:cNvPr id="73738" name="TextBox 9"/>
          <p:cNvSpPr txBox="1">
            <a:spLocks noChangeArrowheads="1"/>
          </p:cNvSpPr>
          <p:nvPr/>
        </p:nvSpPr>
        <p:spPr bwMode="auto">
          <a:xfrm>
            <a:off x="2843213" y="908050"/>
            <a:ext cx="1008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 dirty="0">
                <a:solidFill>
                  <a:srgbClr val="0070C0"/>
                </a:solidFill>
                <a:latin typeface="Calibri" pitchFamily="34" charset="0"/>
              </a:rPr>
              <a:t>2014</a:t>
            </a:r>
          </a:p>
        </p:txBody>
      </p:sp>
      <p:sp>
        <p:nvSpPr>
          <p:cNvPr id="73739" name="TextBox 9"/>
          <p:cNvSpPr txBox="1">
            <a:spLocks noChangeArrowheads="1"/>
          </p:cNvSpPr>
          <p:nvPr/>
        </p:nvSpPr>
        <p:spPr bwMode="auto">
          <a:xfrm>
            <a:off x="5003800" y="908050"/>
            <a:ext cx="7921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 dirty="0">
                <a:solidFill>
                  <a:srgbClr val="0070C0"/>
                </a:solidFill>
                <a:latin typeface="Calibri" pitchFamily="34" charset="0"/>
              </a:rPr>
              <a:t>2015</a:t>
            </a:r>
          </a:p>
        </p:txBody>
      </p:sp>
      <p:sp>
        <p:nvSpPr>
          <p:cNvPr id="73740" name="TextBox 9"/>
          <p:cNvSpPr txBox="1">
            <a:spLocks noChangeArrowheads="1"/>
          </p:cNvSpPr>
          <p:nvPr/>
        </p:nvSpPr>
        <p:spPr bwMode="auto">
          <a:xfrm>
            <a:off x="7164388" y="908050"/>
            <a:ext cx="7921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 dirty="0">
                <a:solidFill>
                  <a:srgbClr val="0070C0"/>
                </a:solidFill>
                <a:latin typeface="Calibri" pitchFamily="34" charset="0"/>
              </a:rPr>
              <a:t>2016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85800" y="2441575"/>
            <a:ext cx="968375" cy="4619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srgbClr val="000000"/>
                </a:solidFill>
                <a:cs typeface="Arial" pitchFamily="34" charset="0"/>
              </a:rPr>
              <a:t>1</a:t>
            </a:r>
            <a:r>
              <a:rPr lang="en-GB" sz="1200" baseline="30000" dirty="0">
                <a:solidFill>
                  <a:srgbClr val="000000"/>
                </a:solidFill>
                <a:cs typeface="Arial" pitchFamily="34" charset="0"/>
              </a:rPr>
              <a:t>st</a:t>
            </a:r>
            <a:r>
              <a:rPr lang="en-GB" sz="1200" dirty="0">
                <a:solidFill>
                  <a:srgbClr val="000000"/>
                </a:solidFill>
                <a:cs typeface="Arial" pitchFamily="34" charset="0"/>
              </a:rPr>
              <a:t> sector group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981200" y="3813175"/>
            <a:ext cx="990600" cy="4619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srgbClr val="000000"/>
                </a:solidFill>
                <a:cs typeface="Arial" pitchFamily="34" charset="0"/>
              </a:rPr>
              <a:t>2nd sector group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743200" y="5032375"/>
            <a:ext cx="914400" cy="4619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srgbClr val="000000"/>
                </a:solidFill>
                <a:cs typeface="Arial" pitchFamily="34" charset="0"/>
              </a:rPr>
              <a:t>3rd sector group</a:t>
            </a:r>
          </a:p>
        </p:txBody>
      </p:sp>
      <p:cxnSp>
        <p:nvCxnSpPr>
          <p:cNvPr id="42" name="Straight Connector 41"/>
          <p:cNvCxnSpPr/>
          <p:nvPr/>
        </p:nvCxnSpPr>
        <p:spPr>
          <a:xfrm flipH="1">
            <a:off x="71438" y="1268413"/>
            <a:ext cx="89646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745" name="Group 55"/>
          <p:cNvGrpSpPr>
            <a:grpSpLocks/>
          </p:cNvGrpSpPr>
          <p:nvPr/>
        </p:nvGrpSpPr>
        <p:grpSpPr bwMode="auto">
          <a:xfrm>
            <a:off x="1835150" y="1987550"/>
            <a:ext cx="3422650" cy="1108849"/>
            <a:chOff x="1835150" y="2893933"/>
            <a:chExt cx="3422650" cy="1108931"/>
          </a:xfrm>
        </p:grpSpPr>
        <p:sp>
          <p:nvSpPr>
            <p:cNvPr id="17" name="Pentagon 16"/>
            <p:cNvSpPr/>
            <p:nvPr/>
          </p:nvSpPr>
          <p:spPr>
            <a:xfrm>
              <a:off x="1835150" y="3428961"/>
              <a:ext cx="3422650" cy="287358"/>
            </a:xfrm>
            <a:prstGeom prst="homePlat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GB" dirty="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25" name="Flowchart: Connector 24"/>
            <p:cNvSpPr/>
            <p:nvPr/>
          </p:nvSpPr>
          <p:spPr>
            <a:xfrm>
              <a:off x="1905000" y="3505166"/>
              <a:ext cx="152400" cy="152411"/>
            </a:xfrm>
            <a:prstGeom prst="flowChartConnector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GB" dirty="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32" name="Flowchart: Connector 31"/>
            <p:cNvSpPr/>
            <p:nvPr/>
          </p:nvSpPr>
          <p:spPr>
            <a:xfrm>
              <a:off x="2819400" y="3505166"/>
              <a:ext cx="152400" cy="152411"/>
            </a:xfrm>
            <a:prstGeom prst="flowChartConnector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GB" dirty="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34" name="Flowchart: Connector 33"/>
            <p:cNvSpPr/>
            <p:nvPr/>
          </p:nvSpPr>
          <p:spPr>
            <a:xfrm>
              <a:off x="3810000" y="3505166"/>
              <a:ext cx="152400" cy="152411"/>
            </a:xfrm>
            <a:prstGeom prst="flowChartConnector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GB" dirty="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39" name="Flowchart: Connector 38"/>
            <p:cNvSpPr/>
            <p:nvPr/>
          </p:nvSpPr>
          <p:spPr>
            <a:xfrm>
              <a:off x="4724400" y="3505166"/>
              <a:ext cx="152400" cy="152411"/>
            </a:xfrm>
            <a:prstGeom prst="flowChartConnector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GB" dirty="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905000" y="3725845"/>
              <a:ext cx="1371600" cy="277019"/>
            </a:xfrm>
            <a:prstGeom prst="homePlat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GB" sz="1200" dirty="0" smtClean="0">
                  <a:latin typeface="Arial" charset="0"/>
                  <a:cs typeface="Arial" charset="0"/>
                </a:rPr>
                <a:t>Identify barriers </a:t>
              </a:r>
              <a:endParaRPr lang="en-GB" sz="1200" dirty="0">
                <a:latin typeface="Arial" charset="0"/>
                <a:cs typeface="Arial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438400" y="2893933"/>
              <a:ext cx="1752600" cy="306411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sz="1200" dirty="0">
                  <a:latin typeface="Arial" charset="0"/>
                  <a:cs typeface="Arial" charset="0"/>
                </a:rPr>
                <a:t>Sector group meetings</a:t>
              </a:r>
            </a:p>
          </p:txBody>
        </p:sp>
        <p:cxnSp>
          <p:nvCxnSpPr>
            <p:cNvPr id="45" name="Straight Connector 44"/>
            <p:cNvCxnSpPr/>
            <p:nvPr/>
          </p:nvCxnSpPr>
          <p:spPr>
            <a:xfrm flipV="1">
              <a:off x="1981200" y="3124138"/>
              <a:ext cx="914400" cy="457234"/>
            </a:xfrm>
            <a:prstGeom prst="line">
              <a:avLst/>
            </a:prstGeom>
            <a:ln w="254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32" idx="0"/>
            </p:cNvCxnSpPr>
            <p:nvPr/>
          </p:nvCxnSpPr>
          <p:spPr>
            <a:xfrm flipV="1">
              <a:off x="2895600" y="3124138"/>
              <a:ext cx="76200" cy="381028"/>
            </a:xfrm>
            <a:prstGeom prst="line">
              <a:avLst/>
            </a:prstGeom>
            <a:ln w="254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34" idx="1"/>
            </p:cNvCxnSpPr>
            <p:nvPr/>
          </p:nvCxnSpPr>
          <p:spPr>
            <a:xfrm flipH="1" flipV="1">
              <a:off x="3505200" y="3124138"/>
              <a:ext cx="327025" cy="403255"/>
            </a:xfrm>
            <a:prstGeom prst="line">
              <a:avLst/>
            </a:prstGeom>
            <a:ln w="254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39" idx="1"/>
            </p:cNvCxnSpPr>
            <p:nvPr/>
          </p:nvCxnSpPr>
          <p:spPr>
            <a:xfrm flipH="1" flipV="1">
              <a:off x="3581400" y="3124138"/>
              <a:ext cx="1165225" cy="403255"/>
            </a:xfrm>
            <a:prstGeom prst="line">
              <a:avLst/>
            </a:prstGeom>
            <a:ln w="254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746" name="Group 85"/>
          <p:cNvGrpSpPr>
            <a:grpSpLocks/>
          </p:cNvGrpSpPr>
          <p:nvPr/>
        </p:nvGrpSpPr>
        <p:grpSpPr bwMode="auto">
          <a:xfrm>
            <a:off x="304800" y="1524000"/>
            <a:ext cx="1347788" cy="769938"/>
            <a:chOff x="336550" y="1348025"/>
            <a:chExt cx="1347787" cy="769700"/>
          </a:xfrm>
        </p:grpSpPr>
        <p:sp>
          <p:nvSpPr>
            <p:cNvPr id="16" name="Pentagon 15"/>
            <p:cNvSpPr/>
            <p:nvPr/>
          </p:nvSpPr>
          <p:spPr>
            <a:xfrm>
              <a:off x="533400" y="1828889"/>
              <a:ext cx="1150937" cy="288836"/>
            </a:xfrm>
            <a:prstGeom prst="homePlat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GB" dirty="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36550" y="1348025"/>
              <a:ext cx="1066799" cy="39992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00" dirty="0">
                  <a:solidFill>
                    <a:srgbClr val="000000"/>
                  </a:solidFill>
                  <a:cs typeface="Arial" pitchFamily="34" charset="0"/>
                </a:rPr>
                <a:t>Identification of sectors</a:t>
              </a:r>
            </a:p>
          </p:txBody>
        </p:sp>
        <p:sp>
          <p:nvSpPr>
            <p:cNvPr id="54" name="Flowchart: Connector 53"/>
            <p:cNvSpPr/>
            <p:nvPr/>
          </p:nvSpPr>
          <p:spPr>
            <a:xfrm>
              <a:off x="762000" y="1905066"/>
              <a:ext cx="152400" cy="152353"/>
            </a:xfrm>
            <a:prstGeom prst="flowChartConnector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GB" dirty="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55" name="Flowchart: Connector 54"/>
            <p:cNvSpPr/>
            <p:nvPr/>
          </p:nvSpPr>
          <p:spPr>
            <a:xfrm>
              <a:off x="1523999" y="1905066"/>
              <a:ext cx="152400" cy="152353"/>
            </a:xfrm>
            <a:prstGeom prst="flowChartConnector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GB" dirty="0">
                <a:solidFill>
                  <a:srgbClr val="FFFFFF"/>
                </a:solidFill>
                <a:cs typeface="Arial" pitchFamily="34" charset="0"/>
              </a:endParaRPr>
            </a:p>
          </p:txBody>
        </p:sp>
      </p:grpSp>
      <p:grpSp>
        <p:nvGrpSpPr>
          <p:cNvPr id="73747" name="Group 56"/>
          <p:cNvGrpSpPr>
            <a:grpSpLocks/>
          </p:cNvGrpSpPr>
          <p:nvPr/>
        </p:nvGrpSpPr>
        <p:grpSpPr bwMode="auto">
          <a:xfrm>
            <a:off x="3130550" y="3282949"/>
            <a:ext cx="3422650" cy="822325"/>
            <a:chOff x="1835150" y="2893933"/>
            <a:chExt cx="3422650" cy="822386"/>
          </a:xfrm>
        </p:grpSpPr>
        <p:sp>
          <p:nvSpPr>
            <p:cNvPr id="58" name="Pentagon 57"/>
            <p:cNvSpPr/>
            <p:nvPr/>
          </p:nvSpPr>
          <p:spPr>
            <a:xfrm>
              <a:off x="1835150" y="3428961"/>
              <a:ext cx="3422650" cy="287358"/>
            </a:xfrm>
            <a:prstGeom prst="homePlat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GB" dirty="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59" name="Flowchart: Connector 58"/>
            <p:cNvSpPr/>
            <p:nvPr/>
          </p:nvSpPr>
          <p:spPr>
            <a:xfrm>
              <a:off x="1905000" y="3505166"/>
              <a:ext cx="152400" cy="152411"/>
            </a:xfrm>
            <a:prstGeom prst="flowChartConnector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GB" dirty="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60" name="Flowchart: Connector 59"/>
            <p:cNvSpPr/>
            <p:nvPr/>
          </p:nvSpPr>
          <p:spPr>
            <a:xfrm>
              <a:off x="2819400" y="3505166"/>
              <a:ext cx="152400" cy="152411"/>
            </a:xfrm>
            <a:prstGeom prst="flowChartConnector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GB" dirty="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61" name="Flowchart: Connector 60"/>
            <p:cNvSpPr/>
            <p:nvPr/>
          </p:nvSpPr>
          <p:spPr>
            <a:xfrm>
              <a:off x="3810000" y="3505166"/>
              <a:ext cx="152400" cy="152411"/>
            </a:xfrm>
            <a:prstGeom prst="flowChartConnector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GB" dirty="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62" name="Flowchart: Connector 61"/>
            <p:cNvSpPr/>
            <p:nvPr/>
          </p:nvSpPr>
          <p:spPr>
            <a:xfrm>
              <a:off x="4724400" y="3505166"/>
              <a:ext cx="152400" cy="152411"/>
            </a:xfrm>
            <a:prstGeom prst="flowChartConnector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GB" dirty="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438400" y="2893933"/>
              <a:ext cx="1752600" cy="306411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sz="1200" dirty="0">
                  <a:latin typeface="Arial" charset="0"/>
                  <a:cs typeface="Arial" charset="0"/>
                </a:rPr>
                <a:t>Sector group meetings</a:t>
              </a:r>
            </a:p>
          </p:txBody>
        </p:sp>
        <p:cxnSp>
          <p:nvCxnSpPr>
            <p:cNvPr id="65" name="Straight Connector 64"/>
            <p:cNvCxnSpPr/>
            <p:nvPr/>
          </p:nvCxnSpPr>
          <p:spPr>
            <a:xfrm flipV="1">
              <a:off x="1981200" y="3124138"/>
              <a:ext cx="914400" cy="457234"/>
            </a:xfrm>
            <a:prstGeom prst="line">
              <a:avLst/>
            </a:prstGeom>
            <a:ln w="254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60" idx="0"/>
            </p:cNvCxnSpPr>
            <p:nvPr/>
          </p:nvCxnSpPr>
          <p:spPr>
            <a:xfrm flipV="1">
              <a:off x="2895600" y="3124138"/>
              <a:ext cx="76200" cy="381028"/>
            </a:xfrm>
            <a:prstGeom prst="line">
              <a:avLst/>
            </a:prstGeom>
            <a:ln w="254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61" idx="1"/>
            </p:cNvCxnSpPr>
            <p:nvPr/>
          </p:nvCxnSpPr>
          <p:spPr>
            <a:xfrm flipH="1" flipV="1">
              <a:off x="3505200" y="3124138"/>
              <a:ext cx="327025" cy="403255"/>
            </a:xfrm>
            <a:prstGeom prst="line">
              <a:avLst/>
            </a:prstGeom>
            <a:ln w="254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62" idx="1"/>
            </p:cNvCxnSpPr>
            <p:nvPr/>
          </p:nvCxnSpPr>
          <p:spPr>
            <a:xfrm flipH="1" flipV="1">
              <a:off x="3581400" y="3124138"/>
              <a:ext cx="1165225" cy="403255"/>
            </a:xfrm>
            <a:prstGeom prst="line">
              <a:avLst/>
            </a:prstGeom>
            <a:ln w="254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748" name="Group 68"/>
          <p:cNvGrpSpPr>
            <a:grpSpLocks/>
          </p:cNvGrpSpPr>
          <p:nvPr/>
        </p:nvGrpSpPr>
        <p:grpSpPr bwMode="auto">
          <a:xfrm>
            <a:off x="3740150" y="4578349"/>
            <a:ext cx="3422650" cy="822325"/>
            <a:chOff x="1835150" y="2893933"/>
            <a:chExt cx="3422650" cy="822386"/>
          </a:xfrm>
        </p:grpSpPr>
        <p:sp>
          <p:nvSpPr>
            <p:cNvPr id="70" name="Pentagon 69"/>
            <p:cNvSpPr/>
            <p:nvPr/>
          </p:nvSpPr>
          <p:spPr>
            <a:xfrm>
              <a:off x="1835150" y="3428961"/>
              <a:ext cx="3422650" cy="287358"/>
            </a:xfrm>
            <a:prstGeom prst="homePlat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GB" dirty="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71" name="Flowchart: Connector 70"/>
            <p:cNvSpPr/>
            <p:nvPr/>
          </p:nvSpPr>
          <p:spPr>
            <a:xfrm>
              <a:off x="1905000" y="3505166"/>
              <a:ext cx="152400" cy="152411"/>
            </a:xfrm>
            <a:prstGeom prst="flowChartConnector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GB" dirty="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72" name="Flowchart: Connector 71"/>
            <p:cNvSpPr/>
            <p:nvPr/>
          </p:nvSpPr>
          <p:spPr>
            <a:xfrm>
              <a:off x="2819400" y="3505166"/>
              <a:ext cx="152400" cy="152411"/>
            </a:xfrm>
            <a:prstGeom prst="flowChartConnector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GB" dirty="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73" name="Flowchart: Connector 72"/>
            <p:cNvSpPr/>
            <p:nvPr/>
          </p:nvSpPr>
          <p:spPr>
            <a:xfrm>
              <a:off x="3810000" y="3505166"/>
              <a:ext cx="152400" cy="152411"/>
            </a:xfrm>
            <a:prstGeom prst="flowChartConnector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GB" dirty="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74" name="Flowchart: Connector 73"/>
            <p:cNvSpPr/>
            <p:nvPr/>
          </p:nvSpPr>
          <p:spPr>
            <a:xfrm>
              <a:off x="4724400" y="3505166"/>
              <a:ext cx="152400" cy="152411"/>
            </a:xfrm>
            <a:prstGeom prst="flowChartConnector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GB" dirty="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2438400" y="2893933"/>
              <a:ext cx="1752600" cy="306411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sz="1200" dirty="0">
                  <a:latin typeface="Arial" charset="0"/>
                  <a:cs typeface="Arial" charset="0"/>
                </a:rPr>
                <a:t>Sector group meetings</a:t>
              </a:r>
            </a:p>
          </p:txBody>
        </p:sp>
        <p:cxnSp>
          <p:nvCxnSpPr>
            <p:cNvPr id="77" name="Straight Connector 76"/>
            <p:cNvCxnSpPr/>
            <p:nvPr/>
          </p:nvCxnSpPr>
          <p:spPr>
            <a:xfrm flipV="1">
              <a:off x="1981200" y="3124138"/>
              <a:ext cx="914400" cy="457234"/>
            </a:xfrm>
            <a:prstGeom prst="line">
              <a:avLst/>
            </a:prstGeom>
            <a:ln w="254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stCxn id="72" idx="0"/>
            </p:cNvCxnSpPr>
            <p:nvPr/>
          </p:nvCxnSpPr>
          <p:spPr>
            <a:xfrm flipV="1">
              <a:off x="2895600" y="3124138"/>
              <a:ext cx="76200" cy="381028"/>
            </a:xfrm>
            <a:prstGeom prst="line">
              <a:avLst/>
            </a:prstGeom>
            <a:ln w="254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73" idx="1"/>
            </p:cNvCxnSpPr>
            <p:nvPr/>
          </p:nvCxnSpPr>
          <p:spPr>
            <a:xfrm flipH="1" flipV="1">
              <a:off x="3505200" y="3124138"/>
              <a:ext cx="327025" cy="403255"/>
            </a:xfrm>
            <a:prstGeom prst="line">
              <a:avLst/>
            </a:prstGeom>
            <a:ln w="254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74" idx="1"/>
            </p:cNvCxnSpPr>
            <p:nvPr/>
          </p:nvCxnSpPr>
          <p:spPr>
            <a:xfrm flipH="1" flipV="1">
              <a:off x="3581400" y="3124138"/>
              <a:ext cx="1165225" cy="403255"/>
            </a:xfrm>
            <a:prstGeom prst="line">
              <a:avLst/>
            </a:prstGeom>
            <a:ln w="254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TextBox 80"/>
          <p:cNvSpPr txBox="1"/>
          <p:nvPr/>
        </p:nvSpPr>
        <p:spPr>
          <a:xfrm>
            <a:off x="228600" y="3284538"/>
            <a:ext cx="1905000" cy="3079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srgbClr val="000000"/>
                </a:solidFill>
                <a:cs typeface="Arial" pitchFamily="34" charset="0"/>
              </a:rPr>
              <a:t>Sector work</a:t>
            </a:r>
          </a:p>
        </p:txBody>
      </p:sp>
      <p:sp>
        <p:nvSpPr>
          <p:cNvPr id="8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n-GB" sz="2800" dirty="0" smtClean="0"/>
              <a:t>Next Generation Competitiveness Initiative:</a:t>
            </a:r>
            <a:br>
              <a:rPr lang="en-GB" sz="2800" dirty="0" smtClean="0"/>
            </a:br>
            <a:r>
              <a:rPr lang="en-GB" sz="2800" dirty="0" smtClean="0"/>
              <a:t>Sector component timeframe</a:t>
            </a:r>
          </a:p>
        </p:txBody>
      </p:sp>
      <p:sp>
        <p:nvSpPr>
          <p:cNvPr id="69" name="TextBox 68"/>
          <p:cNvSpPr txBox="1"/>
          <p:nvPr/>
        </p:nvSpPr>
        <p:spPr bwMode="auto">
          <a:xfrm>
            <a:off x="3200400" y="2819400"/>
            <a:ext cx="2438400" cy="276999"/>
          </a:xfrm>
          <a:prstGeom prst="chevron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200" dirty="0" smtClean="0">
                <a:latin typeface="Arial" charset="0"/>
                <a:cs typeface="Arial" charset="0"/>
              </a:rPr>
              <a:t>Develop recommendations </a:t>
            </a:r>
            <a:endParaRPr lang="en-GB" sz="1200" dirty="0">
              <a:latin typeface="Arial" charset="0"/>
              <a:cs typeface="Arial" charset="0"/>
            </a:endParaRPr>
          </a:p>
        </p:txBody>
      </p:sp>
      <p:sp>
        <p:nvSpPr>
          <p:cNvPr id="84" name="TextBox 83"/>
          <p:cNvSpPr txBox="1"/>
          <p:nvPr/>
        </p:nvSpPr>
        <p:spPr bwMode="auto">
          <a:xfrm>
            <a:off x="4114800" y="4142601"/>
            <a:ext cx="2438400" cy="276999"/>
          </a:xfrm>
          <a:prstGeom prst="chevron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200" dirty="0" smtClean="0">
                <a:latin typeface="Arial" charset="0"/>
                <a:cs typeface="Arial" charset="0"/>
              </a:rPr>
              <a:t>Develop recommendations </a:t>
            </a:r>
            <a:endParaRPr lang="en-GB" sz="1200" dirty="0">
              <a:latin typeface="Arial" charset="0"/>
              <a:cs typeface="Arial" charset="0"/>
            </a:endParaRPr>
          </a:p>
        </p:txBody>
      </p:sp>
      <p:sp>
        <p:nvSpPr>
          <p:cNvPr id="85" name="TextBox 84"/>
          <p:cNvSpPr txBox="1"/>
          <p:nvPr/>
        </p:nvSpPr>
        <p:spPr bwMode="auto">
          <a:xfrm>
            <a:off x="4876800" y="5438001"/>
            <a:ext cx="2438400" cy="276999"/>
          </a:xfrm>
          <a:prstGeom prst="chevron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200" dirty="0" smtClean="0">
                <a:latin typeface="Arial" charset="0"/>
                <a:cs typeface="Arial" charset="0"/>
              </a:rPr>
              <a:t>Develop recommendations </a:t>
            </a:r>
            <a:endParaRPr lang="en-GB" sz="1200" dirty="0">
              <a:latin typeface="Arial" charset="0"/>
              <a:cs typeface="Arial" charset="0"/>
            </a:endParaRPr>
          </a:p>
        </p:txBody>
      </p:sp>
      <p:sp>
        <p:nvSpPr>
          <p:cNvPr id="86" name="TextBox 85"/>
          <p:cNvSpPr txBox="1"/>
          <p:nvPr/>
        </p:nvSpPr>
        <p:spPr bwMode="auto">
          <a:xfrm>
            <a:off x="2819400" y="4142601"/>
            <a:ext cx="1371600" cy="276999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200" dirty="0" smtClean="0">
                <a:latin typeface="Arial" charset="0"/>
                <a:cs typeface="Arial" charset="0"/>
              </a:rPr>
              <a:t>Identify barriers </a:t>
            </a:r>
            <a:endParaRPr lang="en-GB" sz="1200" dirty="0">
              <a:latin typeface="Arial" charset="0"/>
              <a:cs typeface="Arial" charset="0"/>
            </a:endParaRPr>
          </a:p>
        </p:txBody>
      </p:sp>
      <p:sp>
        <p:nvSpPr>
          <p:cNvPr id="87" name="TextBox 86"/>
          <p:cNvSpPr txBox="1"/>
          <p:nvPr/>
        </p:nvSpPr>
        <p:spPr bwMode="auto">
          <a:xfrm>
            <a:off x="3581400" y="5438001"/>
            <a:ext cx="1371600" cy="276999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200" dirty="0" smtClean="0">
                <a:latin typeface="Arial" charset="0"/>
                <a:cs typeface="Arial" charset="0"/>
              </a:rPr>
              <a:t>Identify barriers </a:t>
            </a:r>
            <a:endParaRPr lang="en-GB" sz="12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 fontScale="90000"/>
          </a:bodyPr>
          <a:lstStyle/>
          <a:p>
            <a:r>
              <a:rPr lang="en-GB" sz="2800" dirty="0" smtClean="0"/>
              <a:t>Next Generation Competitiveness Initiative:</a:t>
            </a:r>
            <a:br>
              <a:rPr lang="en-GB" sz="2800" dirty="0" smtClean="0"/>
            </a:br>
            <a:r>
              <a:rPr lang="en-GB" sz="2800" dirty="0" smtClean="0"/>
              <a:t>Contribution to SEE 2020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965200"/>
          <a:ext cx="9144000" cy="4754880"/>
        </p:xfrm>
        <a:graphic>
          <a:graphicData uri="http://schemas.openxmlformats.org/drawingml/2006/table">
            <a:tbl>
              <a:tblPr/>
              <a:tblGrid>
                <a:gridCol w="552450"/>
                <a:gridCol w="550863"/>
                <a:gridCol w="552450"/>
                <a:gridCol w="630237"/>
                <a:gridCol w="552450"/>
                <a:gridCol w="630238"/>
                <a:gridCol w="630237"/>
                <a:gridCol w="552450"/>
                <a:gridCol w="630238"/>
                <a:gridCol w="814387"/>
                <a:gridCol w="609600"/>
                <a:gridCol w="609600"/>
                <a:gridCol w="609600"/>
                <a:gridCol w="609600"/>
                <a:gridCol w="6096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gridSpan="1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SEE 2020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gridSpan="1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i. Increase regional GDP PPP per capita from 38% to 46% of the EU-27 average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ii. Grow the region’s total value of trade in goods and services by more than 130%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iii. Reduce the region’s trade deficit from 14.1 to 11.6 percent of regional GDP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Pillar</a:t>
                      </a:r>
                    </a:p>
                  </a:txBody>
                  <a:tcPr marL="18000" marR="18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Integrated growth</a:t>
                      </a:r>
                    </a:p>
                  </a:txBody>
                  <a:tcPr marL="18000" marR="18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Smart growth</a:t>
                      </a:r>
                    </a:p>
                  </a:txBody>
                  <a:tcPr marL="18000" marR="18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93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Sustainable growth</a:t>
                      </a:r>
                    </a:p>
                  </a:txBody>
                  <a:tcPr marL="18000" marR="18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373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Inclusive growth</a:t>
                      </a:r>
                    </a:p>
                  </a:txBody>
                  <a:tcPr marL="18000" marR="18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6C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Governance for growth</a:t>
                      </a:r>
                    </a:p>
                  </a:txBody>
                  <a:tcPr marL="18000" marR="18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04A7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Pillar targets</a:t>
                      </a:r>
                    </a:p>
                  </a:txBody>
                  <a:tcPr marL="18000" marR="18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iv. Increase intra-regional trade in goods by more than 230%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v. Increase overall FDI inflows to the region by at leas t 120% </a:t>
                      </a:r>
                    </a:p>
                  </a:txBody>
                  <a:tcPr marL="18000" marR="18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vi . Increase GDP per person employed by 33%;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vii. Add 300,000 highly educated people to the region's workforce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8000" marR="18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vii. Increase the rate of enterprise creation by 20%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ix. Increase exports of goods&amp;services per capita from the region by 130% </a:t>
                      </a:r>
                    </a:p>
                  </a:txBody>
                  <a:tcPr marL="18000" marR="18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x. Increase the overall employment from 40.2% to 45.2%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8000" marR="18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xi . Increase government effectivenes s by 20% by 2020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8000" marR="18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1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Pillar dimensions</a:t>
                      </a:r>
                    </a:p>
                  </a:txBody>
                  <a:tcPr marL="18000" marR="18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Free Trade Area</a:t>
                      </a:r>
                    </a:p>
                  </a:txBody>
                  <a:tcPr marL="18000" marR="18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Competitive Economic Environment</a:t>
                      </a:r>
                    </a:p>
                  </a:txBody>
                  <a:tcPr marL="18000" marR="18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Integration into global economy</a:t>
                      </a:r>
                    </a:p>
                  </a:txBody>
                  <a:tcPr marL="18000" marR="18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Education/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Competencies</a:t>
                      </a:r>
                    </a:p>
                  </a:txBody>
                  <a:tcPr marL="18000" marR="18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R&amp;D and Innovation</a:t>
                      </a:r>
                    </a:p>
                  </a:txBody>
                  <a:tcPr marL="18000" marR="18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Digital Society</a:t>
                      </a:r>
                    </a:p>
                  </a:txBody>
                  <a:tcPr marL="18000" marR="18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Culture and Creative Sectors</a:t>
                      </a:r>
                    </a:p>
                  </a:txBody>
                  <a:tcPr marL="18000" marR="18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Competitiveness</a:t>
                      </a:r>
                    </a:p>
                  </a:txBody>
                  <a:tcPr marL="18000" marR="18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Energy &amp; Climate</a:t>
                      </a:r>
                    </a:p>
                  </a:txBody>
                  <a:tcPr marL="18000" marR="18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Employment</a:t>
                      </a:r>
                    </a:p>
                  </a:txBody>
                  <a:tcPr marL="18000" marR="18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Skills &amp; inclusive education</a:t>
                      </a:r>
                    </a:p>
                  </a:txBody>
                  <a:tcPr marL="18000" marR="18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Health</a:t>
                      </a:r>
                    </a:p>
                  </a:txBody>
                  <a:tcPr marL="18000" marR="18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Public Administration Reform</a:t>
                      </a:r>
                    </a:p>
                  </a:txBody>
                  <a:tcPr marL="18000" marR="18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1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Fighting Corruption and Organise Crime</a:t>
                      </a:r>
                    </a:p>
                  </a:txBody>
                  <a:tcPr marL="18000" marR="18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1D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Dimension coordinator</a:t>
                      </a:r>
                    </a:p>
                  </a:txBody>
                  <a:tcPr marL="18000" marR="18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CEFTA</a:t>
                      </a:r>
                    </a:p>
                  </a:txBody>
                  <a:tcPr marL="18000" marR="18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CEFTA</a:t>
                      </a:r>
                    </a:p>
                  </a:txBody>
                  <a:tcPr marL="18000" marR="18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SEEIC</a:t>
                      </a:r>
                    </a:p>
                  </a:txBody>
                  <a:tcPr marL="18000" marR="18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ERI SEE</a:t>
                      </a:r>
                    </a:p>
                  </a:txBody>
                  <a:tcPr marL="18000" marR="18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Regional Research Platform</a:t>
                      </a:r>
                    </a:p>
                  </a:txBody>
                  <a:tcPr marL="18000" marR="18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E-SEE</a:t>
                      </a:r>
                    </a:p>
                  </a:txBody>
                  <a:tcPr marL="18000" marR="18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RCC TFCS</a:t>
                      </a:r>
                    </a:p>
                  </a:txBody>
                  <a:tcPr marL="18000" marR="18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SEEIC</a:t>
                      </a:r>
                    </a:p>
                  </a:txBody>
                  <a:tcPr marL="18000" marR="18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Energy Community Secretariat</a:t>
                      </a:r>
                    </a:p>
                  </a:txBody>
                  <a:tcPr marL="18000" marR="18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WG on Social Agenda 2020</a:t>
                      </a:r>
                    </a:p>
                  </a:txBody>
                  <a:tcPr marL="18000" marR="18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SEECEL</a:t>
                      </a:r>
                    </a:p>
                  </a:txBody>
                  <a:tcPr marL="18000" marR="18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SEEHN</a:t>
                      </a:r>
                    </a:p>
                  </a:txBody>
                  <a:tcPr marL="18000" marR="18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RESPA</a:t>
                      </a:r>
                    </a:p>
                  </a:txBody>
                  <a:tcPr marL="18000" marR="18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1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SGRS</a:t>
                      </a:r>
                    </a:p>
                  </a:txBody>
                  <a:tcPr marL="18000" marR="18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1DA"/>
                    </a:solidFill>
                  </a:tcPr>
                </a:tc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228600" y="5715000"/>
            <a:ext cx="8915400" cy="457200"/>
          </a:xfrm>
          <a:prstGeom prst="round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6634" name="TextBox 15"/>
          <p:cNvSpPr txBox="1">
            <a:spLocks noChangeArrowheads="1"/>
          </p:cNvSpPr>
          <p:nvPr/>
        </p:nvSpPr>
        <p:spPr bwMode="auto">
          <a:xfrm>
            <a:off x="381000" y="5715000"/>
            <a:ext cx="3276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b="1" u="sng" dirty="0" smtClean="0"/>
              <a:t>SEE 2020 </a:t>
            </a:r>
            <a:r>
              <a:rPr lang="en-GB" sz="2000" b="1" u="sng" dirty="0"/>
              <a:t>Monitoring</a:t>
            </a:r>
          </a:p>
        </p:txBody>
      </p:sp>
      <p:sp>
        <p:nvSpPr>
          <p:cNvPr id="10" name="Rounded Rectangle 9"/>
          <p:cNvSpPr/>
          <p:nvPr/>
        </p:nvSpPr>
        <p:spPr>
          <a:xfrm rot="16200000">
            <a:off x="3429000" y="4800600"/>
            <a:ext cx="3048000" cy="609600"/>
          </a:xfrm>
          <a:prstGeom prst="round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6636" name="TextBox 10"/>
          <p:cNvSpPr txBox="1">
            <a:spLocks noChangeArrowheads="1"/>
          </p:cNvSpPr>
          <p:nvPr/>
        </p:nvSpPr>
        <p:spPr bwMode="auto">
          <a:xfrm>
            <a:off x="5257800" y="6248400"/>
            <a:ext cx="2362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dirty="0" smtClean="0"/>
              <a:t>Sector </a:t>
            </a:r>
            <a:r>
              <a:rPr lang="en-GB" sz="2000" dirty="0"/>
              <a:t>work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0958AD-33BB-48A7-9ACC-6B72684E9E9C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2800" dirty="0" smtClean="0"/>
              <a:t>Next Generation Competitiveness Initiative:</a:t>
            </a:r>
            <a:br>
              <a:rPr lang="en-GB" sz="2800" dirty="0" smtClean="0"/>
            </a:br>
            <a:r>
              <a:rPr lang="en-GB" sz="2800" dirty="0" smtClean="0"/>
              <a:t>Monitoring component historical context</a:t>
            </a:r>
          </a:p>
        </p:txBody>
      </p:sp>
      <p:sp>
        <p:nvSpPr>
          <p:cNvPr id="75780" name="TextBox 34"/>
          <p:cNvSpPr txBox="1">
            <a:spLocks noChangeArrowheads="1"/>
          </p:cNvSpPr>
          <p:nvPr/>
        </p:nvSpPr>
        <p:spPr bwMode="auto">
          <a:xfrm>
            <a:off x="5357813" y="2928938"/>
            <a:ext cx="29289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Greater time and staff commitment </a:t>
            </a:r>
          </a:p>
        </p:txBody>
      </p:sp>
      <p:sp>
        <p:nvSpPr>
          <p:cNvPr id="7" name="Pentagon 6"/>
          <p:cNvSpPr/>
          <p:nvPr/>
        </p:nvSpPr>
        <p:spPr>
          <a:xfrm>
            <a:off x="395288" y="1700213"/>
            <a:ext cx="8569325" cy="3816350"/>
          </a:xfrm>
          <a:prstGeom prst="homePlat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75782" name="TextBox 7"/>
          <p:cNvSpPr txBox="1">
            <a:spLocks noChangeArrowheads="1"/>
          </p:cNvSpPr>
          <p:nvPr/>
        </p:nvSpPr>
        <p:spPr bwMode="auto">
          <a:xfrm>
            <a:off x="304800" y="765175"/>
            <a:ext cx="7921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 dirty="0">
                <a:solidFill>
                  <a:schemeClr val="accent2"/>
                </a:solidFill>
                <a:latin typeface="Calibri" pitchFamily="34" charset="0"/>
              </a:rPr>
              <a:t>2005</a:t>
            </a:r>
          </a:p>
        </p:txBody>
      </p:sp>
      <p:sp>
        <p:nvSpPr>
          <p:cNvPr id="75783" name="TextBox 8"/>
          <p:cNvSpPr txBox="1">
            <a:spLocks noChangeArrowheads="1"/>
          </p:cNvSpPr>
          <p:nvPr/>
        </p:nvSpPr>
        <p:spPr bwMode="auto">
          <a:xfrm>
            <a:off x="1828800" y="765175"/>
            <a:ext cx="7921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 dirty="0">
                <a:solidFill>
                  <a:schemeClr val="accent2"/>
                </a:solidFill>
                <a:latin typeface="Calibri" pitchFamily="34" charset="0"/>
              </a:rPr>
              <a:t>2006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638" y="1125538"/>
            <a:ext cx="1655762" cy="40322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cs typeface="Arial" pitchFamily="34" charset="0"/>
              </a:rPr>
              <a:t>4</a:t>
            </a:r>
            <a:r>
              <a:rPr lang="en-GB" sz="1600" baseline="30000" dirty="0">
                <a:solidFill>
                  <a:srgbClr val="000000"/>
                </a:solidFill>
                <a:cs typeface="Arial" pitchFamily="34" charset="0"/>
              </a:rPr>
              <a:t>th</a:t>
            </a:r>
            <a:r>
              <a:rPr lang="en-GB" sz="1600" dirty="0">
                <a:solidFill>
                  <a:srgbClr val="000000"/>
                </a:solidFill>
                <a:cs typeface="Arial" pitchFamily="34" charset="0"/>
              </a:rPr>
              <a:t> SEE ministerial in Sofia, Bulgaria, 10 June</a:t>
            </a:r>
          </a:p>
          <a:p>
            <a:endParaRPr lang="en-GB" sz="1600" dirty="0">
              <a:solidFill>
                <a:srgbClr val="000000"/>
              </a:solidFill>
              <a:cs typeface="Arial" pitchFamily="34" charset="0"/>
            </a:endParaRPr>
          </a:p>
          <a:p>
            <a:r>
              <a:rPr lang="en-US" sz="1600" dirty="0">
                <a:solidFill>
                  <a:srgbClr val="000000"/>
                </a:solidFill>
                <a:cs typeface="Arial" pitchFamily="34" charset="0"/>
              </a:rPr>
              <a:t>Ministers agree on the need for a regional framework for investment consistent with EU principles and inspired by the OECD Policy Framework for Investment.</a:t>
            </a:r>
            <a:endParaRPr lang="en-GB" sz="1600" dirty="0">
              <a:solidFill>
                <a:srgbClr val="000000"/>
              </a:solidFill>
              <a:cs typeface="Arial" pitchFamily="34" charset="0"/>
            </a:endParaRPr>
          </a:p>
          <a:p>
            <a:endParaRPr lang="en-GB" sz="16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28800" y="1125538"/>
            <a:ext cx="1439863" cy="40322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cs typeface="Arial" pitchFamily="34" charset="0"/>
              </a:rPr>
              <a:t>5</a:t>
            </a:r>
            <a:r>
              <a:rPr lang="en-GB" sz="1600" baseline="30000" dirty="0">
                <a:solidFill>
                  <a:srgbClr val="000000"/>
                </a:solidFill>
                <a:cs typeface="Arial" pitchFamily="34" charset="0"/>
              </a:rPr>
              <a:t>th</a:t>
            </a:r>
            <a:r>
              <a:rPr lang="en-GB" sz="1600" dirty="0">
                <a:solidFill>
                  <a:srgbClr val="000000"/>
                </a:solidFill>
                <a:cs typeface="Arial" pitchFamily="34" charset="0"/>
              </a:rPr>
              <a:t> SEE ministerial in Vienna, Austria on 27 June </a:t>
            </a:r>
          </a:p>
          <a:p>
            <a:endParaRPr lang="en-GB" sz="1600" dirty="0">
              <a:solidFill>
                <a:srgbClr val="000000"/>
              </a:solidFill>
              <a:cs typeface="Arial" pitchFamily="34" charset="0"/>
            </a:endParaRPr>
          </a:p>
          <a:p>
            <a:r>
              <a:rPr lang="en-GB" sz="1600" dirty="0">
                <a:solidFill>
                  <a:srgbClr val="000000"/>
                </a:solidFill>
                <a:cs typeface="Arial" pitchFamily="34" charset="0"/>
              </a:rPr>
              <a:t>Ministers endorse a “Regional framework on Investment”</a:t>
            </a:r>
          </a:p>
          <a:p>
            <a:endParaRPr lang="en-GB" sz="1600" dirty="0">
              <a:solidFill>
                <a:srgbClr val="000000"/>
              </a:solidFill>
              <a:cs typeface="Arial" pitchFamily="34" charset="0"/>
            </a:endParaRPr>
          </a:p>
          <a:p>
            <a:r>
              <a:rPr lang="en-GB" sz="1600" dirty="0">
                <a:solidFill>
                  <a:srgbClr val="000000"/>
                </a:solidFill>
                <a:cs typeface="Arial" pitchFamily="34" charset="0"/>
              </a:rPr>
              <a:t>Completion of first Investment Reform Index</a:t>
            </a:r>
          </a:p>
          <a:p>
            <a:endParaRPr lang="en-GB" sz="16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9000" y="1125538"/>
            <a:ext cx="1219200" cy="15700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cs typeface="Arial" pitchFamily="34" charset="0"/>
              </a:rPr>
              <a:t>2</a:t>
            </a:r>
            <a:r>
              <a:rPr lang="en-GB" sz="1600" baseline="30000" dirty="0">
                <a:solidFill>
                  <a:srgbClr val="000000"/>
                </a:solidFill>
                <a:cs typeface="Arial" pitchFamily="34" charset="0"/>
              </a:rPr>
              <a:t>nd</a:t>
            </a:r>
            <a:r>
              <a:rPr lang="en-GB" sz="1600" dirty="0">
                <a:solidFill>
                  <a:srgbClr val="000000"/>
                </a:solidFill>
                <a:cs typeface="Arial" pitchFamily="34" charset="0"/>
              </a:rPr>
              <a:t> Investment Reform Index released</a:t>
            </a:r>
          </a:p>
          <a:p>
            <a:endParaRPr lang="en-GB" sz="16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5787" name="TextBox 9"/>
          <p:cNvSpPr txBox="1">
            <a:spLocks noChangeArrowheads="1"/>
          </p:cNvSpPr>
          <p:nvPr/>
        </p:nvSpPr>
        <p:spPr bwMode="auto">
          <a:xfrm>
            <a:off x="3581400" y="754063"/>
            <a:ext cx="792163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 dirty="0">
                <a:solidFill>
                  <a:schemeClr val="accent2"/>
                </a:solidFill>
                <a:latin typeface="Calibri" pitchFamily="34" charset="0"/>
              </a:rPr>
              <a:t>2010</a:t>
            </a:r>
          </a:p>
        </p:txBody>
      </p:sp>
      <p:sp>
        <p:nvSpPr>
          <p:cNvPr id="75788" name="TextBox 9"/>
          <p:cNvSpPr txBox="1">
            <a:spLocks noChangeArrowheads="1"/>
          </p:cNvSpPr>
          <p:nvPr/>
        </p:nvSpPr>
        <p:spPr bwMode="auto">
          <a:xfrm>
            <a:off x="4953000" y="765175"/>
            <a:ext cx="7921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 dirty="0">
                <a:solidFill>
                  <a:schemeClr val="accent2"/>
                </a:solidFill>
                <a:latin typeface="Calibri" pitchFamily="34" charset="0"/>
              </a:rPr>
              <a:t>2011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00600" y="1125538"/>
            <a:ext cx="1366838" cy="35385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cs typeface="Arial" pitchFamily="34" charset="0"/>
              </a:rPr>
              <a:t>6</a:t>
            </a:r>
            <a:r>
              <a:rPr lang="en-GB" sz="1600" baseline="30000" dirty="0">
                <a:solidFill>
                  <a:srgbClr val="000000"/>
                </a:solidFill>
                <a:cs typeface="Arial" pitchFamily="34" charset="0"/>
              </a:rPr>
              <a:t>th</a:t>
            </a:r>
            <a:r>
              <a:rPr lang="en-GB" sz="1600" dirty="0">
                <a:solidFill>
                  <a:srgbClr val="000000"/>
                </a:solidFill>
                <a:cs typeface="Arial" pitchFamily="34" charset="0"/>
              </a:rPr>
              <a:t> SEE Ministerial</a:t>
            </a:r>
          </a:p>
          <a:p>
            <a:endParaRPr lang="en-GB" sz="1600" dirty="0">
              <a:solidFill>
                <a:srgbClr val="000000"/>
              </a:solidFill>
              <a:cs typeface="Arial" pitchFamily="34" charset="0"/>
            </a:endParaRPr>
          </a:p>
          <a:p>
            <a:r>
              <a:rPr lang="en-GB" sz="1600" dirty="0">
                <a:solidFill>
                  <a:srgbClr val="000000"/>
                </a:solidFill>
                <a:cs typeface="Arial" pitchFamily="34" charset="0"/>
              </a:rPr>
              <a:t>SEE 2020 Vision based on five pillars (integrated, smart, sustainable, inclusive and governance for growth </a:t>
            </a:r>
          </a:p>
          <a:p>
            <a:endParaRPr lang="en-GB" sz="1600" dirty="0">
              <a:solidFill>
                <a:srgbClr val="000000"/>
              </a:solidFill>
              <a:cs typeface="Arial" pitchFamily="34" charset="0"/>
            </a:endParaRPr>
          </a:p>
          <a:p>
            <a:endParaRPr lang="en-GB" sz="16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5790" name="TextBox 9"/>
          <p:cNvSpPr txBox="1">
            <a:spLocks noChangeArrowheads="1"/>
          </p:cNvSpPr>
          <p:nvPr/>
        </p:nvSpPr>
        <p:spPr bwMode="auto">
          <a:xfrm>
            <a:off x="6400800" y="762000"/>
            <a:ext cx="7921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 dirty="0">
                <a:solidFill>
                  <a:schemeClr val="accent2"/>
                </a:solidFill>
                <a:latin typeface="Calibri" pitchFamily="34" charset="0"/>
              </a:rPr>
              <a:t>2012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48400" y="1125538"/>
            <a:ext cx="1295400" cy="23082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cs typeface="Arial" pitchFamily="34" charset="0"/>
              </a:rPr>
              <a:t>7</a:t>
            </a:r>
            <a:r>
              <a:rPr lang="en-GB" sz="1600" baseline="30000" dirty="0">
                <a:solidFill>
                  <a:srgbClr val="000000"/>
                </a:solidFill>
                <a:cs typeface="Arial" pitchFamily="34" charset="0"/>
              </a:rPr>
              <a:t>th</a:t>
            </a:r>
            <a:r>
              <a:rPr lang="en-GB" sz="1600" dirty="0">
                <a:solidFill>
                  <a:srgbClr val="000000"/>
                </a:solidFill>
                <a:cs typeface="Arial" pitchFamily="34" charset="0"/>
              </a:rPr>
              <a:t> SEE Ministerial</a:t>
            </a:r>
          </a:p>
          <a:p>
            <a:endParaRPr lang="en-GB" sz="1600" dirty="0">
              <a:solidFill>
                <a:srgbClr val="000000"/>
              </a:solidFill>
              <a:cs typeface="Arial" pitchFamily="34" charset="0"/>
            </a:endParaRPr>
          </a:p>
          <a:p>
            <a:r>
              <a:rPr lang="en-GB" sz="1600" dirty="0">
                <a:solidFill>
                  <a:srgbClr val="000000"/>
                </a:solidFill>
                <a:cs typeface="Arial" pitchFamily="34" charset="0"/>
              </a:rPr>
              <a:t>Endorsement of SEE 2020 headline targets</a:t>
            </a:r>
          </a:p>
          <a:p>
            <a:endParaRPr lang="en-GB" sz="1600" dirty="0">
              <a:solidFill>
                <a:srgbClr val="000000"/>
              </a:solidFill>
              <a:cs typeface="Arial" pitchFamily="34" charset="0"/>
            </a:endParaRPr>
          </a:p>
          <a:p>
            <a:endParaRPr lang="en-GB" sz="1600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75792" name="Picture 19" descr="Photo Ministerial Nov201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4445000"/>
            <a:ext cx="2447925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93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4924425"/>
            <a:ext cx="141922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94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62325" y="2505075"/>
            <a:ext cx="120967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7696200" y="1143000"/>
            <a:ext cx="1295400" cy="20621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cs typeface="Arial" pitchFamily="34" charset="0"/>
              </a:rPr>
              <a:t>8</a:t>
            </a:r>
            <a:r>
              <a:rPr lang="en-GB" sz="1600" baseline="30000" dirty="0">
                <a:solidFill>
                  <a:srgbClr val="000000"/>
                </a:solidFill>
                <a:cs typeface="Arial" pitchFamily="34" charset="0"/>
              </a:rPr>
              <a:t>th</a:t>
            </a:r>
            <a:r>
              <a:rPr lang="en-GB" sz="1600" dirty="0">
                <a:solidFill>
                  <a:srgbClr val="000000"/>
                </a:solidFill>
                <a:cs typeface="Arial" pitchFamily="34" charset="0"/>
              </a:rPr>
              <a:t> SEE Ministerial</a:t>
            </a:r>
          </a:p>
          <a:p>
            <a:endParaRPr lang="en-GB" sz="1600" dirty="0">
              <a:solidFill>
                <a:srgbClr val="000000"/>
              </a:solidFill>
              <a:cs typeface="Arial" pitchFamily="34" charset="0"/>
            </a:endParaRPr>
          </a:p>
          <a:p>
            <a:r>
              <a:rPr lang="en-GB" sz="1600" dirty="0">
                <a:solidFill>
                  <a:srgbClr val="000000"/>
                </a:solidFill>
                <a:cs typeface="Arial" pitchFamily="34" charset="0"/>
              </a:rPr>
              <a:t>Endorsement of SEE 2020 Strategy</a:t>
            </a:r>
          </a:p>
          <a:p>
            <a:endParaRPr lang="en-GB" sz="1600" dirty="0">
              <a:solidFill>
                <a:srgbClr val="000000"/>
              </a:solidFill>
              <a:cs typeface="Arial" pitchFamily="34" charset="0"/>
            </a:endParaRPr>
          </a:p>
          <a:p>
            <a:endParaRPr lang="en-GB" sz="16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5796" name="TextBox 9"/>
          <p:cNvSpPr txBox="1">
            <a:spLocks noChangeArrowheads="1"/>
          </p:cNvSpPr>
          <p:nvPr/>
        </p:nvSpPr>
        <p:spPr bwMode="auto">
          <a:xfrm>
            <a:off x="7848600" y="762000"/>
            <a:ext cx="7921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 dirty="0">
                <a:solidFill>
                  <a:schemeClr val="accent2"/>
                </a:solidFill>
                <a:latin typeface="Calibri" pitchFamily="34" charset="0"/>
              </a:rPr>
              <a:t>2013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0958AD-33BB-48A7-9ACC-6B72684E9E9C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 fontScale="90000"/>
          </a:bodyPr>
          <a:lstStyle/>
          <a:p>
            <a:r>
              <a:rPr lang="en-GB" sz="2800" dirty="0" smtClean="0"/>
              <a:t>Next Generation Competitiveness Initiative:</a:t>
            </a:r>
            <a:br>
              <a:rPr lang="en-GB" sz="2800" dirty="0" smtClean="0"/>
            </a:br>
            <a:r>
              <a:rPr lang="en-GB" sz="2800" dirty="0" smtClean="0"/>
              <a:t>Contribution to SEE 2020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965200"/>
          <a:ext cx="9144000" cy="4754880"/>
        </p:xfrm>
        <a:graphic>
          <a:graphicData uri="http://schemas.openxmlformats.org/drawingml/2006/table">
            <a:tbl>
              <a:tblPr/>
              <a:tblGrid>
                <a:gridCol w="552450"/>
                <a:gridCol w="550863"/>
                <a:gridCol w="552450"/>
                <a:gridCol w="630237"/>
                <a:gridCol w="552450"/>
                <a:gridCol w="630238"/>
                <a:gridCol w="630237"/>
                <a:gridCol w="552450"/>
                <a:gridCol w="630238"/>
                <a:gridCol w="814387"/>
                <a:gridCol w="609600"/>
                <a:gridCol w="609600"/>
                <a:gridCol w="609600"/>
                <a:gridCol w="609600"/>
                <a:gridCol w="6096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gridSpan="1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SEE 2020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gridSpan="1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i. Increase regional GDP PPP per capita from 38% to 46% of the EU-27 average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ii. Grow the region’s total value of trade in goods and services by more than 130%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iii. Reduce the region’s trade deficit from 14.1 to 11.6 percent of regional GDP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Pillar</a:t>
                      </a:r>
                    </a:p>
                  </a:txBody>
                  <a:tcPr marL="18000" marR="18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Integrated growth</a:t>
                      </a:r>
                    </a:p>
                  </a:txBody>
                  <a:tcPr marL="18000" marR="18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Smart growth</a:t>
                      </a:r>
                    </a:p>
                  </a:txBody>
                  <a:tcPr marL="18000" marR="18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93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Sustainable growth</a:t>
                      </a:r>
                    </a:p>
                  </a:txBody>
                  <a:tcPr marL="18000" marR="18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373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Inclusive growth</a:t>
                      </a:r>
                    </a:p>
                  </a:txBody>
                  <a:tcPr marL="18000" marR="18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6C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Governance for growth</a:t>
                      </a:r>
                    </a:p>
                  </a:txBody>
                  <a:tcPr marL="18000" marR="18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04A7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Pillar targets</a:t>
                      </a:r>
                    </a:p>
                  </a:txBody>
                  <a:tcPr marL="18000" marR="18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iv. Increase intra-regional trade in goods by more than 230%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v. Increase overall FDI inflows to the region by at leas t 120% </a:t>
                      </a:r>
                    </a:p>
                  </a:txBody>
                  <a:tcPr marL="18000" marR="18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vi . Increase GDP per person employed by 33%;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vii. Add 300,000 highly educated people to the region's workforce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8000" marR="18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vii. Increase the rate of enterprise creation by 20%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ix. Increase exports of goods&amp;services per capita from the region by 130% </a:t>
                      </a:r>
                    </a:p>
                  </a:txBody>
                  <a:tcPr marL="18000" marR="18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x. Increase the overall employment from 40.2% to 45.2%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8000" marR="18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xi . Increase government effectivenes s by 20% by 2020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8000" marR="18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1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Pillar dimensions</a:t>
                      </a:r>
                    </a:p>
                  </a:txBody>
                  <a:tcPr marL="18000" marR="18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Free Trade Area</a:t>
                      </a:r>
                    </a:p>
                  </a:txBody>
                  <a:tcPr marL="18000" marR="18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Competitive Economic Environment</a:t>
                      </a:r>
                    </a:p>
                  </a:txBody>
                  <a:tcPr marL="18000" marR="18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Integration into global economy</a:t>
                      </a:r>
                    </a:p>
                  </a:txBody>
                  <a:tcPr marL="18000" marR="18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Education/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Competencies</a:t>
                      </a:r>
                    </a:p>
                  </a:txBody>
                  <a:tcPr marL="18000" marR="18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R&amp;D and Innovation</a:t>
                      </a:r>
                    </a:p>
                  </a:txBody>
                  <a:tcPr marL="18000" marR="18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Digital Society</a:t>
                      </a:r>
                    </a:p>
                  </a:txBody>
                  <a:tcPr marL="18000" marR="18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Culture and Creative Sectors</a:t>
                      </a:r>
                    </a:p>
                  </a:txBody>
                  <a:tcPr marL="18000" marR="18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Competitiveness</a:t>
                      </a:r>
                    </a:p>
                  </a:txBody>
                  <a:tcPr marL="18000" marR="18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Energy &amp; Climate</a:t>
                      </a:r>
                    </a:p>
                  </a:txBody>
                  <a:tcPr marL="18000" marR="18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Employment</a:t>
                      </a:r>
                    </a:p>
                  </a:txBody>
                  <a:tcPr marL="18000" marR="18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Skills &amp; inclusive education</a:t>
                      </a:r>
                    </a:p>
                  </a:txBody>
                  <a:tcPr marL="18000" marR="18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Health</a:t>
                      </a:r>
                    </a:p>
                  </a:txBody>
                  <a:tcPr marL="18000" marR="18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Public Administration Reform</a:t>
                      </a:r>
                    </a:p>
                  </a:txBody>
                  <a:tcPr marL="18000" marR="18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1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Fighting Corruption and Organise Crime</a:t>
                      </a:r>
                    </a:p>
                  </a:txBody>
                  <a:tcPr marL="18000" marR="18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1D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Dimension coordinator</a:t>
                      </a:r>
                    </a:p>
                  </a:txBody>
                  <a:tcPr marL="18000" marR="18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CEFTA</a:t>
                      </a:r>
                    </a:p>
                  </a:txBody>
                  <a:tcPr marL="18000" marR="18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CEFTA</a:t>
                      </a:r>
                    </a:p>
                  </a:txBody>
                  <a:tcPr marL="18000" marR="18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SEEIC</a:t>
                      </a:r>
                    </a:p>
                  </a:txBody>
                  <a:tcPr marL="18000" marR="18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ERI SEE</a:t>
                      </a:r>
                    </a:p>
                  </a:txBody>
                  <a:tcPr marL="18000" marR="18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Regional Research Platform</a:t>
                      </a:r>
                    </a:p>
                  </a:txBody>
                  <a:tcPr marL="18000" marR="18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E-SEE</a:t>
                      </a:r>
                    </a:p>
                  </a:txBody>
                  <a:tcPr marL="18000" marR="18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RCC TFCS</a:t>
                      </a:r>
                    </a:p>
                  </a:txBody>
                  <a:tcPr marL="18000" marR="18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SEEIC</a:t>
                      </a:r>
                    </a:p>
                  </a:txBody>
                  <a:tcPr marL="18000" marR="18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Energy Community Secretariat</a:t>
                      </a:r>
                    </a:p>
                  </a:txBody>
                  <a:tcPr marL="18000" marR="18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WG on Social Agenda 2020</a:t>
                      </a:r>
                    </a:p>
                  </a:txBody>
                  <a:tcPr marL="18000" marR="18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SEECEL</a:t>
                      </a:r>
                    </a:p>
                  </a:txBody>
                  <a:tcPr marL="18000" marR="18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SEEHN</a:t>
                      </a:r>
                    </a:p>
                  </a:txBody>
                  <a:tcPr marL="18000" marR="18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RESPA</a:t>
                      </a:r>
                    </a:p>
                  </a:txBody>
                  <a:tcPr marL="18000" marR="18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1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SGRS</a:t>
                      </a:r>
                    </a:p>
                  </a:txBody>
                  <a:tcPr marL="18000" marR="18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1DA"/>
                    </a:solidFill>
                  </a:tcPr>
                </a:tc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228600" y="5715000"/>
            <a:ext cx="8915400" cy="457200"/>
          </a:xfrm>
          <a:prstGeom prst="round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6634" name="TextBox 15"/>
          <p:cNvSpPr txBox="1">
            <a:spLocks noChangeArrowheads="1"/>
          </p:cNvSpPr>
          <p:nvPr/>
        </p:nvSpPr>
        <p:spPr bwMode="auto">
          <a:xfrm>
            <a:off x="381000" y="5715000"/>
            <a:ext cx="3276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dirty="0"/>
              <a:t>NGCI Monitoring</a:t>
            </a:r>
          </a:p>
        </p:txBody>
      </p:sp>
      <p:sp>
        <p:nvSpPr>
          <p:cNvPr id="10" name="Rounded Rectangle 9"/>
          <p:cNvSpPr/>
          <p:nvPr/>
        </p:nvSpPr>
        <p:spPr>
          <a:xfrm rot="16200000">
            <a:off x="3429000" y="4800600"/>
            <a:ext cx="3048000" cy="609600"/>
          </a:xfrm>
          <a:prstGeom prst="round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6636" name="TextBox 10"/>
          <p:cNvSpPr txBox="1">
            <a:spLocks noChangeArrowheads="1"/>
          </p:cNvSpPr>
          <p:nvPr/>
        </p:nvSpPr>
        <p:spPr bwMode="auto">
          <a:xfrm>
            <a:off x="5257800" y="6248400"/>
            <a:ext cx="2362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b="1" dirty="0"/>
              <a:t>NGCI Sector work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0958AD-33BB-48A7-9ACC-6B72684E9E9C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609600" y="990600"/>
            <a:ext cx="7924800" cy="5522119"/>
            <a:chOff x="3491880" y="1547500"/>
            <a:chExt cx="4989497" cy="5521480"/>
          </a:xfrm>
        </p:grpSpPr>
        <p:graphicFrame>
          <p:nvGraphicFramePr>
            <p:cNvPr id="6" name="Diagram 5"/>
            <p:cNvGraphicFramePr/>
            <p:nvPr/>
          </p:nvGraphicFramePr>
          <p:xfrm>
            <a:off x="3491880" y="1623691"/>
            <a:ext cx="4989497" cy="149630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7" name="TextBox 6"/>
            <p:cNvSpPr txBox="1"/>
            <p:nvPr/>
          </p:nvSpPr>
          <p:spPr>
            <a:xfrm>
              <a:off x="4740254" y="1547500"/>
              <a:ext cx="2444774" cy="52381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endParaRPr lang="en-GB" sz="2800" b="1" dirty="0">
                <a:solidFill>
                  <a:srgbClr val="376092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635808" y="3380850"/>
              <a:ext cx="1055471" cy="14771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GB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  <a:cs typeface="Arial" charset="0"/>
                </a:rPr>
                <a:t>Follow the </a:t>
              </a:r>
              <a:r>
                <a:rPr lang="en-GB" b="1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  <a:cs typeface="Arial" charset="0"/>
                </a:rPr>
                <a:t>SEE 2020 Strategy</a:t>
              </a:r>
              <a:r>
                <a:rPr lang="en-GB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  <a:cs typeface="Arial" charset="0"/>
                </a:rPr>
                <a:t>, including its pillars and dimensions</a:t>
              </a:r>
              <a:endParaRPr lang="en-GB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931158" y="3376088"/>
              <a:ext cx="2062965" cy="36928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GB" b="1" dirty="0">
                  <a:solidFill>
                    <a:schemeClr val="accent1">
                      <a:lumMod val="75000"/>
                    </a:schemeClr>
                  </a:solidFill>
                  <a:latin typeface="+mn-lt"/>
                  <a:cs typeface="Arial" charset="0"/>
                </a:rPr>
                <a:t>Assess </a:t>
              </a:r>
              <a:r>
                <a:rPr lang="en-GB" b="1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  <a:cs typeface="Arial" charset="0"/>
                </a:rPr>
                <a:t> policies </a:t>
              </a:r>
              <a:r>
                <a:rPr lang="en-GB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  <a:cs typeface="Arial" charset="0"/>
                </a:rPr>
                <a:t>used to implement the SEE 2020 Strategy, based on tools developed by the OECD </a:t>
              </a:r>
            </a:p>
            <a:p>
              <a:pPr marL="176213" indent="-176213">
                <a:buFont typeface="Arial" pitchFamily="34" charset="0"/>
                <a:buChar char="•"/>
                <a:defRPr/>
              </a:pPr>
              <a:r>
                <a:rPr lang="en-GB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  <a:cs typeface="Arial" charset="0"/>
                </a:rPr>
                <a:t>Regional Framework for Investment (IRI) </a:t>
              </a:r>
            </a:p>
            <a:p>
              <a:pPr marL="176213" indent="-176213">
                <a:buFont typeface="Arial" pitchFamily="34" charset="0"/>
                <a:buChar char="•"/>
                <a:defRPr/>
              </a:pPr>
              <a:r>
                <a:rPr lang="en-GB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  <a:cs typeface="Arial" charset="0"/>
                </a:rPr>
                <a:t>Product-Market Regulation, </a:t>
              </a:r>
            </a:p>
            <a:p>
              <a:pPr marL="176213" indent="-176213">
                <a:buFont typeface="Arial" pitchFamily="34" charset="0"/>
                <a:buChar char="•"/>
                <a:defRPr/>
              </a:pPr>
              <a:r>
                <a:rPr lang="en-GB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  <a:cs typeface="Arial" charset="0"/>
                </a:rPr>
                <a:t>Labour Market Regulation, </a:t>
              </a:r>
            </a:p>
            <a:p>
              <a:pPr marL="176213" indent="-176213">
                <a:buFont typeface="Arial" pitchFamily="34" charset="0"/>
                <a:buChar char="•"/>
                <a:defRPr/>
              </a:pPr>
              <a:r>
                <a:rPr lang="en-GB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  <a:cs typeface="Arial" charset="0"/>
                </a:rPr>
                <a:t>Services Trade Restrictiveness Index, </a:t>
              </a:r>
            </a:p>
            <a:p>
              <a:pPr marL="176213" indent="-176213">
                <a:buFont typeface="Arial" pitchFamily="34" charset="0"/>
                <a:buChar char="•"/>
                <a:defRPr/>
              </a:pPr>
              <a:r>
                <a:rPr lang="en-GB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  <a:cs typeface="Arial" charset="0"/>
                </a:rPr>
                <a:t>Government at a Glance, </a:t>
              </a:r>
            </a:p>
            <a:p>
              <a:pPr marL="176213" indent="-176213">
                <a:buFont typeface="Arial" pitchFamily="34" charset="0"/>
                <a:buChar char="•"/>
                <a:defRPr/>
              </a:pPr>
              <a:r>
                <a:rPr lang="en-GB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  <a:cs typeface="Arial" charset="0"/>
                </a:rPr>
                <a:t>Education at a Glance, </a:t>
              </a:r>
            </a:p>
            <a:p>
              <a:pPr marL="176213" indent="-176213">
                <a:buFont typeface="Arial" pitchFamily="34" charset="0"/>
                <a:buChar char="•"/>
                <a:defRPr/>
              </a:pPr>
              <a:r>
                <a:rPr lang="en-GB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  <a:cs typeface="Arial" charset="0"/>
                </a:rPr>
                <a:t>Innovation Strategy</a:t>
              </a:r>
            </a:p>
          </p:txBody>
        </p:sp>
        <p:sp>
          <p:nvSpPr>
            <p:cNvPr id="10" name="TextBox 10"/>
            <p:cNvSpPr txBox="1">
              <a:spLocks noChangeArrowheads="1"/>
            </p:cNvSpPr>
            <p:nvPr/>
          </p:nvSpPr>
          <p:spPr bwMode="auto">
            <a:xfrm>
              <a:off x="6994123" y="3376088"/>
              <a:ext cx="1343326" cy="23080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376092"/>
                  </a:solidFill>
                  <a:latin typeface="Calibri" pitchFamily="34" charset="0"/>
                </a:rPr>
                <a:t>Track progress </a:t>
              </a:r>
              <a:r>
                <a:rPr lang="en-US" dirty="0" smtClean="0">
                  <a:solidFill>
                    <a:srgbClr val="376092"/>
                  </a:solidFill>
                  <a:latin typeface="Calibri" pitchFamily="34" charset="0"/>
                </a:rPr>
                <a:t>on the achievement of overall progress on the achievement of the Strategy, including but not limited to the </a:t>
              </a:r>
              <a:r>
                <a:rPr lang="en-US" b="1" dirty="0" smtClean="0">
                  <a:solidFill>
                    <a:srgbClr val="376092"/>
                  </a:solidFill>
                  <a:latin typeface="Calibri" pitchFamily="34" charset="0"/>
                </a:rPr>
                <a:t>headline targets</a:t>
              </a:r>
              <a:endParaRPr lang="en-GB" b="1" dirty="0">
                <a:solidFill>
                  <a:srgbClr val="376092"/>
                </a:solidFill>
                <a:latin typeface="Calibri" pitchFamily="34" charset="0"/>
              </a:endParaRPr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76200" y="-76200"/>
            <a:ext cx="9144000" cy="1052513"/>
          </a:xfrm>
        </p:spPr>
        <p:txBody>
          <a:bodyPr>
            <a:normAutofit/>
          </a:bodyPr>
          <a:lstStyle/>
          <a:p>
            <a:pPr eaLnBrk="1" hangingPunct="1"/>
            <a:r>
              <a:rPr lang="en-GB" sz="2400" dirty="0" smtClean="0"/>
              <a:t>Next Generation Competitiveness Initiative:</a:t>
            </a:r>
            <a:br>
              <a:rPr lang="en-GB" sz="2400" dirty="0" smtClean="0"/>
            </a:br>
            <a:r>
              <a:rPr lang="en-GB" sz="2400" dirty="0" smtClean="0"/>
              <a:t>Monitoring component structure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Connector 37"/>
          <p:cNvCxnSpPr/>
          <p:nvPr/>
        </p:nvCxnSpPr>
        <p:spPr>
          <a:xfrm flipV="1">
            <a:off x="3962400" y="2286000"/>
            <a:ext cx="381000" cy="228600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295400" y="1447800"/>
            <a:ext cx="609600" cy="0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803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1853FF9-CE38-499F-8988-EB9F6337B4F3}" type="slidenum">
              <a:rPr lang="en-GB"/>
              <a:pPr/>
              <a:t>31</a:t>
            </a:fld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76200" y="914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Pillars</a:t>
            </a:r>
            <a:endParaRPr lang="en-GB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6200" y="1447800"/>
            <a:ext cx="1295400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</a:rPr>
              <a:t>Integrated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1969532"/>
            <a:ext cx="1295400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</a:rPr>
              <a:t>Smart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2514600"/>
            <a:ext cx="1295400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</a:rPr>
              <a:t>Sustainable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" y="2971800"/>
            <a:ext cx="1295400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</a:rPr>
              <a:t>Inclusive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" y="3505200"/>
            <a:ext cx="1295400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</a:rPr>
              <a:t>Governance</a:t>
            </a:r>
            <a:r>
              <a:rPr lang="en-GB" sz="1600" dirty="0" smtClean="0"/>
              <a:t> </a:t>
            </a:r>
            <a:r>
              <a:rPr lang="en-GB" sz="1600" dirty="0" smtClean="0">
                <a:solidFill>
                  <a:schemeClr val="bg1"/>
                </a:solidFill>
              </a:rPr>
              <a:t>for growth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81200" y="914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Dimensions</a:t>
            </a:r>
            <a:endParaRPr lang="en-GB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752600" y="1371601"/>
            <a:ext cx="2209800" cy="30777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A. Free Trade Area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43400" y="19166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Qualitative</a:t>
            </a:r>
            <a:endParaRPr lang="en-GB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791200" y="19166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Quantitative</a:t>
            </a:r>
            <a:endParaRPr lang="en-GB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620000" y="1411069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Impact/</a:t>
            </a:r>
          </a:p>
          <a:p>
            <a:r>
              <a:rPr lang="en-GB" b="1" dirty="0" smtClean="0"/>
              <a:t>Outcome</a:t>
            </a:r>
            <a:endParaRPr lang="en-GB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343400" y="2286000"/>
            <a:ext cx="1447800" cy="255454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Times New Roman" pitchFamily="18" charset="0"/>
              </a:rPr>
              <a:t>National treatment restrictions (OECD)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宋体" pitchFamily="2" charset="-122"/>
              <a:cs typeface="Times New Roman" pitchFamily="18" charset="0"/>
            </a:endParaRPr>
          </a:p>
          <a:p>
            <a:pPr lvl="0"/>
            <a:endParaRPr lang="en-GB" sz="1600" dirty="0">
              <a:solidFill>
                <a:srgbClr val="000000"/>
              </a:solidFill>
              <a:latin typeface="Calibri" pitchFamily="34" charset="0"/>
              <a:ea typeface="宋体" pitchFamily="2" charset="-122"/>
            </a:endParaRPr>
          </a:p>
          <a:p>
            <a:pPr lvl="0"/>
            <a:r>
              <a:rPr lang="en-GB" sz="16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T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Times New Roman" pitchFamily="18" charset="0"/>
              </a:rPr>
              <a:t>ransfer of capital (OECD)</a:t>
            </a:r>
          </a:p>
          <a:p>
            <a:pPr lvl="0">
              <a:buFont typeface="Arial" pitchFamily="34" charset="0"/>
              <a:buChar char="•"/>
            </a:pPr>
            <a:endParaRPr lang="en-GB" sz="1600" dirty="0">
              <a:solidFill>
                <a:srgbClr val="000000"/>
              </a:solidFill>
              <a:latin typeface="Calibri" pitchFamily="34" charset="0"/>
              <a:ea typeface="宋体" pitchFamily="2" charset="-122"/>
            </a:endParaRPr>
          </a:p>
          <a:p>
            <a:pPr lvl="0"/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Times New Roman" pitchFamily="18" charset="0"/>
              </a:rPr>
              <a:t>FDI incentives</a:t>
            </a:r>
          </a:p>
          <a:p>
            <a:pPr lvl="0"/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Times New Roman" pitchFamily="18" charset="0"/>
              </a:rPr>
              <a:t>(OECD)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67400" y="2286000"/>
            <a:ext cx="1447800" cy="452431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GB" sz="1600" dirty="0">
                <a:solidFill>
                  <a:srgbClr val="000000"/>
                </a:solidFill>
                <a:latin typeface="Calibri" pitchFamily="34" charset="0"/>
              </a:rPr>
              <a:t>Procedures to start a foreign business </a:t>
            </a:r>
            <a:r>
              <a:rPr lang="en-GB" sz="1600" dirty="0" smtClean="0">
                <a:solidFill>
                  <a:srgbClr val="000000"/>
                </a:solidFill>
                <a:latin typeface="Calibri" pitchFamily="34" charset="0"/>
              </a:rPr>
              <a:t>(#)</a:t>
            </a:r>
          </a:p>
          <a:p>
            <a:pPr lvl="0"/>
            <a:endParaRPr lang="en-GB" sz="1600" dirty="0">
              <a:solidFill>
                <a:srgbClr val="000000"/>
              </a:solidFill>
              <a:latin typeface="Calibri" pitchFamily="34" charset="0"/>
            </a:endParaRPr>
          </a:p>
          <a:p>
            <a:pPr lvl="0"/>
            <a:r>
              <a:rPr lang="en-GB" sz="1600" dirty="0" smtClean="0">
                <a:solidFill>
                  <a:srgbClr val="000000"/>
                </a:solidFill>
                <a:latin typeface="Calibri" pitchFamily="34" charset="0"/>
              </a:rPr>
              <a:t>Time required to start a foreign business  (days)</a:t>
            </a:r>
          </a:p>
          <a:p>
            <a:pPr lvl="0"/>
            <a:endParaRPr lang="en-GB" sz="1600" dirty="0">
              <a:solidFill>
                <a:srgbClr val="000000"/>
              </a:solidFill>
              <a:latin typeface="Calibri" pitchFamily="34" charset="0"/>
            </a:endParaRPr>
          </a:p>
          <a:p>
            <a:pPr lvl="0"/>
            <a:r>
              <a:rPr lang="en-GB" sz="1600" dirty="0" smtClean="0">
                <a:solidFill>
                  <a:srgbClr val="000000"/>
                </a:solidFill>
                <a:latin typeface="Calibri" pitchFamily="34" charset="0"/>
              </a:rPr>
              <a:t>Time required to lease public land (days)</a:t>
            </a:r>
          </a:p>
          <a:p>
            <a:pPr lvl="0"/>
            <a:endParaRPr lang="en-GB" sz="1600" dirty="0">
              <a:solidFill>
                <a:srgbClr val="000000"/>
              </a:solidFill>
              <a:latin typeface="Calibri" pitchFamily="34" charset="0"/>
            </a:endParaRPr>
          </a:p>
          <a:p>
            <a:pPr lvl="0"/>
            <a:r>
              <a:rPr lang="en-GB" sz="1600" dirty="0" smtClean="0">
                <a:solidFill>
                  <a:srgbClr val="000000"/>
                </a:solidFill>
                <a:latin typeface="Calibri" pitchFamily="34" charset="0"/>
              </a:rPr>
              <a:t>Source</a:t>
            </a:r>
            <a:r>
              <a:rPr lang="en-GB" sz="1600" dirty="0">
                <a:solidFill>
                  <a:srgbClr val="000000"/>
                </a:solidFill>
                <a:latin typeface="Calibri" pitchFamily="34" charset="0"/>
              </a:rPr>
              <a:t>: World Bank, Investing Across borders</a:t>
            </a:r>
          </a:p>
          <a:p>
            <a:pPr lvl="0"/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67600" y="2286000"/>
            <a:ext cx="1447800" cy="427809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Times New Roman" pitchFamily="18" charset="0"/>
              </a:rPr>
              <a:t>Intra-regiona</a:t>
            </a:r>
            <a:r>
              <a:rPr lang="en-GB" sz="16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l trade in goods (Headline target)</a:t>
            </a:r>
          </a:p>
          <a:p>
            <a:pPr lvl="0"/>
            <a:endParaRPr kumimoji="0" lang="en-GB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lvl="0"/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Times New Roman" pitchFamily="18" charset="0"/>
              </a:rPr>
              <a:t>FDI inflows to the region (Headline target)</a:t>
            </a:r>
          </a:p>
          <a:p>
            <a:pPr lvl="0"/>
            <a:endParaRPr lang="en-GB" sz="1600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lvl="0"/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Times New Roman" pitchFamily="18" charset="0"/>
              </a:rPr>
              <a:t>FDI per capita</a:t>
            </a:r>
          </a:p>
          <a:p>
            <a:pPr lvl="0"/>
            <a:endParaRPr lang="en-GB" sz="1600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lvl="0"/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Times New Roman" pitchFamily="18" charset="0"/>
              </a:rPr>
              <a:t>Greenfield vs Privatisation FDI </a:t>
            </a:r>
          </a:p>
          <a:p>
            <a:pPr lvl="0"/>
            <a:endParaRPr lang="en-GB" sz="1600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lvl="0"/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Times New Roman" pitchFamily="18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1371600" y="1752600"/>
            <a:ext cx="381000" cy="2895600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752600" y="1752600"/>
            <a:ext cx="2209800" cy="30777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/>
            <a:r>
              <a:rPr lang="en-GB" sz="1400" dirty="0" smtClean="0">
                <a:solidFill>
                  <a:schemeClr val="bg1"/>
                </a:solidFill>
              </a:rPr>
              <a:t>1. Free Flow of goods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752600" y="2133600"/>
            <a:ext cx="2209800" cy="30777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/>
            <a:r>
              <a:rPr lang="en-GB" sz="1400" dirty="0" smtClean="0">
                <a:solidFill>
                  <a:schemeClr val="bg1"/>
                </a:solidFill>
              </a:rPr>
              <a:t>2. Free Flow of Services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752600" y="2514600"/>
            <a:ext cx="2209800" cy="160043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/>
            <a:r>
              <a:rPr lang="en-GB" sz="1400" dirty="0" smtClean="0">
                <a:solidFill>
                  <a:schemeClr val="bg1"/>
                </a:solidFill>
              </a:rPr>
              <a:t>3. Free Flow of Investment</a:t>
            </a:r>
          </a:p>
          <a:p>
            <a:pPr marL="342900" indent="-342900"/>
            <a:r>
              <a:rPr lang="en-GB" sz="1400" dirty="0" smtClean="0">
                <a:solidFill>
                  <a:schemeClr val="bg1"/>
                </a:solidFill>
              </a:rPr>
              <a:t>3.1 Treatment and protection of investors</a:t>
            </a:r>
          </a:p>
          <a:p>
            <a:pPr marL="342900" indent="-342900"/>
            <a:r>
              <a:rPr lang="en-GB" sz="1400" dirty="0" smtClean="0">
                <a:solidFill>
                  <a:schemeClr val="bg1"/>
                </a:solidFill>
              </a:rPr>
              <a:t>3.2 Coordination of investment policies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752600" y="4191000"/>
            <a:ext cx="2209800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/>
            <a:r>
              <a:rPr lang="en-GB" sz="1400" dirty="0" smtClean="0">
                <a:solidFill>
                  <a:schemeClr val="bg1"/>
                </a:solidFill>
              </a:rPr>
              <a:t>4. Free Flow of Skilled Labour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3962400" y="4114800"/>
            <a:ext cx="381000" cy="685800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752600" y="4797623"/>
            <a:ext cx="2209800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B</a:t>
            </a:r>
            <a:r>
              <a:rPr lang="en-GB" sz="1400" dirty="0" smtClean="0">
                <a:solidFill>
                  <a:schemeClr val="bg1"/>
                </a:solidFill>
              </a:rPr>
              <a:t>. Competitive Economic    </a:t>
            </a:r>
          </a:p>
          <a:p>
            <a:r>
              <a:rPr lang="en-GB" sz="1400" dirty="0">
                <a:solidFill>
                  <a:schemeClr val="bg1"/>
                </a:solidFill>
              </a:rPr>
              <a:t> </a:t>
            </a:r>
            <a:r>
              <a:rPr lang="en-GB" sz="1400" dirty="0" smtClean="0">
                <a:solidFill>
                  <a:schemeClr val="bg1"/>
                </a:solidFill>
              </a:rPr>
              <a:t>    Environment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752600" y="5410200"/>
            <a:ext cx="2209800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C. Integration into Global </a:t>
            </a:r>
          </a:p>
          <a:p>
            <a:r>
              <a:rPr lang="en-GB" sz="1400" dirty="0" smtClean="0">
                <a:solidFill>
                  <a:schemeClr val="bg1"/>
                </a:solidFill>
              </a:rPr>
              <a:t>    Economy</a:t>
            </a:r>
          </a:p>
        </p:txBody>
      </p:sp>
      <p:sp>
        <p:nvSpPr>
          <p:cNvPr id="44" name="Right Brace 43"/>
          <p:cNvSpPr/>
          <p:nvPr/>
        </p:nvSpPr>
        <p:spPr>
          <a:xfrm rot="16200000">
            <a:off x="6539984" y="-1091685"/>
            <a:ext cx="216931" cy="46863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7" name="TextBox 46"/>
          <p:cNvSpPr txBox="1"/>
          <p:nvPr/>
        </p:nvSpPr>
        <p:spPr>
          <a:xfrm>
            <a:off x="5791200" y="762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Indicators</a:t>
            </a:r>
            <a:endParaRPr lang="en-GB" b="1" dirty="0"/>
          </a:p>
        </p:txBody>
      </p:sp>
      <p:sp>
        <p:nvSpPr>
          <p:cNvPr id="48" name="Title 1"/>
          <p:cNvSpPr>
            <a:spLocks noGrp="1"/>
          </p:cNvSpPr>
          <p:nvPr>
            <p:ph type="title"/>
          </p:nvPr>
        </p:nvSpPr>
        <p:spPr>
          <a:xfrm>
            <a:off x="-76200" y="-76200"/>
            <a:ext cx="9144000" cy="1052513"/>
          </a:xfrm>
        </p:spPr>
        <p:txBody>
          <a:bodyPr>
            <a:normAutofit/>
          </a:bodyPr>
          <a:lstStyle/>
          <a:p>
            <a:pPr eaLnBrk="1" hangingPunct="1"/>
            <a:r>
              <a:rPr lang="en-GB" sz="2400" dirty="0" smtClean="0"/>
              <a:t>Next Generation Competitiveness Initiative:</a:t>
            </a:r>
            <a:br>
              <a:rPr lang="en-GB" sz="2400" dirty="0" smtClean="0"/>
            </a:br>
            <a:r>
              <a:rPr lang="en-GB" sz="2400" dirty="0" smtClean="0"/>
              <a:t>Monitoring component structure</a:t>
            </a:r>
          </a:p>
        </p:txBody>
      </p:sp>
      <p:sp>
        <p:nvSpPr>
          <p:cNvPr id="30" name="Right Brace 29"/>
          <p:cNvSpPr/>
          <p:nvPr/>
        </p:nvSpPr>
        <p:spPr>
          <a:xfrm rot="16200000">
            <a:off x="5715000" y="381002"/>
            <a:ext cx="228601" cy="297179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TextBox 30"/>
          <p:cNvSpPr txBox="1"/>
          <p:nvPr/>
        </p:nvSpPr>
        <p:spPr>
          <a:xfrm>
            <a:off x="5410200" y="13832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Policy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0958AD-33BB-48A7-9ACC-6B72684E9E9C}" type="slidenum">
              <a:rPr lang="en-US" smtClean="0"/>
              <a:pPr/>
              <a:t>32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962400" y="2286000"/>
            <a:ext cx="381000" cy="228600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295400" y="1447800"/>
            <a:ext cx="609600" cy="0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3"/>
          <p:cNvSpPr txBox="1">
            <a:spLocks/>
          </p:cNvSpPr>
          <p:nvPr/>
        </p:nvSpPr>
        <p:spPr bwMode="auto">
          <a:xfrm>
            <a:off x="6011863" y="6237288"/>
            <a:ext cx="981075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853FF9-CE38-499F-8988-EB9F6337B4F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914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Pillars</a:t>
            </a:r>
            <a:endParaRPr lang="en-GB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6200" y="1447800"/>
            <a:ext cx="1295400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</a:rPr>
              <a:t>Integrated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" y="1969532"/>
            <a:ext cx="1295400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</a:rPr>
              <a:t>Smart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" y="2514600"/>
            <a:ext cx="1295400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</a:rPr>
              <a:t>Sustainable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" y="3048000"/>
            <a:ext cx="1295400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</a:rPr>
              <a:t>Inclusive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" y="3581400"/>
            <a:ext cx="1295400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</a:rPr>
              <a:t>Governance</a:t>
            </a:r>
            <a:r>
              <a:rPr lang="en-GB" sz="1600" dirty="0" smtClean="0"/>
              <a:t> </a:t>
            </a:r>
            <a:r>
              <a:rPr lang="en-GB" sz="1600" dirty="0" smtClean="0">
                <a:solidFill>
                  <a:schemeClr val="bg1"/>
                </a:solidFill>
              </a:rPr>
              <a:t>for growth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81200" y="914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Dimensions</a:t>
            </a:r>
            <a:endParaRPr lang="en-GB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752600" y="1371601"/>
            <a:ext cx="2209800" cy="30777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A. Free Trade Area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43400" y="19166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Qualitative</a:t>
            </a:r>
            <a:endParaRPr lang="en-GB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791200" y="19166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Quantitative</a:t>
            </a:r>
            <a:endParaRPr lang="en-GB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620000" y="1411069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Impact/</a:t>
            </a:r>
          </a:p>
          <a:p>
            <a:r>
              <a:rPr lang="en-GB" b="1" dirty="0" smtClean="0"/>
              <a:t>Outcome</a:t>
            </a:r>
            <a:endParaRPr lang="en-GB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343400" y="2286000"/>
            <a:ext cx="1447800" cy="255454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Times New Roman" pitchFamily="18" charset="0"/>
              </a:rPr>
              <a:t>National treatment restrictions (OECD)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宋体" pitchFamily="2" charset="-122"/>
              <a:cs typeface="Times New Roman" pitchFamily="18" charset="0"/>
            </a:endParaRPr>
          </a:p>
          <a:p>
            <a:pPr lvl="0"/>
            <a:endParaRPr lang="en-GB" sz="1600" dirty="0">
              <a:solidFill>
                <a:srgbClr val="000000"/>
              </a:solidFill>
              <a:latin typeface="Calibri" pitchFamily="34" charset="0"/>
              <a:ea typeface="宋体" pitchFamily="2" charset="-122"/>
            </a:endParaRPr>
          </a:p>
          <a:p>
            <a:pPr lvl="0"/>
            <a:r>
              <a:rPr lang="en-GB" sz="16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T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Times New Roman" pitchFamily="18" charset="0"/>
              </a:rPr>
              <a:t>ransfer of capital (OECD)</a:t>
            </a:r>
          </a:p>
          <a:p>
            <a:pPr lvl="0">
              <a:buFont typeface="Arial" pitchFamily="34" charset="0"/>
              <a:buChar char="•"/>
            </a:pPr>
            <a:endParaRPr lang="en-GB" sz="1600" dirty="0">
              <a:solidFill>
                <a:srgbClr val="000000"/>
              </a:solidFill>
              <a:latin typeface="Calibri" pitchFamily="34" charset="0"/>
              <a:ea typeface="宋体" pitchFamily="2" charset="-122"/>
            </a:endParaRPr>
          </a:p>
          <a:p>
            <a:pPr lvl="0"/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Times New Roman" pitchFamily="18" charset="0"/>
              </a:rPr>
              <a:t>FDI incentives</a:t>
            </a:r>
          </a:p>
          <a:p>
            <a:pPr lvl="0"/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Times New Roman" pitchFamily="18" charset="0"/>
              </a:rPr>
              <a:t>(OECD)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67400" y="2286000"/>
            <a:ext cx="1447800" cy="452431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GB" sz="1600" dirty="0">
                <a:solidFill>
                  <a:srgbClr val="000000"/>
                </a:solidFill>
                <a:latin typeface="Calibri" pitchFamily="34" charset="0"/>
              </a:rPr>
              <a:t>Procedures to start a foreign business </a:t>
            </a:r>
            <a:r>
              <a:rPr lang="en-GB" sz="1600" dirty="0" smtClean="0">
                <a:solidFill>
                  <a:srgbClr val="000000"/>
                </a:solidFill>
                <a:latin typeface="Calibri" pitchFamily="34" charset="0"/>
              </a:rPr>
              <a:t>(#)</a:t>
            </a:r>
          </a:p>
          <a:p>
            <a:pPr lvl="0"/>
            <a:endParaRPr lang="en-GB" sz="1600" dirty="0">
              <a:solidFill>
                <a:srgbClr val="000000"/>
              </a:solidFill>
              <a:latin typeface="Calibri" pitchFamily="34" charset="0"/>
            </a:endParaRPr>
          </a:p>
          <a:p>
            <a:pPr lvl="0"/>
            <a:r>
              <a:rPr lang="en-GB" sz="1600" dirty="0" smtClean="0">
                <a:solidFill>
                  <a:srgbClr val="000000"/>
                </a:solidFill>
                <a:latin typeface="Calibri" pitchFamily="34" charset="0"/>
              </a:rPr>
              <a:t>Time required to start a foreign business  (days)</a:t>
            </a:r>
          </a:p>
          <a:p>
            <a:pPr lvl="0"/>
            <a:endParaRPr lang="en-GB" sz="1600" dirty="0">
              <a:solidFill>
                <a:srgbClr val="000000"/>
              </a:solidFill>
              <a:latin typeface="Calibri" pitchFamily="34" charset="0"/>
            </a:endParaRPr>
          </a:p>
          <a:p>
            <a:pPr lvl="0"/>
            <a:r>
              <a:rPr lang="en-GB" sz="1600" dirty="0" smtClean="0">
                <a:solidFill>
                  <a:srgbClr val="000000"/>
                </a:solidFill>
                <a:latin typeface="Calibri" pitchFamily="34" charset="0"/>
              </a:rPr>
              <a:t>Time required to lease public land (days)</a:t>
            </a:r>
          </a:p>
          <a:p>
            <a:pPr lvl="0"/>
            <a:endParaRPr lang="en-GB" sz="1600" dirty="0">
              <a:solidFill>
                <a:srgbClr val="000000"/>
              </a:solidFill>
              <a:latin typeface="Calibri" pitchFamily="34" charset="0"/>
            </a:endParaRPr>
          </a:p>
          <a:p>
            <a:pPr lvl="0"/>
            <a:r>
              <a:rPr lang="en-GB" sz="1600" dirty="0" smtClean="0">
                <a:solidFill>
                  <a:srgbClr val="000000"/>
                </a:solidFill>
                <a:latin typeface="Calibri" pitchFamily="34" charset="0"/>
              </a:rPr>
              <a:t>Source</a:t>
            </a:r>
            <a:r>
              <a:rPr lang="en-GB" sz="1600" dirty="0">
                <a:solidFill>
                  <a:srgbClr val="000000"/>
                </a:solidFill>
                <a:latin typeface="Calibri" pitchFamily="34" charset="0"/>
              </a:rPr>
              <a:t>: World Bank, Investing Across borders</a:t>
            </a:r>
          </a:p>
          <a:p>
            <a:pPr lvl="0"/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67600" y="2286000"/>
            <a:ext cx="1447800" cy="427809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Times New Roman" pitchFamily="18" charset="0"/>
              </a:rPr>
              <a:t>Intra-regiona</a:t>
            </a:r>
            <a:r>
              <a:rPr lang="en-GB" sz="16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l trade in goods (Headline target)</a:t>
            </a:r>
          </a:p>
          <a:p>
            <a:pPr lvl="0"/>
            <a:endParaRPr kumimoji="0" lang="en-GB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lvl="0"/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Times New Roman" pitchFamily="18" charset="0"/>
              </a:rPr>
              <a:t>FDI inflows to the region (Headline target)</a:t>
            </a:r>
          </a:p>
          <a:p>
            <a:pPr lvl="0"/>
            <a:endParaRPr lang="en-GB" sz="1600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lvl="0"/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Times New Roman" pitchFamily="18" charset="0"/>
              </a:rPr>
              <a:t>FDI per capita</a:t>
            </a:r>
          </a:p>
          <a:p>
            <a:pPr lvl="0"/>
            <a:endParaRPr lang="en-GB" sz="1600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lvl="0"/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Times New Roman" pitchFamily="18" charset="0"/>
              </a:rPr>
              <a:t>Greenfield vs Privatisation FDI </a:t>
            </a:r>
          </a:p>
          <a:p>
            <a:pPr lvl="0"/>
            <a:endParaRPr lang="en-GB" sz="1600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lvl="0"/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Times New Roman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1371600" y="1752600"/>
            <a:ext cx="381000" cy="2895600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752600" y="1752600"/>
            <a:ext cx="2209800" cy="30777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/>
            <a:r>
              <a:rPr lang="en-GB" sz="1400" dirty="0" smtClean="0">
                <a:solidFill>
                  <a:schemeClr val="bg1"/>
                </a:solidFill>
              </a:rPr>
              <a:t>1. Free Flow of goods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52600" y="2133600"/>
            <a:ext cx="2209800" cy="30777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/>
            <a:r>
              <a:rPr lang="en-GB" sz="1400" dirty="0" smtClean="0">
                <a:solidFill>
                  <a:schemeClr val="bg1"/>
                </a:solidFill>
              </a:rPr>
              <a:t>2. Free Flow of Services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52600" y="2514600"/>
            <a:ext cx="2209800" cy="160043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/>
            <a:r>
              <a:rPr lang="en-GB" sz="1400" dirty="0" smtClean="0">
                <a:solidFill>
                  <a:schemeClr val="bg1"/>
                </a:solidFill>
              </a:rPr>
              <a:t>3. Free Flow of Investment</a:t>
            </a:r>
          </a:p>
          <a:p>
            <a:pPr marL="342900" indent="-342900"/>
            <a:r>
              <a:rPr lang="en-GB" sz="1400" dirty="0" smtClean="0">
                <a:solidFill>
                  <a:schemeClr val="bg1"/>
                </a:solidFill>
              </a:rPr>
              <a:t>3.1 Treatment and protection of investors</a:t>
            </a:r>
          </a:p>
          <a:p>
            <a:pPr marL="342900" indent="-342900"/>
            <a:r>
              <a:rPr lang="en-GB" sz="1400" dirty="0" smtClean="0">
                <a:solidFill>
                  <a:schemeClr val="bg1"/>
                </a:solidFill>
              </a:rPr>
              <a:t>3.2 Coordination of investment policies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52600" y="4191000"/>
            <a:ext cx="2209800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/>
            <a:r>
              <a:rPr lang="en-GB" sz="1400" dirty="0" smtClean="0">
                <a:solidFill>
                  <a:schemeClr val="bg1"/>
                </a:solidFill>
              </a:rPr>
              <a:t>4. Free Flow of Skilled Labour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3962400" y="4114800"/>
            <a:ext cx="381000" cy="685800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752600" y="4797623"/>
            <a:ext cx="2209800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B</a:t>
            </a:r>
            <a:r>
              <a:rPr lang="en-GB" sz="1400" dirty="0" smtClean="0">
                <a:solidFill>
                  <a:schemeClr val="bg1"/>
                </a:solidFill>
              </a:rPr>
              <a:t>. Competitive Economic    </a:t>
            </a:r>
          </a:p>
          <a:p>
            <a:r>
              <a:rPr lang="en-GB" sz="1400" dirty="0">
                <a:solidFill>
                  <a:schemeClr val="bg1"/>
                </a:solidFill>
              </a:rPr>
              <a:t> </a:t>
            </a:r>
            <a:r>
              <a:rPr lang="en-GB" sz="1400" dirty="0" smtClean="0">
                <a:solidFill>
                  <a:schemeClr val="bg1"/>
                </a:solidFill>
              </a:rPr>
              <a:t>    Environment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52600" y="5410200"/>
            <a:ext cx="2209800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C. Integration into Global </a:t>
            </a:r>
          </a:p>
          <a:p>
            <a:r>
              <a:rPr lang="en-GB" sz="1400" dirty="0" smtClean="0">
                <a:solidFill>
                  <a:schemeClr val="bg1"/>
                </a:solidFill>
              </a:rPr>
              <a:t>    Economy</a:t>
            </a:r>
          </a:p>
        </p:txBody>
      </p:sp>
      <p:sp>
        <p:nvSpPr>
          <p:cNvPr id="30" name="Right Brace 29"/>
          <p:cNvSpPr/>
          <p:nvPr/>
        </p:nvSpPr>
        <p:spPr>
          <a:xfrm rot="16200000">
            <a:off x="6539984" y="-1091685"/>
            <a:ext cx="216931" cy="46863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TextBox 30"/>
          <p:cNvSpPr txBox="1"/>
          <p:nvPr/>
        </p:nvSpPr>
        <p:spPr>
          <a:xfrm>
            <a:off x="5791200" y="762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Indicators</a:t>
            </a:r>
            <a:endParaRPr lang="en-GB" b="1" dirty="0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-76200" y="-76200"/>
            <a:ext cx="9144000" cy="1052513"/>
          </a:xfrm>
        </p:spPr>
        <p:txBody>
          <a:bodyPr>
            <a:normAutofit/>
          </a:bodyPr>
          <a:lstStyle/>
          <a:p>
            <a:pPr eaLnBrk="1" hangingPunct="1"/>
            <a:r>
              <a:rPr lang="en-GB" sz="2400" dirty="0" smtClean="0"/>
              <a:t>Next Generation Competitiveness Initiative:</a:t>
            </a:r>
            <a:br>
              <a:rPr lang="en-GB" sz="2400" dirty="0" smtClean="0"/>
            </a:br>
            <a:r>
              <a:rPr lang="en-GB" sz="2400" dirty="0" smtClean="0"/>
              <a:t>Monitoring component structure</a:t>
            </a:r>
          </a:p>
        </p:txBody>
      </p:sp>
      <p:sp>
        <p:nvSpPr>
          <p:cNvPr id="33" name="Right Brace 32"/>
          <p:cNvSpPr/>
          <p:nvPr/>
        </p:nvSpPr>
        <p:spPr>
          <a:xfrm rot="16200000">
            <a:off x="5715000" y="381002"/>
            <a:ext cx="228601" cy="297179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TextBox 33"/>
          <p:cNvSpPr txBox="1"/>
          <p:nvPr/>
        </p:nvSpPr>
        <p:spPr>
          <a:xfrm>
            <a:off x="5410200" y="13832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Policy</a:t>
            </a:r>
            <a:endParaRPr lang="en-GB" b="1" dirty="0"/>
          </a:p>
        </p:txBody>
      </p:sp>
      <p:sp>
        <p:nvSpPr>
          <p:cNvPr id="35" name="Rectangular Callout 34"/>
          <p:cNvSpPr/>
          <p:nvPr/>
        </p:nvSpPr>
        <p:spPr>
          <a:xfrm>
            <a:off x="5867400" y="609600"/>
            <a:ext cx="3124200" cy="6248400"/>
          </a:xfrm>
          <a:prstGeom prst="wedgeRectCallout">
            <a:avLst>
              <a:gd name="adj1" fmla="val -64314"/>
              <a:gd name="adj2" fmla="val -15442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 smtClean="0"/>
              <a:t>1.</a:t>
            </a:r>
            <a:r>
              <a:rPr lang="en-US" sz="1400" dirty="0" smtClean="0"/>
              <a:t> National </a:t>
            </a:r>
            <a:r>
              <a:rPr lang="en-US" sz="1400" dirty="0"/>
              <a:t>treatment not </a:t>
            </a:r>
            <a:r>
              <a:rPr lang="en-US" sz="1400" dirty="0" smtClean="0"/>
              <a:t>contained in primary </a:t>
            </a:r>
            <a:r>
              <a:rPr lang="en-US" sz="1400" dirty="0"/>
              <a:t>or secondary legislation on private FDI. </a:t>
            </a:r>
            <a:endParaRPr lang="en-US" sz="1400" dirty="0" smtClean="0"/>
          </a:p>
          <a:p>
            <a:endParaRPr lang="en-GB" sz="1400" dirty="0" smtClean="0"/>
          </a:p>
          <a:p>
            <a:r>
              <a:rPr lang="en-GB" sz="1400" dirty="0" smtClean="0"/>
              <a:t>2. </a:t>
            </a:r>
            <a:r>
              <a:rPr lang="en-GB" sz="1400" dirty="0"/>
              <a:t>Government </a:t>
            </a:r>
            <a:r>
              <a:rPr lang="en-GB" sz="1400" dirty="0" smtClean="0"/>
              <a:t>in process </a:t>
            </a:r>
            <a:r>
              <a:rPr lang="en-GB" sz="1400" dirty="0"/>
              <a:t>of incorporating “national treatment” into primary and secondary legislation on private </a:t>
            </a:r>
            <a:r>
              <a:rPr lang="en-GB" sz="1400" dirty="0" smtClean="0"/>
              <a:t>FDI.</a:t>
            </a:r>
          </a:p>
          <a:p>
            <a:endParaRPr lang="en-GB" sz="1400" dirty="0" smtClean="0"/>
          </a:p>
          <a:p>
            <a:r>
              <a:rPr lang="en-GB" sz="1400" dirty="0" smtClean="0"/>
              <a:t>3. </a:t>
            </a:r>
            <a:r>
              <a:rPr lang="en-US" sz="1400" dirty="0"/>
              <a:t>National treatment is incorporated in primary and secondary </a:t>
            </a:r>
            <a:r>
              <a:rPr lang="en-US" sz="1400" dirty="0" smtClean="0"/>
              <a:t>legislation with clearly </a:t>
            </a:r>
            <a:r>
              <a:rPr lang="en-US" sz="1400" dirty="0"/>
              <a:t>defined </a:t>
            </a:r>
            <a:r>
              <a:rPr lang="en-US" sz="1400" dirty="0" smtClean="0"/>
              <a:t>restrictions.</a:t>
            </a:r>
            <a:endParaRPr lang="en-GB" sz="1400" dirty="0" smtClean="0"/>
          </a:p>
          <a:p>
            <a:endParaRPr lang="en-GB" sz="1400" dirty="0" smtClean="0"/>
          </a:p>
          <a:p>
            <a:r>
              <a:rPr lang="en-GB" sz="1400" dirty="0" smtClean="0"/>
              <a:t>4. </a:t>
            </a:r>
            <a:r>
              <a:rPr lang="en-US" sz="1400" dirty="0"/>
              <a:t>Level 3 plus </a:t>
            </a:r>
            <a:r>
              <a:rPr lang="en-US" sz="1400" dirty="0" smtClean="0"/>
              <a:t>government  reduces restrictions by </a:t>
            </a:r>
            <a:r>
              <a:rPr lang="en-US" sz="1400" dirty="0"/>
              <a:t>reciprocal commitments made through bilateral, regional, or multilateral agreements. </a:t>
            </a:r>
            <a:endParaRPr lang="en-GB" sz="1400" dirty="0" smtClean="0"/>
          </a:p>
          <a:p>
            <a:endParaRPr lang="en-GB" sz="1400" dirty="0" smtClean="0"/>
          </a:p>
          <a:p>
            <a:r>
              <a:rPr lang="en-GB" sz="1400" dirty="0" smtClean="0"/>
              <a:t>5. </a:t>
            </a:r>
            <a:r>
              <a:rPr lang="en-US" sz="1400" dirty="0"/>
              <a:t>Level 4 plus the government </a:t>
            </a:r>
            <a:r>
              <a:rPr lang="en-US" sz="1400" dirty="0" smtClean="0"/>
              <a:t>unilaterally reduces restrictions </a:t>
            </a:r>
            <a:r>
              <a:rPr lang="en-US" sz="1400" dirty="0"/>
              <a:t>to national treatment on the basis of periodic reviews of </a:t>
            </a:r>
            <a:r>
              <a:rPr lang="en-US" sz="1400" dirty="0" smtClean="0"/>
              <a:t>its foreign </a:t>
            </a:r>
            <a:r>
              <a:rPr lang="en-US" sz="1400" dirty="0"/>
              <a:t>investment policy</a:t>
            </a:r>
            <a:r>
              <a:rPr lang="en-US" dirty="0"/>
              <a:t>.</a:t>
            </a:r>
            <a:endParaRPr lang="en-GB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935663" y="6237288"/>
            <a:ext cx="981075" cy="365125"/>
          </a:xfrm>
        </p:spPr>
        <p:txBody>
          <a:bodyPr/>
          <a:lstStyle/>
          <a:p>
            <a:fld id="{EA0958AD-33BB-48A7-9ACC-6B72684E9E9C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-76200" y="-76200"/>
            <a:ext cx="914400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Next Generation Competitiveness Initiative:</a:t>
            </a:r>
            <a:b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Monitoring “Sustainable Growth/Competitiveness”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" y="1219200"/>
            <a:ext cx="1752600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1. Competition Policy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7400" y="1219200"/>
            <a:ext cx="3352800" cy="5334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lvl="0"/>
            <a:r>
              <a:rPr lang="en-US" sz="14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1 Public ownership</a:t>
            </a:r>
          </a:p>
          <a:p>
            <a:pPr lvl="0"/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1.1 Scope of public enterprise sector</a:t>
            </a:r>
          </a:p>
          <a:p>
            <a:pPr lvl="0"/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1.2 </a:t>
            </a:r>
            <a:r>
              <a:rPr lang="en-US" sz="1400" dirty="0" err="1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Gov't</a:t>
            </a:r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involvement in network sectors</a:t>
            </a:r>
          </a:p>
          <a:p>
            <a:pPr lvl="0"/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1.3 Direct control over business enterprises</a:t>
            </a:r>
          </a:p>
          <a:p>
            <a:pPr lvl="0"/>
            <a:endParaRPr lang="en-US" sz="1400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lvl="0"/>
            <a:r>
              <a:rPr lang="en-US" sz="14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2 Public involvement in business operations</a:t>
            </a:r>
          </a:p>
          <a:p>
            <a:pPr lvl="0"/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2.1 Price controls</a:t>
            </a:r>
          </a:p>
          <a:p>
            <a:pPr lvl="0"/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2.2 Use of command and control regulation</a:t>
            </a:r>
          </a:p>
          <a:p>
            <a:pPr lvl="0"/>
            <a:endParaRPr lang="en-US" sz="1400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lvl="0"/>
            <a:r>
              <a:rPr lang="en-US" sz="14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3. Regulatory and administrative opacity</a:t>
            </a:r>
          </a:p>
          <a:p>
            <a:pPr lvl="0"/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3.1 Licenses and permits system</a:t>
            </a:r>
          </a:p>
          <a:p>
            <a:pPr lvl="0"/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3.2 Communication and simplification of rules and procedures</a:t>
            </a:r>
          </a:p>
          <a:p>
            <a:pPr lvl="0"/>
            <a:endParaRPr lang="en-US" sz="1400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lvl="0"/>
            <a:endParaRPr lang="en-US" sz="1400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lvl="0"/>
            <a:r>
              <a:rPr lang="en-US" sz="14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5. Barriers to competition</a:t>
            </a:r>
          </a:p>
          <a:p>
            <a:pPr lvl="0"/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5.1 Legal barriers</a:t>
            </a:r>
          </a:p>
          <a:p>
            <a:pPr lvl="0"/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5.2 Antitrust exemptions</a:t>
            </a:r>
          </a:p>
          <a:p>
            <a:pPr lvl="0"/>
            <a:endParaRPr lang="en-GB" sz="1400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lvl="0"/>
            <a:r>
              <a:rPr lang="en-GB" sz="1400" b="1" i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Source: OECD, Product Market Regulation</a:t>
            </a:r>
            <a:endParaRPr lang="en-US" sz="1400" b="1" i="1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1219200"/>
            <a:ext cx="1905000" cy="53322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marL="176213" indent="-176213">
              <a:buFont typeface="Arial" pitchFamily="34" charset="0"/>
              <a:buChar char="•"/>
            </a:pPr>
            <a:r>
              <a:rPr lang="en-GB" sz="1400" dirty="0" err="1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Herfindahl</a:t>
            </a:r>
            <a:r>
              <a:rPr lang="en-GB" sz="14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index for main sectors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n-GB" sz="14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% of state-owned enterprises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n-GB" sz="14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Volume of state aid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n-GB" sz="14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Number of cases  handled by  Competition Authority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n-GB" sz="14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Number of complaints about dominant market position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n-GB" sz="14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Number of bailout cases</a:t>
            </a:r>
          </a:p>
          <a:p>
            <a:pPr marL="176213" lvl="0" indent="-176213">
              <a:buAutoNum type="arabicPeriod"/>
            </a:pPr>
            <a:endParaRPr lang="en-GB" sz="1050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marL="342900" lvl="0" indent="-342900">
              <a:buAutoNum type="arabicPeriod"/>
            </a:pPr>
            <a:endParaRPr lang="en-GB" sz="1400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marL="342900" lvl="0" indent="-342900">
              <a:buAutoNum type="arabicPeriod"/>
            </a:pPr>
            <a:endParaRPr lang="en-GB" sz="1400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marL="342900" lvl="0" indent="-342900">
              <a:buAutoNum type="arabicPeriod"/>
            </a:pPr>
            <a:endParaRPr lang="en-GB" sz="1400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marL="342900" lvl="0" indent="-342900">
              <a:buAutoNum type="arabicPeriod"/>
            </a:pPr>
            <a:endParaRPr lang="en-GB" sz="1400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marL="342900" lvl="0" indent="-342900"/>
            <a:endParaRPr lang="en-GB" sz="1400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marL="342900" lvl="0" indent="-342900"/>
            <a:r>
              <a:rPr lang="en-GB" sz="1200" b="1" i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Source: EC, Competition authorities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67600" y="1219200"/>
            <a:ext cx="1600200" cy="5334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marL="177800" lvl="0" indent="-177800"/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1. Growth of exports of goods and services per capita</a:t>
            </a:r>
          </a:p>
          <a:p>
            <a:pPr marL="177800" lvl="0" indent="-177800"/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2. WEF Global Competitiveness Index</a:t>
            </a:r>
          </a:p>
          <a:p>
            <a:pPr lvl="0"/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lvl="0"/>
            <a:endParaRPr lang="en-GB" sz="1600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lvl="0"/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lvl="0"/>
            <a:endParaRPr lang="en-GB" sz="1600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lvl="0"/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lvl="0"/>
            <a:endParaRPr lang="en-GB" sz="1600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lvl="0"/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lvl="0"/>
            <a:endParaRPr lang="en-GB" sz="1600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lvl="0"/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lvl="0"/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lvl="0"/>
            <a:endParaRPr kumimoji="0" lang="en-GB" sz="1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lvl="0"/>
            <a:r>
              <a:rPr kumimoji="0" lang="en-GB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Times New Roman" pitchFamily="18" charset="0"/>
              </a:rPr>
              <a:t>Source: National</a:t>
            </a:r>
            <a:r>
              <a:rPr kumimoji="0" lang="en-GB" sz="1400" b="1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Times New Roman" pitchFamily="18" charset="0"/>
              </a:rPr>
              <a:t> Statistical Offices, EUROSTAT, international organisations</a:t>
            </a:r>
            <a:endParaRPr kumimoji="0" lang="en-GB" sz="1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" y="3568243"/>
            <a:ext cx="1752600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2. Business Integrity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" y="4188023"/>
            <a:ext cx="1752600" cy="30777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3. Infrastructure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" y="4645223"/>
            <a:ext cx="1752600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4. Access to finance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" y="5244643"/>
            <a:ext cx="1752600" cy="30777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5. SME policy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" y="5712023"/>
            <a:ext cx="1752600" cy="30777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6. Tax policy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" y="6169223"/>
            <a:ext cx="1752600" cy="30777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7. </a:t>
            </a:r>
            <a:r>
              <a:rPr lang="en-GB" sz="1400" dirty="0" err="1" smtClean="0">
                <a:solidFill>
                  <a:schemeClr val="bg1"/>
                </a:solidFill>
              </a:rPr>
              <a:t>Sectoral</a:t>
            </a:r>
            <a:r>
              <a:rPr lang="en-GB" sz="1400" dirty="0" smtClean="0">
                <a:solidFill>
                  <a:schemeClr val="bg1"/>
                </a:solidFill>
              </a:rPr>
              <a:t> policy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838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Dimensions</a:t>
            </a:r>
            <a:endParaRPr lang="en-GB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343400" y="838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Policy</a:t>
            </a:r>
            <a:endParaRPr lang="en-GB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239000" y="8382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Impact/Outcome</a:t>
            </a:r>
            <a:endParaRPr lang="en-GB" b="1" dirty="0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371600" y="1219200"/>
            <a:ext cx="685800" cy="76200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828800" y="1752600"/>
            <a:ext cx="228600" cy="4724400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 rot="1633564">
            <a:off x="6853762" y="3370639"/>
            <a:ext cx="264083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Work in progress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0958AD-33BB-48A7-9ACC-6B72684E9E9C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5935663" y="6237288"/>
            <a:ext cx="9810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0958AD-33BB-48A7-9ACC-6B72684E9E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-76200" y="-76200"/>
            <a:ext cx="914400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Next Generation Competitiveness Initiative:</a:t>
            </a:r>
            <a:b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Monitoring “Sustainable Growth/Competitiveness”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" y="1219200"/>
            <a:ext cx="1752600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1. Competition Policy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7400" y="1219200"/>
            <a:ext cx="2971800" cy="550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14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1 Telecommunications</a:t>
            </a:r>
          </a:p>
          <a:p>
            <a:pPr lvl="0"/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1.1 Transparency of the regulator </a:t>
            </a:r>
          </a:p>
          <a:p>
            <a:pPr lvl="0"/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1.2 Independence of the regulator from the executive</a:t>
            </a:r>
          </a:p>
          <a:p>
            <a:pPr lvl="0"/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1.3 Regulation of roaming and termination charges of mobile operators</a:t>
            </a:r>
          </a:p>
          <a:p>
            <a:pPr lvl="0">
              <a:spcBef>
                <a:spcPts val="6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2 Transport (Road, rail, air)</a:t>
            </a:r>
          </a:p>
          <a:p>
            <a:pPr lvl="0"/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2.1 Transparency of the decision-making process of the regulatory body</a:t>
            </a:r>
          </a:p>
          <a:p>
            <a:pPr lvl="0"/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2.2 Independence of the regulatory body from the executive</a:t>
            </a:r>
          </a:p>
          <a:p>
            <a:pPr lvl="0"/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2.3 </a:t>
            </a:r>
            <a:r>
              <a:rPr lang="en-US" sz="1400" dirty="0" err="1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Liberalisation</a:t>
            </a:r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of domestic aviation</a:t>
            </a:r>
          </a:p>
          <a:p>
            <a:pPr lvl="0">
              <a:spcBef>
                <a:spcPts val="6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3 Energy</a:t>
            </a:r>
          </a:p>
          <a:p>
            <a:pPr lvl="0"/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3.1 Transparency of the decision-taking process of the regulatory body</a:t>
            </a:r>
          </a:p>
          <a:p>
            <a:pPr lvl="0"/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3.2 Independence of the regulatory body from the executive</a:t>
            </a:r>
          </a:p>
          <a:p>
            <a:pPr lvl="0"/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3.3 Terms and conditions of third party access to the electricity transmission grid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n-GB" sz="1400" b="1" i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Source: OECD</a:t>
            </a:r>
            <a:endParaRPr lang="en-US" sz="1400" b="1" i="1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3000" y="1219200"/>
            <a:ext cx="2514600" cy="550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lvl="0" indent="-342900"/>
            <a:endParaRPr lang="en-US" sz="1400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marL="177800" lvl="0" indent="-177800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Fixed line, mobile and broadband penetration rate</a:t>
            </a:r>
          </a:p>
          <a:p>
            <a:pPr marL="177800" lvl="0" indent="-177800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Active operators providing fixed-line telephone services</a:t>
            </a:r>
          </a:p>
          <a:p>
            <a:pPr marL="177800" lvl="0" indent="-177800">
              <a:buFont typeface="Arial" pitchFamily="34" charset="0"/>
              <a:buChar char="•"/>
            </a:pPr>
            <a:endParaRPr lang="en-US" sz="1400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marL="177800" lvl="0" indent="-177800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Annual expenditure on road construction / maintenance</a:t>
            </a:r>
          </a:p>
          <a:p>
            <a:pPr marL="177800" lvl="0" indent="-177800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Length of road network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Paved roads as a percentage of total road length</a:t>
            </a:r>
          </a:p>
          <a:p>
            <a:pPr marL="177800" lvl="0" indent="-177800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Annual expenditure on rail network construction / upgrade / maintenance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Total length of rail network/country area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Volume of road/railway/air traffic</a:t>
            </a:r>
          </a:p>
          <a:p>
            <a:pPr marL="177800" lvl="0" indent="-177800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Number of necessary documents to get an electricity connection for business</a:t>
            </a:r>
          </a:p>
          <a:p>
            <a:pPr marL="177800" lvl="0" indent="-177800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Number of electricity providers</a:t>
            </a:r>
            <a:endParaRPr lang="en-GB" sz="1400" b="1" i="1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marL="342900" lvl="0" indent="-342900"/>
            <a:r>
              <a:rPr lang="en-GB" sz="1400" b="1" i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Source: OECD, World Bank</a:t>
            </a:r>
            <a:endParaRPr lang="en-US" sz="1400" b="1" i="1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15200" y="1219201"/>
            <a:ext cx="1828800" cy="550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lvl="0" indent="-342900"/>
            <a:endParaRPr lang="en-US" sz="1400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marL="177800" indent="-177800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Time to obtain a new telephone line for business</a:t>
            </a:r>
          </a:p>
          <a:p>
            <a:pPr marL="177800" lvl="0" indent="-177800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Average cost of a peak fixed-line call to Germany</a:t>
            </a:r>
          </a:p>
          <a:p>
            <a:pPr marL="177800" lvl="0" indent="-177800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Telephone faults</a:t>
            </a:r>
          </a:p>
          <a:p>
            <a:pPr marL="177800" lvl="0" indent="-177800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Average cost of a </a:t>
            </a:r>
            <a:r>
              <a:rPr lang="en-US" sz="1400" dirty="0" err="1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tonne</a:t>
            </a:r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of airfreight to Frankfurt</a:t>
            </a:r>
          </a:p>
          <a:p>
            <a:pPr marL="177800" lvl="0" indent="-177800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Average cost of a passenger ticket to Frankfurt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Average time required to obtain an electricity connection for business</a:t>
            </a:r>
          </a:p>
          <a:p>
            <a:pPr marL="177800" lvl="0" indent="-177800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Average industrial electricity tariff</a:t>
            </a:r>
          </a:p>
          <a:p>
            <a:pPr marL="177800" lvl="0" indent="-177800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Number of brownouts</a:t>
            </a:r>
          </a:p>
          <a:p>
            <a:pPr lvl="0"/>
            <a:r>
              <a:rPr lang="en-GB" sz="1400" b="1" i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Source: OECD, SEETO, national data</a:t>
            </a:r>
            <a:endParaRPr kumimoji="0" lang="en-GB" sz="1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" y="1905000"/>
            <a:ext cx="1752600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2. Business Integrity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" y="3349823"/>
            <a:ext cx="1752600" cy="30777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3. Infrastructure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" y="4797623"/>
            <a:ext cx="1752600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4. Access to finance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" y="5397043"/>
            <a:ext cx="1752600" cy="30777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5. SME policy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" y="5864423"/>
            <a:ext cx="1752600" cy="30777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6. Tax policy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" y="6321623"/>
            <a:ext cx="1752600" cy="30777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7. </a:t>
            </a:r>
            <a:r>
              <a:rPr lang="en-GB" sz="1400" dirty="0" err="1" smtClean="0">
                <a:solidFill>
                  <a:schemeClr val="bg1"/>
                </a:solidFill>
              </a:rPr>
              <a:t>Sectoral</a:t>
            </a:r>
            <a:r>
              <a:rPr lang="en-GB" sz="1400" dirty="0" smtClean="0">
                <a:solidFill>
                  <a:schemeClr val="bg1"/>
                </a:solidFill>
              </a:rPr>
              <a:t> policy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00" y="838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Dimensions</a:t>
            </a:r>
            <a:endParaRPr lang="en-GB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343400" y="838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Policy</a:t>
            </a:r>
            <a:endParaRPr lang="en-GB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239000" y="8382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Impact/Outcome</a:t>
            </a:r>
            <a:endParaRPr lang="en-GB" b="1" dirty="0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1828800" y="1219200"/>
            <a:ext cx="228600" cy="2133600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828800" y="3657600"/>
            <a:ext cx="228600" cy="2971800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 rot="20758467">
            <a:off x="2843437" y="5807127"/>
            <a:ext cx="264083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Work in progress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-76200" y="-76200"/>
            <a:ext cx="914400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Next Generation Competitiveness Initiative:</a:t>
            </a:r>
            <a:b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Monitoring “Sustainable Growth/Competitiveness”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1219200"/>
            <a:ext cx="1752600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1. Competition Policy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7400" y="1219200"/>
            <a:ext cx="2514600" cy="5364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lvl="0"/>
            <a:r>
              <a:rPr lang="en-US" sz="14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1. Legal and regulatory framework</a:t>
            </a:r>
          </a:p>
          <a:p>
            <a:pPr lvl="0"/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1.1 Insolvency laws</a:t>
            </a:r>
          </a:p>
          <a:p>
            <a:pPr lvl="0"/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1.2 Ranking the quantity of information maintained by credit information institutions</a:t>
            </a:r>
          </a:p>
          <a:p>
            <a:pPr lvl="0"/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1.3 Development of Cadastre</a:t>
            </a:r>
          </a:p>
          <a:p>
            <a:pPr lvl="0"/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1.4 Collateral and provisions</a:t>
            </a:r>
          </a:p>
          <a:p>
            <a:pPr lvl="0"/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1.5 Registration system for moveable assets</a:t>
            </a:r>
          </a:p>
          <a:p>
            <a:pPr lvl="0"/>
            <a:endParaRPr lang="en-US" sz="1400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lvl="0"/>
            <a:r>
              <a:rPr lang="en-US" sz="14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2. Loan guarantee schemes</a:t>
            </a:r>
          </a:p>
          <a:p>
            <a:pPr lvl="0"/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3.1 Credit guarantee schemes</a:t>
            </a:r>
          </a:p>
          <a:p>
            <a:pPr lvl="0"/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3.2 Mutual guarantee schemes</a:t>
            </a:r>
          </a:p>
          <a:p>
            <a:pPr lvl="0"/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3.3 Export credit guarantee schemes</a:t>
            </a:r>
          </a:p>
          <a:p>
            <a:pPr lvl="0"/>
            <a:endParaRPr lang="en-US" sz="1400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lvl="0"/>
            <a:r>
              <a:rPr lang="en-US" sz="14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3. Selected demand-side skills</a:t>
            </a:r>
          </a:p>
          <a:p>
            <a:pPr lvl="0"/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4.1 Investment readiness</a:t>
            </a:r>
          </a:p>
          <a:p>
            <a:pPr lvl="0"/>
            <a:endParaRPr lang="en-GB" sz="1400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lvl="0"/>
            <a:endParaRPr lang="en-GB" sz="1400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lvl="0"/>
            <a:endParaRPr lang="en-GB" sz="1400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lvl="0"/>
            <a:endParaRPr lang="en-US" sz="1400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lvl="0"/>
            <a:r>
              <a:rPr lang="en-GB" sz="1400" b="1" i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Source: OECD</a:t>
            </a:r>
            <a:endParaRPr lang="en-US" sz="1400" b="1" i="1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1219200"/>
            <a:ext cx="2895600" cy="5364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lvl="0"/>
            <a:r>
              <a:rPr lang="en-US" sz="14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Debt financing</a:t>
            </a:r>
          </a:p>
          <a:p>
            <a:pPr marL="177800" lvl="0" indent="-177800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Number of banks offering loans </a:t>
            </a:r>
          </a:p>
          <a:p>
            <a:pPr marL="177800" lvl="0" indent="-177800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Documents required to approve a loan</a:t>
            </a:r>
          </a:p>
          <a:p>
            <a:pPr marL="177800" lvl="0" indent="-177800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Admin procedures required for cadastre / Moveable assets</a:t>
            </a:r>
          </a:p>
          <a:p>
            <a:pPr marL="177800" lvl="0" indent="-177800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Average level of collateral required 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Volume of credit guarantees 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Volume of collateral-free loans </a:t>
            </a:r>
          </a:p>
          <a:p>
            <a:pPr marL="177800" lvl="0" indent="-177800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Volume of microfinance</a:t>
            </a:r>
          </a:p>
          <a:p>
            <a:pPr marL="177800" indent="-177800">
              <a:spcBef>
                <a:spcPts val="6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Leasing/factoring</a:t>
            </a:r>
          </a:p>
          <a:p>
            <a:pPr marL="177800" lvl="0" indent="-177800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Number of providers offering leasing contracts</a:t>
            </a:r>
          </a:p>
          <a:p>
            <a:pPr marL="177800" lvl="0" indent="-177800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Number of providers offering factoring</a:t>
            </a:r>
          </a:p>
          <a:p>
            <a:pPr marL="177800" lvl="0" indent="-177800">
              <a:spcBef>
                <a:spcPts val="6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Equity financing</a:t>
            </a:r>
          </a:p>
          <a:p>
            <a:pPr marL="177800" lvl="0" indent="-177800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Volume and number of business angel deals</a:t>
            </a:r>
          </a:p>
          <a:p>
            <a:pPr marL="177800" lvl="0" indent="-177800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Volume and number of early-stage VC</a:t>
            </a:r>
          </a:p>
          <a:p>
            <a:pPr marL="177800" lvl="0" indent="-177800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Volume and number of IPOs</a:t>
            </a:r>
            <a:endParaRPr lang="en-GB" sz="1400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lvl="0"/>
            <a:endParaRPr lang="en-GB" sz="1400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lvl="0"/>
            <a:endParaRPr lang="en-GB" sz="1400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lvl="0"/>
            <a:r>
              <a:rPr lang="en-GB" sz="1400" b="1" i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Source: OECD, EC, EBRD</a:t>
            </a:r>
            <a:endParaRPr lang="en-US" sz="1400" b="1" i="1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43800" y="1219200"/>
            <a:ext cx="1600200" cy="5364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lvl="0"/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1. Share of bank loans in external financing of new fixed assets</a:t>
            </a:r>
          </a:p>
          <a:p>
            <a:pPr lvl="0"/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2. Credit to companies (% of GDP)</a:t>
            </a:r>
          </a:p>
          <a:p>
            <a:pPr lvl="0"/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3. Credit to individuals (% of GDP)</a:t>
            </a:r>
          </a:p>
          <a:p>
            <a:pPr lvl="0"/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4. Average interest rate to enterprises (%)</a:t>
            </a:r>
          </a:p>
          <a:p>
            <a:pPr lvl="0"/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5. Market </a:t>
            </a:r>
            <a:r>
              <a:rPr lang="en-US" sz="1400" dirty="0" err="1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capitalisation</a:t>
            </a:r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(% of GDP)</a:t>
            </a:r>
          </a:p>
          <a:p>
            <a:pPr lvl="0"/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6. Number of start-ups financed</a:t>
            </a:r>
            <a:endParaRPr lang="en-GB" sz="1400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lvl="0"/>
            <a:endParaRPr lang="en-GB" sz="1400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lvl="0"/>
            <a:endParaRPr lang="en-GB" sz="1400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lvl="0"/>
            <a:endParaRPr lang="en-GB" sz="1400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lvl="0"/>
            <a:endParaRPr lang="en-GB" sz="1400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lvl="0"/>
            <a:r>
              <a:rPr lang="en-GB" sz="1400" b="1" i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Source: OECD, EC, WDI, IFS</a:t>
            </a:r>
            <a:endParaRPr kumimoji="0" lang="en-GB" sz="1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" y="1905000"/>
            <a:ext cx="1752600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2. Business Integrity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" y="2590800"/>
            <a:ext cx="1752600" cy="30777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3. Infrastructure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" y="3352800"/>
            <a:ext cx="1752600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4. Access to finance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" y="5029200"/>
            <a:ext cx="1752600" cy="30777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5. SME policy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" y="5496580"/>
            <a:ext cx="1752600" cy="30777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6. Tax policy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00" y="5953780"/>
            <a:ext cx="1752600" cy="30777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7. </a:t>
            </a:r>
            <a:r>
              <a:rPr lang="en-GB" sz="1400" dirty="0" err="1" smtClean="0">
                <a:solidFill>
                  <a:schemeClr val="bg1"/>
                </a:solidFill>
              </a:rPr>
              <a:t>Sectoral</a:t>
            </a:r>
            <a:r>
              <a:rPr lang="en-GB" sz="1400" dirty="0" smtClean="0">
                <a:solidFill>
                  <a:schemeClr val="bg1"/>
                </a:solidFill>
              </a:rPr>
              <a:t> policy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600" y="838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Dimensions</a:t>
            </a:r>
            <a:endParaRPr lang="en-GB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343400" y="838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Policy</a:t>
            </a:r>
            <a:endParaRPr lang="en-GB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239000" y="8382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Impact/Outcome</a:t>
            </a:r>
            <a:endParaRPr lang="en-GB" b="1" dirty="0"/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1828800" y="1219200"/>
            <a:ext cx="228600" cy="2133600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828800" y="3657600"/>
            <a:ext cx="228600" cy="2590800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 rot="1297011">
            <a:off x="2289510" y="5357996"/>
            <a:ext cx="264083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Work in progress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0958AD-33BB-48A7-9ACC-6B72684E9E9C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-76200" y="-76200"/>
            <a:ext cx="914400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Next Generation Competitiveness Initiative:</a:t>
            </a:r>
            <a:b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Monitoring “Sustainable Growth/Competitiveness”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" y="1627800"/>
            <a:ext cx="1752600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1. Competition Policy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7400" y="1627800"/>
            <a:ext cx="3048000" cy="4392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lvl="0"/>
            <a:r>
              <a:rPr lang="en-US" sz="14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Ten principles of SBA</a:t>
            </a:r>
          </a:p>
          <a:p>
            <a:pPr lvl="0"/>
            <a:endParaRPr lang="en-GB" sz="200" b="1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marL="177800" lvl="0" indent="-177800"/>
            <a:r>
              <a:rPr lang="en-GB" sz="14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1.Regulatory framework for SME policy making</a:t>
            </a:r>
          </a:p>
          <a:p>
            <a:pPr marL="177800" lvl="0" indent="-177800"/>
            <a:r>
              <a:rPr lang="en-GB" sz="14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2. Operational environment for SMEs</a:t>
            </a:r>
          </a:p>
          <a:p>
            <a:pPr marL="177800" lvl="0" indent="-177800"/>
            <a:r>
              <a:rPr lang="en-GB" sz="14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3. Access to finance for SMEs</a:t>
            </a:r>
          </a:p>
          <a:p>
            <a:pPr marL="177800" lvl="0" indent="-177800"/>
            <a:r>
              <a:rPr lang="en-GB" sz="14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4. Skills and innovation</a:t>
            </a:r>
          </a:p>
          <a:p>
            <a:pPr marL="177800" lvl="0" indent="-177800"/>
            <a:r>
              <a:rPr lang="en-GB" sz="14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5. Internationalisation of SMEs</a:t>
            </a:r>
          </a:p>
          <a:p>
            <a:pPr marL="177800" lvl="0" indent="-177800"/>
            <a:r>
              <a:rPr lang="en-GB" sz="14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6. Support services for SMEs and public procurement</a:t>
            </a:r>
          </a:p>
          <a:p>
            <a:pPr marL="177800" lvl="0" indent="-177800"/>
            <a:r>
              <a:rPr lang="en-GB" sz="14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7. Entrepreneurial learning</a:t>
            </a:r>
          </a:p>
          <a:p>
            <a:pPr marL="177800" lvl="0" indent="-177800"/>
            <a:r>
              <a:rPr lang="en-GB" sz="14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8. Bankruptcy and second chance for SMEs</a:t>
            </a:r>
          </a:p>
          <a:p>
            <a:pPr marL="177800" lvl="0" indent="-177800"/>
            <a:r>
              <a:rPr lang="en-GB" sz="14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9. Standards and technical regulation</a:t>
            </a:r>
          </a:p>
          <a:p>
            <a:pPr marL="177800" lvl="0" indent="-177800"/>
            <a:r>
              <a:rPr lang="en-GB" sz="14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10. SMEs in green economy</a:t>
            </a:r>
            <a:endParaRPr lang="en-US" sz="1400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lvl="0"/>
            <a:endParaRPr lang="en-US" sz="1400" b="1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lvl="0"/>
            <a:endParaRPr lang="en-US" sz="1400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lvl="0"/>
            <a:endParaRPr lang="en-GB" sz="1400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lvl="0"/>
            <a:endParaRPr lang="en-GB" sz="1400" b="1" i="1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lvl="0"/>
            <a:r>
              <a:rPr lang="en-GB" sz="1400" b="1" i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Source: OECD SME Policy Index</a:t>
            </a:r>
            <a:endParaRPr lang="en-US" sz="1400" b="1" i="1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5400" y="1627800"/>
            <a:ext cx="2209800" cy="4392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marL="177800" lvl="0" indent="-177800"/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1. Number of days to complete the overall registration process of a business</a:t>
            </a:r>
          </a:p>
          <a:p>
            <a:pPr marL="177800" lvl="0" indent="-177800"/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2. Min. capital requirements to start a business</a:t>
            </a:r>
          </a:p>
          <a:p>
            <a:pPr marL="177800" lvl="0" indent="-177800"/>
            <a:r>
              <a:rPr lang="en-GB" sz="14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3. Costs connected with registration</a:t>
            </a:r>
          </a:p>
          <a:p>
            <a:pPr marL="177800" lvl="0" indent="-177800"/>
            <a:r>
              <a:rPr lang="en-GB" sz="14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4. Fully functioning incubators</a:t>
            </a:r>
          </a:p>
          <a:p>
            <a:pPr marL="177800" lvl="0" indent="-177800"/>
            <a:r>
              <a:rPr lang="en-GB" sz="14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5. Volume of public R&amp;D grants</a:t>
            </a:r>
          </a:p>
          <a:p>
            <a:pPr marL="177800" lvl="0" indent="-177800"/>
            <a:r>
              <a:rPr lang="en-GB" sz="14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6; Volume of SME vouchers</a:t>
            </a:r>
            <a:endParaRPr lang="en-US" sz="1400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lvl="0"/>
            <a:endParaRPr lang="en-GB" sz="1400" b="1" i="1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lvl="0"/>
            <a:endParaRPr lang="en-GB" sz="1400" b="1" i="1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lvl="0"/>
            <a:endParaRPr lang="en-GB" sz="1400" b="1" i="1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lvl="0"/>
            <a:endParaRPr lang="en-GB" sz="1400" b="1" i="1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lvl="0"/>
            <a:r>
              <a:rPr lang="en-GB" sz="1400" b="1" i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Source: OECD, World Bank Doing Business</a:t>
            </a:r>
            <a:endParaRPr lang="en-US" sz="1400" b="1" i="1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67600" y="1622621"/>
            <a:ext cx="1600200" cy="439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marL="177800" indent="-177800"/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1. Growth of enterprise creation</a:t>
            </a:r>
          </a:p>
          <a:p>
            <a:pPr marL="177800" lvl="0" indent="-177800"/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2. Number and share of HGEs of all registered companies</a:t>
            </a:r>
          </a:p>
          <a:p>
            <a:pPr marL="177800" lvl="0" indent="-177800"/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3. Survival rate of companies</a:t>
            </a:r>
          </a:p>
          <a:p>
            <a:pPr marL="177800" lvl="0" indent="-177800"/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4. Job creation by SMEs</a:t>
            </a:r>
          </a:p>
          <a:p>
            <a:pPr marL="177800" lvl="0" indent="-177800"/>
            <a:endParaRPr lang="en-US" sz="1400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marL="177800" lvl="0" indent="-177800"/>
            <a:endParaRPr lang="en-US" sz="1400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marL="177800" lvl="0" indent="-177800"/>
            <a:endParaRPr lang="en-US" sz="1400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marL="177800" lvl="0" indent="-177800"/>
            <a:endParaRPr lang="en-GB" sz="1400" b="1" i="1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marL="177800" lvl="0" indent="-177800"/>
            <a:endParaRPr lang="en-GB" sz="1400" b="1" i="1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marL="177800" lvl="0" indent="-177800"/>
            <a:endParaRPr lang="en-GB" sz="1400" b="1" i="1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marL="177800" lvl="0" indent="-177800"/>
            <a:endParaRPr lang="en-GB" sz="1400" b="1" i="1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lvl="0"/>
            <a:r>
              <a:rPr lang="en-GB" sz="1400" b="1" i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Source: National statistics offices</a:t>
            </a:r>
            <a:endParaRPr lang="en-US" sz="1400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marL="177800" lvl="0" indent="-177800"/>
            <a:endParaRPr lang="en-US" sz="1400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lvl="0"/>
            <a:endParaRPr lang="en-GB" sz="1400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lvl="0"/>
            <a:endParaRPr lang="en-GB" sz="1400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lvl="0"/>
            <a:endParaRPr lang="en-GB" sz="1400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lvl="0"/>
            <a:endParaRPr lang="en-GB" sz="1400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lvl="0"/>
            <a:endParaRPr lang="en-GB" sz="1400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lvl="0"/>
            <a:endParaRPr lang="en-US" sz="1400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" y="2313600"/>
            <a:ext cx="1752600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2. Business Integrity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" y="2999400"/>
            <a:ext cx="1752600" cy="30777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3. Infrastructure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" y="3456600"/>
            <a:ext cx="1752600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4. Access to finance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" y="4142400"/>
            <a:ext cx="1752600" cy="30777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5. SME policy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" y="5053823"/>
            <a:ext cx="1752600" cy="30777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6. Tax policy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" y="5511023"/>
            <a:ext cx="1752600" cy="30777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7. </a:t>
            </a:r>
            <a:r>
              <a:rPr lang="en-GB" sz="1400" dirty="0" err="1" smtClean="0">
                <a:solidFill>
                  <a:schemeClr val="bg1"/>
                </a:solidFill>
              </a:rPr>
              <a:t>Sectoral</a:t>
            </a:r>
            <a:r>
              <a:rPr lang="en-GB" sz="1400" dirty="0" smtClean="0">
                <a:solidFill>
                  <a:schemeClr val="bg1"/>
                </a:solidFill>
              </a:rPr>
              <a:t> policy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12468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Dimensions</a:t>
            </a:r>
            <a:endParaRPr lang="en-GB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343400" y="12468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Policy</a:t>
            </a:r>
            <a:endParaRPr lang="en-GB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239000" y="12468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Impact/Outcome</a:t>
            </a:r>
            <a:endParaRPr lang="en-GB" b="1" dirty="0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828800" y="1627800"/>
            <a:ext cx="228600" cy="2514600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828800" y="4447200"/>
            <a:ext cx="228600" cy="1371600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 rot="1297011">
            <a:off x="3737309" y="4547396"/>
            <a:ext cx="264083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Work in progress</a:t>
            </a:r>
            <a:endParaRPr lang="en-US" sz="2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936460F-5A66-4CDA-BF47-A94FC821B2C0}" type="slidenum">
              <a:rPr lang="en-GB"/>
              <a:pPr/>
              <a:t>37</a:t>
            </a:fld>
            <a:endParaRPr lang="en-GB" dirty="0"/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251520" y="980728"/>
          <a:ext cx="8208912" cy="442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052736"/>
          </a:xfrm>
        </p:spPr>
        <p:txBody>
          <a:bodyPr>
            <a:normAutofit/>
          </a:bodyPr>
          <a:lstStyle/>
          <a:p>
            <a:pPr eaLnBrk="1" hangingPunct="1"/>
            <a:r>
              <a:rPr lang="en-GB" sz="2400" dirty="0" smtClean="0"/>
              <a:t>Next Generation Competitiveness Initiative:</a:t>
            </a:r>
            <a:br>
              <a:rPr lang="en-GB" sz="2400" dirty="0" smtClean="0"/>
            </a:br>
            <a:r>
              <a:rPr lang="en-GB" sz="2400" dirty="0" smtClean="0"/>
              <a:t>Monitoring component output (illustrative only)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traight Connector 36"/>
          <p:cNvCxnSpPr/>
          <p:nvPr/>
        </p:nvCxnSpPr>
        <p:spPr>
          <a:xfrm flipV="1">
            <a:off x="8915400" y="836613"/>
            <a:ext cx="0" cy="5949950"/>
          </a:xfrm>
          <a:prstGeom prst="line">
            <a:avLst/>
          </a:prstGeom>
          <a:ln w="508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6019800" y="836613"/>
            <a:ext cx="0" cy="5949950"/>
          </a:xfrm>
          <a:prstGeom prst="line">
            <a:avLst/>
          </a:prstGeom>
          <a:ln w="508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3048000" y="836613"/>
            <a:ext cx="0" cy="5949950"/>
          </a:xfrm>
          <a:prstGeom prst="line">
            <a:avLst/>
          </a:prstGeom>
          <a:ln w="508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228600" y="836613"/>
            <a:ext cx="0" cy="5949950"/>
          </a:xfrm>
          <a:prstGeom prst="line">
            <a:avLst/>
          </a:prstGeom>
          <a:ln w="508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28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2A17052-93CE-4256-BCAB-0C3CA689C91E}" type="slidenum">
              <a:rPr lang="en-GB"/>
              <a:pPr/>
              <a:t>38</a:t>
            </a:fld>
            <a:endParaRPr lang="en-GB" dirty="0"/>
          </a:p>
        </p:txBody>
      </p:sp>
      <p:cxnSp>
        <p:nvCxnSpPr>
          <p:cNvPr id="42" name="Straight Connector 41"/>
          <p:cNvCxnSpPr/>
          <p:nvPr/>
        </p:nvCxnSpPr>
        <p:spPr>
          <a:xfrm flipH="1">
            <a:off x="71438" y="1268413"/>
            <a:ext cx="89646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81"/>
          <p:cNvGrpSpPr>
            <a:grpSpLocks/>
          </p:cNvGrpSpPr>
          <p:nvPr/>
        </p:nvGrpSpPr>
        <p:grpSpPr bwMode="auto">
          <a:xfrm>
            <a:off x="152400" y="914400"/>
            <a:ext cx="8686800" cy="5573673"/>
            <a:chOff x="152400" y="-381000"/>
            <a:chExt cx="8686800" cy="5573673"/>
          </a:xfrm>
        </p:grpSpPr>
        <p:cxnSp>
          <p:nvCxnSpPr>
            <p:cNvPr id="118" name="Straight Connector 117"/>
            <p:cNvCxnSpPr/>
            <p:nvPr/>
          </p:nvCxnSpPr>
          <p:spPr>
            <a:xfrm rot="10800000">
              <a:off x="2743200" y="2438400"/>
              <a:ext cx="5791200" cy="1588"/>
            </a:xfrm>
            <a:prstGeom prst="line">
              <a:avLst/>
            </a:prstGeom>
            <a:ln w="254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935" name="TextBox 9"/>
            <p:cNvSpPr txBox="1">
              <a:spLocks noChangeArrowheads="1"/>
            </p:cNvSpPr>
            <p:nvPr/>
          </p:nvSpPr>
          <p:spPr bwMode="auto">
            <a:xfrm>
              <a:off x="1371600" y="-369888"/>
              <a:ext cx="79216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600" b="1" dirty="0">
                  <a:solidFill>
                    <a:srgbClr val="0070C0"/>
                  </a:solidFill>
                  <a:latin typeface="+mn-lt"/>
                </a:rPr>
                <a:t>2013</a:t>
              </a:r>
            </a:p>
          </p:txBody>
        </p:sp>
        <p:sp>
          <p:nvSpPr>
            <p:cNvPr id="81936" name="TextBox 9"/>
            <p:cNvSpPr txBox="1">
              <a:spLocks noChangeArrowheads="1"/>
            </p:cNvSpPr>
            <p:nvPr/>
          </p:nvSpPr>
          <p:spPr bwMode="auto">
            <a:xfrm>
              <a:off x="4325938" y="-381000"/>
              <a:ext cx="100806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600" b="1" dirty="0">
                  <a:solidFill>
                    <a:srgbClr val="0070C0"/>
                  </a:solidFill>
                  <a:latin typeface="+mn-lt"/>
                </a:rPr>
                <a:t>2014</a:t>
              </a:r>
            </a:p>
          </p:txBody>
        </p:sp>
        <p:sp>
          <p:nvSpPr>
            <p:cNvPr id="81937" name="TextBox 9"/>
            <p:cNvSpPr txBox="1">
              <a:spLocks noChangeArrowheads="1"/>
            </p:cNvSpPr>
            <p:nvPr/>
          </p:nvSpPr>
          <p:spPr bwMode="auto">
            <a:xfrm>
              <a:off x="7162800" y="-381000"/>
              <a:ext cx="79216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600" b="1" dirty="0">
                  <a:solidFill>
                    <a:srgbClr val="0070C0"/>
                  </a:solidFill>
                  <a:latin typeface="+mn-lt"/>
                </a:rPr>
                <a:t>2015</a:t>
              </a:r>
            </a:p>
          </p:txBody>
        </p:sp>
        <p:grpSp>
          <p:nvGrpSpPr>
            <p:cNvPr id="3" name="Group 86"/>
            <p:cNvGrpSpPr>
              <a:grpSpLocks/>
            </p:cNvGrpSpPr>
            <p:nvPr/>
          </p:nvGrpSpPr>
          <p:grpSpPr bwMode="auto">
            <a:xfrm>
              <a:off x="1295400" y="1073229"/>
              <a:ext cx="7543800" cy="1594565"/>
              <a:chOff x="1682750" y="2671735"/>
              <a:chExt cx="7543800" cy="1594715"/>
            </a:xfrm>
          </p:grpSpPr>
          <p:sp>
            <p:nvSpPr>
              <p:cNvPr id="88" name="Pentagon 87"/>
              <p:cNvSpPr/>
              <p:nvPr/>
            </p:nvSpPr>
            <p:spPr>
              <a:xfrm>
                <a:off x="1682750" y="3351170"/>
                <a:ext cx="7543800" cy="381036"/>
              </a:xfrm>
              <a:prstGeom prst="homePlat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GB" sz="1600" dirty="0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  <p:sp>
            <p:nvSpPr>
              <p:cNvPr id="89" name="Flowchart: Connector 88"/>
              <p:cNvSpPr/>
              <p:nvPr/>
            </p:nvSpPr>
            <p:spPr>
              <a:xfrm>
                <a:off x="4273550" y="3505183"/>
                <a:ext cx="152400" cy="152415"/>
              </a:xfrm>
              <a:prstGeom prst="flowChartConnector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GB" sz="1600" dirty="0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  <p:sp>
            <p:nvSpPr>
              <p:cNvPr id="90" name="Flowchart: Connector 89"/>
              <p:cNvSpPr/>
              <p:nvPr/>
            </p:nvSpPr>
            <p:spPr>
              <a:xfrm>
                <a:off x="6178550" y="3505183"/>
                <a:ext cx="152400" cy="152415"/>
              </a:xfrm>
              <a:prstGeom prst="flowChartConnector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GB" sz="1600" dirty="0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  <p:sp>
            <p:nvSpPr>
              <p:cNvPr id="91" name="Flowchart: Connector 90"/>
              <p:cNvSpPr/>
              <p:nvPr/>
            </p:nvSpPr>
            <p:spPr>
              <a:xfrm>
                <a:off x="6483350" y="3503584"/>
                <a:ext cx="152400" cy="152415"/>
              </a:xfrm>
              <a:prstGeom prst="flowChartConnector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GB" sz="1600" dirty="0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  <p:sp>
            <p:nvSpPr>
              <p:cNvPr id="92" name="Flowchart: Connector 91"/>
              <p:cNvSpPr/>
              <p:nvPr/>
            </p:nvSpPr>
            <p:spPr>
              <a:xfrm>
                <a:off x="8845550" y="3427377"/>
                <a:ext cx="152400" cy="152415"/>
              </a:xfrm>
              <a:prstGeom prst="flowChartConnector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GB" sz="1600" dirty="0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5943600" y="2671735"/>
                <a:ext cx="1454150" cy="374606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GB" sz="1600" dirty="0">
                    <a:latin typeface="+mn-lt"/>
                    <a:cs typeface="Arial" charset="0"/>
                  </a:rPr>
                  <a:t>1</a:t>
                </a:r>
                <a:r>
                  <a:rPr lang="en-GB" sz="1600" baseline="30000" dirty="0">
                    <a:latin typeface="+mn-lt"/>
                    <a:cs typeface="Arial" charset="0"/>
                  </a:rPr>
                  <a:t>st</a:t>
                </a:r>
                <a:r>
                  <a:rPr lang="en-GB" sz="1600" dirty="0">
                    <a:latin typeface="+mn-lt"/>
                    <a:cs typeface="Arial" charset="0"/>
                  </a:rPr>
                  <a:t> analysis</a:t>
                </a:r>
              </a:p>
            </p:txBody>
          </p:sp>
          <p:cxnSp>
            <p:nvCxnSpPr>
              <p:cNvPr id="95" name="Straight Connector 94"/>
              <p:cNvCxnSpPr/>
              <p:nvPr/>
            </p:nvCxnSpPr>
            <p:spPr>
              <a:xfrm flipV="1">
                <a:off x="4349750" y="3046350"/>
                <a:ext cx="6350" cy="535040"/>
              </a:xfrm>
              <a:prstGeom prst="line">
                <a:avLst/>
              </a:prstGeom>
              <a:ln w="25400"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rot="5400000" flipH="1" flipV="1">
                <a:off x="6217412" y="3922724"/>
                <a:ext cx="685865" cy="1588"/>
              </a:xfrm>
              <a:prstGeom prst="line">
                <a:avLst/>
              </a:prstGeom>
              <a:ln w="25400"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rot="5400000" flipH="1" flipV="1">
                <a:off x="8769335" y="3274965"/>
                <a:ext cx="327150" cy="22318"/>
              </a:xfrm>
              <a:prstGeom prst="line">
                <a:avLst/>
              </a:prstGeom>
              <a:ln w="25400"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0" name="TextBox 99"/>
            <p:cNvSpPr txBox="1"/>
            <p:nvPr/>
          </p:nvSpPr>
          <p:spPr>
            <a:xfrm>
              <a:off x="3810000" y="533400"/>
              <a:ext cx="1676400" cy="95178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GB" sz="1600" dirty="0">
                  <a:latin typeface="+mn-lt"/>
                  <a:cs typeface="Arial" charset="0"/>
                </a:rPr>
                <a:t>Grids </a:t>
              </a:r>
              <a:r>
                <a:rPr lang="en-GB" sz="1600" dirty="0" smtClean="0">
                  <a:latin typeface="+mn-lt"/>
                  <a:cs typeface="Arial" charset="0"/>
                </a:rPr>
                <a:t>distributed to regional organisations</a:t>
              </a:r>
              <a:endParaRPr lang="en-GB" sz="1600" dirty="0">
                <a:latin typeface="+mn-lt"/>
                <a:cs typeface="Arial" charset="0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6096000" y="2514600"/>
              <a:ext cx="1295400" cy="2678073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GB" sz="1600" dirty="0">
                  <a:latin typeface="+mn-lt"/>
                  <a:cs typeface="Arial" charset="0"/>
                </a:rPr>
                <a:t>Review </a:t>
              </a:r>
              <a:r>
                <a:rPr lang="en-GB" sz="1600" dirty="0" smtClean="0">
                  <a:latin typeface="+mn-lt"/>
                  <a:cs typeface="Arial" charset="0"/>
                </a:rPr>
                <a:t>meetings with regional organisations/governments, experts and private sector</a:t>
              </a:r>
              <a:endParaRPr lang="en-GB" sz="1600" dirty="0">
                <a:latin typeface="+mn-lt"/>
                <a:cs typeface="Arial" charset="0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7086600" y="408384"/>
              <a:ext cx="1752600" cy="119181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GB" sz="1600" dirty="0">
                  <a:latin typeface="+mn-lt"/>
                  <a:cs typeface="Arial" charset="0"/>
                </a:rPr>
                <a:t>Release </a:t>
              </a:r>
              <a:r>
                <a:rPr lang="en-GB" sz="1600" dirty="0" smtClean="0">
                  <a:latin typeface="+mn-lt"/>
                  <a:cs typeface="Arial" charset="0"/>
                </a:rPr>
                <a:t>of “Regional Competitiveness Outlook”</a:t>
              </a:r>
              <a:endParaRPr lang="en-GB" sz="1600" dirty="0">
                <a:latin typeface="+mn-lt"/>
                <a:cs typeface="Arial" charset="0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228600" y="0"/>
              <a:ext cx="2743200" cy="33855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b="1" dirty="0">
                  <a:solidFill>
                    <a:srgbClr val="000000"/>
                  </a:solidFill>
                  <a:cs typeface="Arial" pitchFamily="34" charset="0"/>
                </a:rPr>
                <a:t>SEE 2020 Monitoring</a:t>
              </a:r>
            </a:p>
          </p:txBody>
        </p:sp>
        <p:sp>
          <p:nvSpPr>
            <p:cNvPr id="113" name="Flowchart: Connector 112"/>
            <p:cNvSpPr/>
            <p:nvPr/>
          </p:nvSpPr>
          <p:spPr>
            <a:xfrm>
              <a:off x="1295400" y="1905000"/>
              <a:ext cx="152400" cy="152400"/>
            </a:xfrm>
            <a:prstGeom prst="flowChartConnector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GB" sz="1600" dirty="0">
                <a:solidFill>
                  <a:srgbClr val="FFFFFF"/>
                </a:solidFill>
                <a:cs typeface="Arial" pitchFamily="34" charset="0"/>
              </a:endParaRPr>
            </a:p>
          </p:txBody>
        </p:sp>
        <p:cxnSp>
          <p:nvCxnSpPr>
            <p:cNvPr id="114" name="Straight Connector 113"/>
            <p:cNvCxnSpPr/>
            <p:nvPr/>
          </p:nvCxnSpPr>
          <p:spPr>
            <a:xfrm>
              <a:off x="1371600" y="1982788"/>
              <a:ext cx="0" cy="455612"/>
            </a:xfrm>
            <a:prstGeom prst="line">
              <a:avLst/>
            </a:prstGeom>
            <a:ln w="254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TextBox 115"/>
            <p:cNvSpPr txBox="1"/>
            <p:nvPr/>
          </p:nvSpPr>
          <p:spPr>
            <a:xfrm>
              <a:off x="152400" y="2438400"/>
              <a:ext cx="1295400" cy="64698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GB" sz="1600" dirty="0" smtClean="0">
                  <a:latin typeface="+mn-lt"/>
                  <a:cs typeface="Arial" charset="0"/>
                </a:rPr>
                <a:t>OECD work </a:t>
              </a:r>
              <a:r>
                <a:rPr lang="en-GB" sz="1600" dirty="0">
                  <a:latin typeface="+mn-lt"/>
                  <a:cs typeface="Arial" charset="0"/>
                </a:rPr>
                <a:t>on grids</a:t>
              </a:r>
            </a:p>
          </p:txBody>
        </p:sp>
        <p:sp>
          <p:nvSpPr>
            <p:cNvPr id="117" name="Flowchart: Connector 116"/>
            <p:cNvSpPr/>
            <p:nvPr/>
          </p:nvSpPr>
          <p:spPr>
            <a:xfrm>
              <a:off x="2590800" y="2362200"/>
              <a:ext cx="152400" cy="152400"/>
            </a:xfrm>
            <a:prstGeom prst="flowChartConnector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GB" sz="1600" dirty="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22" name="Flowchart: Connector 121"/>
            <p:cNvSpPr/>
            <p:nvPr/>
          </p:nvSpPr>
          <p:spPr>
            <a:xfrm>
              <a:off x="8382000" y="2362200"/>
              <a:ext cx="152400" cy="152400"/>
            </a:xfrm>
            <a:prstGeom prst="flowChartConnector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GB" sz="1600" dirty="0">
                <a:solidFill>
                  <a:srgbClr val="FFFFFF"/>
                </a:solidFill>
                <a:cs typeface="Arial" pitchFamily="34" charset="0"/>
              </a:endParaRPr>
            </a:p>
          </p:txBody>
        </p:sp>
      </p:grpSp>
      <p:sp>
        <p:nvSpPr>
          <p:cNvPr id="46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052736"/>
          </a:xfrm>
        </p:spPr>
        <p:txBody>
          <a:bodyPr>
            <a:normAutofit/>
          </a:bodyPr>
          <a:lstStyle/>
          <a:p>
            <a:pPr eaLnBrk="1" hangingPunct="1"/>
            <a:r>
              <a:rPr lang="en-GB" sz="2400" dirty="0" smtClean="0"/>
              <a:t>Next Generation Competitiveness Initiative:</a:t>
            </a:r>
            <a:br>
              <a:rPr lang="en-GB" sz="2400" dirty="0" smtClean="0"/>
            </a:br>
            <a:r>
              <a:rPr lang="en-GB" sz="2400" dirty="0" smtClean="0"/>
              <a:t>Monitoring component timeline</a:t>
            </a:r>
          </a:p>
        </p:txBody>
      </p:sp>
      <p:sp>
        <p:nvSpPr>
          <p:cNvPr id="47" name="TextBox 46"/>
          <p:cNvSpPr txBox="1"/>
          <p:nvPr/>
        </p:nvSpPr>
        <p:spPr bwMode="auto">
          <a:xfrm>
            <a:off x="7620000" y="3911025"/>
            <a:ext cx="12192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rgbClr val="000000"/>
                </a:solidFill>
                <a:cs typeface="Arial" pitchFamily="34" charset="0"/>
              </a:rPr>
              <a:t>SEE ministerial</a:t>
            </a:r>
          </a:p>
        </p:txBody>
      </p:sp>
      <p:cxnSp>
        <p:nvCxnSpPr>
          <p:cNvPr id="39" name="Straight Connector 38"/>
          <p:cNvCxnSpPr/>
          <p:nvPr/>
        </p:nvCxnSpPr>
        <p:spPr bwMode="auto">
          <a:xfrm rot="5400000">
            <a:off x="5523706" y="2932906"/>
            <a:ext cx="685800" cy="1588"/>
          </a:xfrm>
          <a:prstGeom prst="line">
            <a:avLst/>
          </a:prstGeom>
          <a:ln w="254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 bwMode="auto">
          <a:xfrm>
            <a:off x="2362200" y="2820988"/>
            <a:ext cx="0" cy="455612"/>
          </a:xfrm>
          <a:prstGeom prst="line">
            <a:avLst/>
          </a:prstGeom>
          <a:ln w="254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 bwMode="auto">
          <a:xfrm>
            <a:off x="533400" y="2172414"/>
            <a:ext cx="1981200" cy="64698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600" dirty="0" smtClean="0">
                <a:latin typeface="+mn-lt"/>
                <a:cs typeface="Arial" charset="0"/>
              </a:rPr>
              <a:t>Consult regional organisations</a:t>
            </a:r>
            <a:endParaRPr lang="en-GB" sz="1600" dirty="0">
              <a:latin typeface="+mn-lt"/>
              <a:cs typeface="Arial" charset="0"/>
            </a:endParaRPr>
          </a:p>
        </p:txBody>
      </p:sp>
      <p:cxnSp>
        <p:nvCxnSpPr>
          <p:cNvPr id="54" name="Straight Connector 53"/>
          <p:cNvCxnSpPr/>
          <p:nvPr/>
        </p:nvCxnSpPr>
        <p:spPr bwMode="auto">
          <a:xfrm rot="5400000">
            <a:off x="2897188" y="3658394"/>
            <a:ext cx="760412" cy="1588"/>
          </a:xfrm>
          <a:prstGeom prst="line">
            <a:avLst/>
          </a:prstGeom>
          <a:ln w="254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 bwMode="auto">
          <a:xfrm>
            <a:off x="2819400" y="4001214"/>
            <a:ext cx="1447800" cy="91940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600" dirty="0" smtClean="0">
                <a:latin typeface="+mn-lt"/>
                <a:cs typeface="Arial" charset="0"/>
              </a:rPr>
              <a:t>Feedback on grids from governments</a:t>
            </a:r>
            <a:endParaRPr lang="en-GB" sz="1600" dirty="0">
              <a:latin typeface="+mn-lt"/>
              <a:cs typeface="Arial" charset="0"/>
            </a:endParaRPr>
          </a:p>
        </p:txBody>
      </p:sp>
      <p:sp>
        <p:nvSpPr>
          <p:cNvPr id="58" name="Flowchart: Connector 112"/>
          <p:cNvSpPr/>
          <p:nvPr/>
        </p:nvSpPr>
        <p:spPr bwMode="auto">
          <a:xfrm>
            <a:off x="2286000" y="3200400"/>
            <a:ext cx="152400" cy="152400"/>
          </a:xfrm>
          <a:prstGeom prst="flowChartConnec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 sz="1600" b="1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59" name="Flowchart: Connector 112"/>
          <p:cNvSpPr/>
          <p:nvPr/>
        </p:nvSpPr>
        <p:spPr bwMode="auto">
          <a:xfrm>
            <a:off x="3200400" y="3200400"/>
            <a:ext cx="152400" cy="152400"/>
          </a:xfrm>
          <a:prstGeom prst="flowChartConnec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 sz="16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 bwMode="auto">
          <a:xfrm>
            <a:off x="4495800" y="4001214"/>
            <a:ext cx="1447800" cy="91940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600" dirty="0" smtClean="0">
                <a:latin typeface="+mn-lt"/>
                <a:cs typeface="Arial" charset="0"/>
              </a:rPr>
              <a:t>Grids received from contact points</a:t>
            </a:r>
            <a:endParaRPr lang="en-GB" sz="1600" dirty="0">
              <a:latin typeface="+mn-lt"/>
              <a:cs typeface="Arial" charset="0"/>
            </a:endParaRPr>
          </a:p>
        </p:txBody>
      </p:sp>
      <p:sp>
        <p:nvSpPr>
          <p:cNvPr id="61" name="Flowchart: Connector 112"/>
          <p:cNvSpPr/>
          <p:nvPr/>
        </p:nvSpPr>
        <p:spPr bwMode="auto">
          <a:xfrm>
            <a:off x="5105400" y="3200400"/>
            <a:ext cx="152400" cy="152400"/>
          </a:xfrm>
          <a:prstGeom prst="flowChartConnec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 sz="1600" dirty="0">
              <a:solidFill>
                <a:srgbClr val="FFFFFF"/>
              </a:solidFill>
              <a:cs typeface="Arial" pitchFamily="34" charset="0"/>
            </a:endParaRPr>
          </a:p>
        </p:txBody>
      </p:sp>
      <p:cxnSp>
        <p:nvCxnSpPr>
          <p:cNvPr id="62" name="Straight Connector 61"/>
          <p:cNvCxnSpPr/>
          <p:nvPr/>
        </p:nvCxnSpPr>
        <p:spPr bwMode="auto">
          <a:xfrm rot="5400000">
            <a:off x="4802188" y="3656012"/>
            <a:ext cx="760412" cy="1588"/>
          </a:xfrm>
          <a:prstGeom prst="line">
            <a:avLst/>
          </a:prstGeom>
          <a:ln w="254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>
            <a:off x="5402263" y="6237288"/>
            <a:ext cx="981075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61853FF9-CE38-499F-8988-EB9F6337B4F3}" type="slidenum">
              <a:rPr lang="en-GB"/>
              <a:pPr/>
              <a:t>39</a:t>
            </a:fld>
            <a:endParaRPr lang="en-GB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0" y="1371600"/>
          <a:ext cx="8534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052736"/>
          </a:xfrm>
        </p:spPr>
        <p:txBody>
          <a:bodyPr>
            <a:normAutofit/>
          </a:bodyPr>
          <a:lstStyle/>
          <a:p>
            <a:pPr eaLnBrk="1" hangingPunct="1"/>
            <a:r>
              <a:rPr lang="en-GB" sz="2400" dirty="0" smtClean="0"/>
              <a:t>Next Generation Competitiveness Initiative:</a:t>
            </a:r>
            <a:br>
              <a:rPr lang="en-GB" sz="2400" dirty="0" smtClean="0"/>
            </a:br>
            <a:r>
              <a:rPr lang="en-GB" sz="2400" dirty="0" smtClean="0"/>
              <a:t>Monitoring component development process</a:t>
            </a:r>
          </a:p>
        </p:txBody>
      </p:sp>
      <p:sp>
        <p:nvSpPr>
          <p:cNvPr id="10" name="Oval 9"/>
          <p:cNvSpPr/>
          <p:nvPr/>
        </p:nvSpPr>
        <p:spPr>
          <a:xfrm>
            <a:off x="8509000" y="3200400"/>
            <a:ext cx="406400" cy="40640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" name="Group 10"/>
          <p:cNvGrpSpPr/>
          <p:nvPr/>
        </p:nvGrpSpPr>
        <p:grpSpPr>
          <a:xfrm>
            <a:off x="6629399" y="1447800"/>
            <a:ext cx="2618624" cy="2463800"/>
            <a:chOff x="4925175" y="-152392"/>
            <a:chExt cx="2188727" cy="2463800"/>
          </a:xfrm>
        </p:grpSpPr>
        <p:sp>
          <p:nvSpPr>
            <p:cNvPr id="12" name="Rectangle 11"/>
            <p:cNvSpPr/>
            <p:nvPr/>
          </p:nvSpPr>
          <p:spPr>
            <a:xfrm>
              <a:off x="4925175" y="685808"/>
              <a:ext cx="1551823" cy="16256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ectangle 13"/>
            <p:cNvSpPr/>
            <p:nvPr/>
          </p:nvSpPr>
          <p:spPr>
            <a:xfrm>
              <a:off x="5689460" y="-152392"/>
              <a:ext cx="1424442" cy="1625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t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dirty="0" smtClean="0"/>
                <a:t>Grids distributed to  contact points from regional organisations/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dirty="0" smtClean="0"/>
                <a:t>Implementation starts</a:t>
              </a:r>
              <a:endParaRPr lang="en-GB" sz="1600" kern="1200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28600" y="3886200"/>
            <a:ext cx="2209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en-GB" sz="1600" dirty="0" smtClean="0"/>
              <a:t>SEE 2020 targets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GB" sz="1600" dirty="0" smtClean="0"/>
              <a:t>RCC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GB" sz="1600" dirty="0" smtClean="0"/>
              <a:t>European Commission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GB" sz="1600" dirty="0" smtClean="0"/>
              <a:t>Regional stakeholders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GB" sz="1600" dirty="0" smtClean="0"/>
              <a:t>Relevant OECD Directorates</a:t>
            </a:r>
            <a:endParaRPr lang="en-GB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3124200" y="396240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en-GB" sz="1600" dirty="0" smtClean="0"/>
              <a:t>Relevance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GB" sz="1600" dirty="0" smtClean="0"/>
              <a:t>Measurability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GB" sz="1600" dirty="0" smtClean="0"/>
              <a:t>Cost</a:t>
            </a:r>
          </a:p>
        </p:txBody>
      </p:sp>
      <p:grpSp>
        <p:nvGrpSpPr>
          <p:cNvPr id="3" name="Group 21"/>
          <p:cNvGrpSpPr/>
          <p:nvPr/>
        </p:nvGrpSpPr>
        <p:grpSpPr>
          <a:xfrm>
            <a:off x="228600" y="914400"/>
            <a:ext cx="8763000" cy="646331"/>
            <a:chOff x="838200" y="1600200"/>
            <a:chExt cx="8763000" cy="646331"/>
          </a:xfrm>
          <a:solidFill>
            <a:schemeClr val="accent1">
              <a:lumMod val="75000"/>
            </a:schemeClr>
          </a:solidFill>
        </p:grpSpPr>
        <p:sp>
          <p:nvSpPr>
            <p:cNvPr id="18" name="TextBox 17"/>
            <p:cNvSpPr txBox="1"/>
            <p:nvPr/>
          </p:nvSpPr>
          <p:spPr>
            <a:xfrm>
              <a:off x="838200" y="1600200"/>
              <a:ext cx="2362200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June – September  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810000" y="1600200"/>
              <a:ext cx="129540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October – December   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410200" y="1600200"/>
              <a:ext cx="129540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January-February   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534400" y="1600200"/>
              <a:ext cx="1066800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April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Oval 16"/>
          <p:cNvSpPr/>
          <p:nvPr/>
        </p:nvSpPr>
        <p:spPr>
          <a:xfrm>
            <a:off x="5334000" y="3200400"/>
            <a:ext cx="406400" cy="40640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4648200" y="1524000"/>
            <a:ext cx="1676399" cy="1016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128016" rIns="128016" bIns="128016" numCol="1" spcCol="1270" anchor="t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dirty="0" smtClean="0"/>
              <a:t>Feedback from governments distributed by contact points from regional organisations</a:t>
            </a:r>
            <a:endParaRPr lang="en-GB" sz="1600" kern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6477000" y="914400"/>
            <a:ext cx="9144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March  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76800" y="3969603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en-GB" sz="1600" dirty="0" smtClean="0"/>
              <a:t>Relevance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GB" sz="1600" dirty="0" smtClean="0"/>
              <a:t>Measurability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GB" sz="1600" dirty="0" smtClean="0"/>
              <a:t>Cost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2400" dirty="0" smtClean="0"/>
              <a:t>Next Generation Competitiveness Initiative:</a:t>
            </a:r>
            <a:br>
              <a:rPr lang="en-GB" sz="2400" dirty="0" smtClean="0"/>
            </a:br>
            <a:r>
              <a:rPr lang="en-GB" sz="2400" dirty="0" smtClean="0"/>
              <a:t>Sector component objectives</a:t>
            </a:r>
          </a:p>
        </p:txBody>
      </p:sp>
      <p:pic>
        <p:nvPicPr>
          <p:cNvPr id="67587" name="Picture 2" descr="image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76400"/>
            <a:ext cx="8153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8" name="TextBox 3"/>
          <p:cNvSpPr txBox="1">
            <a:spLocks noChangeArrowheads="1"/>
          </p:cNvSpPr>
          <p:nvPr/>
        </p:nvSpPr>
        <p:spPr bwMode="auto">
          <a:xfrm>
            <a:off x="381000" y="6172200"/>
            <a:ext cx="822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dirty="0"/>
              <a:t>Source: Presentation by Gary Gereffi, Duke University, “</a:t>
            </a:r>
            <a:r>
              <a:rPr lang="en-US" sz="1200" dirty="0"/>
              <a:t>Global Value Chains and Development in Latin  America:</a:t>
            </a:r>
            <a:br>
              <a:rPr lang="en-US" sz="1200" dirty="0"/>
            </a:br>
            <a:r>
              <a:rPr lang="en-US" sz="1200" dirty="0"/>
              <a:t>Emerging Trends and New Realities”, 31 October 2012, San Jose, Costa Rica</a:t>
            </a:r>
            <a:endParaRPr lang="en-GB" sz="1200" dirty="0"/>
          </a:p>
        </p:txBody>
      </p:sp>
      <p:sp>
        <p:nvSpPr>
          <p:cNvPr id="5" name="Rectangle 4"/>
          <p:cNvSpPr/>
          <p:nvPr/>
        </p:nvSpPr>
        <p:spPr>
          <a:xfrm>
            <a:off x="228600" y="990600"/>
            <a:ext cx="8686800" cy="838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2">
              <a:buFont typeface="Wingdings" pitchFamily="2" charset="2"/>
              <a:buNone/>
              <a:defRPr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Objectives:</a:t>
            </a:r>
          </a:p>
          <a:p>
            <a:pPr marL="0" lvl="2">
              <a:buFont typeface="Wingdings" pitchFamily="2" charset="2"/>
              <a:buNone/>
              <a:defRPr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Support  SEE 2020 Strategy by identifying and addressing barriers to higher value-added investment and moving to higher value added activities.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0958AD-33BB-48A7-9ACC-6B72684E9E9C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EC27A00-9CF8-4789-BC87-ACE2011C0DD9}" type="slidenum">
              <a:rPr lang="en-GB"/>
              <a:pPr/>
              <a:t>40</a:t>
            </a:fld>
            <a:endParaRPr lang="en-GB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906588" y="1555750"/>
            <a:ext cx="4965700" cy="4675188"/>
            <a:chOff x="1906588" y="1555750"/>
            <a:chExt cx="4965700" cy="4675188"/>
          </a:xfrm>
        </p:grpSpPr>
        <p:sp>
          <p:nvSpPr>
            <p:cNvPr id="78854" name="Oval 4"/>
            <p:cNvSpPr>
              <a:spLocks noChangeArrowheads="1"/>
            </p:cNvSpPr>
            <p:nvPr/>
          </p:nvSpPr>
          <p:spPr bwMode="auto">
            <a:xfrm>
              <a:off x="3022600" y="1555750"/>
              <a:ext cx="2881313" cy="2881313"/>
            </a:xfrm>
            <a:prstGeom prst="ellipse">
              <a:avLst/>
            </a:prstGeom>
            <a:solidFill>
              <a:srgbClr val="82A7BD">
                <a:alpha val="63136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8855" name="Text Box 8"/>
            <p:cNvSpPr txBox="1">
              <a:spLocks noChangeArrowheads="1"/>
            </p:cNvSpPr>
            <p:nvPr/>
          </p:nvSpPr>
          <p:spPr bwMode="auto">
            <a:xfrm>
              <a:off x="1906588" y="1844675"/>
              <a:ext cx="1800225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it-IT" dirty="0"/>
            </a:p>
          </p:txBody>
        </p:sp>
        <p:sp>
          <p:nvSpPr>
            <p:cNvPr id="78856" name="Text Box 9"/>
            <p:cNvSpPr txBox="1">
              <a:spLocks noChangeArrowheads="1"/>
            </p:cNvSpPr>
            <p:nvPr/>
          </p:nvSpPr>
          <p:spPr bwMode="auto">
            <a:xfrm>
              <a:off x="3490913" y="4402138"/>
              <a:ext cx="1944687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it-IT" dirty="0"/>
            </a:p>
          </p:txBody>
        </p:sp>
        <p:sp>
          <p:nvSpPr>
            <p:cNvPr id="78857" name="Oval 5"/>
            <p:cNvSpPr>
              <a:spLocks noChangeArrowheads="1"/>
            </p:cNvSpPr>
            <p:nvPr/>
          </p:nvSpPr>
          <p:spPr bwMode="auto">
            <a:xfrm>
              <a:off x="1928813" y="3335338"/>
              <a:ext cx="2881312" cy="2881312"/>
            </a:xfrm>
            <a:prstGeom prst="ellipse">
              <a:avLst/>
            </a:prstGeom>
            <a:solidFill>
              <a:srgbClr val="82A7BD">
                <a:alpha val="25098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8858" name="Text Box 12"/>
            <p:cNvSpPr txBox="1">
              <a:spLocks noChangeArrowheads="1"/>
            </p:cNvSpPr>
            <p:nvPr/>
          </p:nvSpPr>
          <p:spPr bwMode="auto">
            <a:xfrm>
              <a:off x="2438400" y="4614863"/>
              <a:ext cx="1960563" cy="3381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600" b="1" dirty="0"/>
                <a:t>Private Sector</a:t>
              </a:r>
              <a:endParaRPr lang="en-US" sz="1600" b="1" dirty="0"/>
            </a:p>
          </p:txBody>
        </p:sp>
        <p:sp>
          <p:nvSpPr>
            <p:cNvPr id="78859" name="Oval 6"/>
            <p:cNvSpPr>
              <a:spLocks noChangeArrowheads="1"/>
            </p:cNvSpPr>
            <p:nvPr/>
          </p:nvSpPr>
          <p:spPr bwMode="auto">
            <a:xfrm>
              <a:off x="3990975" y="3349625"/>
              <a:ext cx="2881313" cy="2881313"/>
            </a:xfrm>
            <a:prstGeom prst="ellipse">
              <a:avLst/>
            </a:prstGeom>
            <a:solidFill>
              <a:srgbClr val="82A7BD">
                <a:alpha val="39999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8860" name="Text Box 12"/>
            <p:cNvSpPr txBox="1">
              <a:spLocks noChangeArrowheads="1"/>
            </p:cNvSpPr>
            <p:nvPr/>
          </p:nvSpPr>
          <p:spPr bwMode="auto">
            <a:xfrm>
              <a:off x="4516438" y="4572000"/>
              <a:ext cx="1960562" cy="5847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600" b="1" dirty="0"/>
                <a:t>Independent experts</a:t>
              </a:r>
              <a:endParaRPr lang="en-US" sz="1600" b="1" dirty="0"/>
            </a:p>
          </p:txBody>
        </p:sp>
      </p:grpSp>
      <p:sp>
        <p:nvSpPr>
          <p:cNvPr id="78853" name="Text Box 12"/>
          <p:cNvSpPr txBox="1">
            <a:spLocks noChangeArrowheads="1"/>
          </p:cNvSpPr>
          <p:nvPr/>
        </p:nvSpPr>
        <p:spPr bwMode="auto">
          <a:xfrm>
            <a:off x="3505200" y="1408093"/>
            <a:ext cx="1960562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GB" sz="1600" b="1" dirty="0" smtClean="0"/>
          </a:p>
          <a:p>
            <a:pPr algn="ctr">
              <a:spcBef>
                <a:spcPct val="50000"/>
              </a:spcBef>
            </a:pPr>
            <a:r>
              <a:rPr lang="en-GB" sz="1600" b="1" dirty="0" smtClean="0"/>
              <a:t>Regional organisations</a:t>
            </a:r>
            <a:endParaRPr lang="en-US" sz="1600" b="1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052736"/>
          </a:xfrm>
        </p:spPr>
        <p:txBody>
          <a:bodyPr>
            <a:normAutofit/>
          </a:bodyPr>
          <a:lstStyle/>
          <a:p>
            <a:pPr eaLnBrk="1" hangingPunct="1"/>
            <a:r>
              <a:rPr lang="en-GB" sz="2400" dirty="0" smtClean="0"/>
              <a:t>Next Generation Competitiveness Initiative:</a:t>
            </a:r>
            <a:br>
              <a:rPr lang="en-GB" sz="2400" dirty="0" smtClean="0"/>
            </a:br>
            <a:r>
              <a:rPr lang="en-GB" sz="2400" dirty="0" smtClean="0"/>
              <a:t>Implementation of monitoring component</a:t>
            </a:r>
          </a:p>
        </p:txBody>
      </p:sp>
      <p:sp>
        <p:nvSpPr>
          <p:cNvPr id="13" name="Oval 5"/>
          <p:cNvSpPr>
            <a:spLocks noChangeArrowheads="1"/>
          </p:cNvSpPr>
          <p:nvPr/>
        </p:nvSpPr>
        <p:spPr bwMode="auto">
          <a:xfrm>
            <a:off x="3352800" y="2438400"/>
            <a:ext cx="2133600" cy="1981200"/>
          </a:xfrm>
          <a:prstGeom prst="ellipse">
            <a:avLst/>
          </a:prstGeom>
          <a:solidFill>
            <a:srgbClr val="82A7BD">
              <a:alpha val="25098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600" b="1" dirty="0" smtClean="0"/>
              <a:t>Government</a:t>
            </a:r>
          </a:p>
          <a:p>
            <a:pPr algn="ctr"/>
            <a:r>
              <a:rPr lang="en-GB" sz="1600" b="1" dirty="0" smtClean="0"/>
              <a:t> self-</a:t>
            </a:r>
          </a:p>
          <a:p>
            <a:pPr algn="ctr"/>
            <a:r>
              <a:rPr lang="en-GB" sz="1600" b="1" dirty="0" smtClean="0"/>
              <a:t>assessment 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447801" y="2514600"/>
          <a:ext cx="25146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4"/>
          <p:cNvGraphicFramePr>
            <a:graphicFrameLocks/>
          </p:cNvGraphicFramePr>
          <p:nvPr/>
        </p:nvGraphicFramePr>
        <p:xfrm>
          <a:off x="3581400" y="2514600"/>
          <a:ext cx="25146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Content Placeholder 4"/>
          <p:cNvGraphicFramePr>
            <a:graphicFrameLocks/>
          </p:cNvGraphicFramePr>
          <p:nvPr/>
        </p:nvGraphicFramePr>
        <p:xfrm>
          <a:off x="5638800" y="2514600"/>
          <a:ext cx="2590800" cy="1904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8" name="Content Placeholder 4"/>
          <p:cNvGraphicFramePr>
            <a:graphicFrameLocks/>
          </p:cNvGraphicFramePr>
          <p:nvPr/>
        </p:nvGraphicFramePr>
        <p:xfrm>
          <a:off x="7924800" y="2514599"/>
          <a:ext cx="11430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0" name="Content Placeholder 4"/>
          <p:cNvGraphicFramePr>
            <a:graphicFrameLocks/>
          </p:cNvGraphicFramePr>
          <p:nvPr/>
        </p:nvGraphicFramePr>
        <p:xfrm>
          <a:off x="1447800" y="4495800"/>
          <a:ext cx="25146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11" name="Content Placeholder 4"/>
          <p:cNvGraphicFramePr>
            <a:graphicFrameLocks/>
          </p:cNvGraphicFramePr>
          <p:nvPr/>
        </p:nvGraphicFramePr>
        <p:xfrm>
          <a:off x="3581399" y="4495800"/>
          <a:ext cx="25146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graphicFrame>
        <p:nvGraphicFramePr>
          <p:cNvPr id="12" name="Content Placeholder 4"/>
          <p:cNvGraphicFramePr>
            <a:graphicFrameLocks/>
          </p:cNvGraphicFramePr>
          <p:nvPr/>
        </p:nvGraphicFramePr>
        <p:xfrm>
          <a:off x="5638799" y="4495800"/>
          <a:ext cx="2590800" cy="1904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2" r:lo="rId33" r:qs="rId34" r:cs="rId35"/>
          </a:graphicData>
        </a:graphic>
      </p:graphicFrame>
      <p:graphicFrame>
        <p:nvGraphicFramePr>
          <p:cNvPr id="13" name="Content Placeholder 4"/>
          <p:cNvGraphicFramePr>
            <a:graphicFrameLocks/>
          </p:cNvGraphicFramePr>
          <p:nvPr/>
        </p:nvGraphicFramePr>
        <p:xfrm>
          <a:off x="7924799" y="4495799"/>
          <a:ext cx="11430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7" r:lo="rId38" r:qs="rId39" r:cs="rId40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752600" y="18288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ALB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819400" y="18288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BIH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886200" y="18288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HRV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953000" y="18288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XK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019800" y="18288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MKD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010400" y="18288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MNE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077200" y="18288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SRB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04800" y="2373868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CEFTA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304800" y="2754868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SEEIC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304800" y="3197423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SEECEL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304800" y="3502223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ERI SEE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304800" y="3773269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Intergovernmental WG on Social Agenda 2020</a:t>
            </a:r>
            <a:endParaRPr lang="en-US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304800" y="4416623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SEEHN</a:t>
            </a:r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304800" y="4687669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Regional Research &amp; Innovation Platform</a:t>
            </a:r>
            <a:endParaRPr lang="en-US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304800" y="5257800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e-SEE</a:t>
            </a:r>
            <a:endParaRPr 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304800" y="5562600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TFCS</a:t>
            </a:r>
            <a:endParaRPr lang="en-US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304800" y="5864423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NALAS</a:t>
            </a:r>
            <a:endParaRPr lang="en-US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304800" y="6093023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RAI</a:t>
            </a:r>
            <a:endParaRPr lang="en-US" sz="1400" dirty="0"/>
          </a:p>
        </p:txBody>
      </p:sp>
      <p:sp>
        <p:nvSpPr>
          <p:cNvPr id="32" name="Rounded Rectangle 31"/>
          <p:cNvSpPr/>
          <p:nvPr/>
        </p:nvSpPr>
        <p:spPr>
          <a:xfrm>
            <a:off x="228600" y="2438400"/>
            <a:ext cx="8839200" cy="228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228600" y="2819400"/>
            <a:ext cx="8839200" cy="228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228600" y="3212068"/>
            <a:ext cx="8839200" cy="228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228600" y="3505200"/>
            <a:ext cx="8839200" cy="228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052736"/>
          </a:xfrm>
        </p:spPr>
        <p:txBody>
          <a:bodyPr>
            <a:normAutofit/>
          </a:bodyPr>
          <a:lstStyle/>
          <a:p>
            <a:pPr eaLnBrk="1" hangingPunct="1"/>
            <a:r>
              <a:rPr lang="en-GB" sz="2400" dirty="0" smtClean="0"/>
              <a:t>Next Generation Competitiveness Initiative:</a:t>
            </a:r>
            <a:br>
              <a:rPr lang="en-GB" sz="2400" dirty="0" smtClean="0"/>
            </a:br>
            <a:r>
              <a:rPr lang="en-GB" sz="2400" dirty="0" smtClean="0"/>
              <a:t>Implementation of monitoring component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1600200" y="1828800"/>
            <a:ext cx="1143000" cy="4724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838200" y="9906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BEFORE:</a:t>
            </a:r>
          </a:p>
          <a:p>
            <a:pPr algn="ctr"/>
            <a:r>
              <a:rPr lang="en-GB" sz="1200" dirty="0" smtClean="0"/>
              <a:t>Contact point in each country</a:t>
            </a:r>
            <a:endParaRPr lang="en-US" sz="1200" dirty="0"/>
          </a:p>
        </p:txBody>
      </p:sp>
      <p:sp>
        <p:nvSpPr>
          <p:cNvPr id="50" name="TextBox 49"/>
          <p:cNvSpPr txBox="1"/>
          <p:nvPr/>
        </p:nvSpPr>
        <p:spPr>
          <a:xfrm>
            <a:off x="-152400" y="1524000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NOW: </a:t>
            </a:r>
          </a:p>
          <a:p>
            <a:pPr algn="ctr"/>
            <a:r>
              <a:rPr lang="en-GB" sz="1200" dirty="0" smtClean="0"/>
              <a:t>Contact point in each regional organisation</a:t>
            </a:r>
            <a:endParaRPr lang="en-US" sz="1200" dirty="0"/>
          </a:p>
        </p:txBody>
      </p:sp>
      <p:cxnSp>
        <p:nvCxnSpPr>
          <p:cNvPr id="52" name="Straight Connector 51"/>
          <p:cNvCxnSpPr/>
          <p:nvPr/>
        </p:nvCxnSpPr>
        <p:spPr>
          <a:xfrm flipH="1" flipV="1">
            <a:off x="533400" y="1219200"/>
            <a:ext cx="1066800" cy="121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OECD will work with regional organisations per dimension(s) </a:t>
            </a:r>
          </a:p>
          <a:p>
            <a:r>
              <a:rPr lang="en-GB" dirty="0" smtClean="0"/>
              <a:t>Joint meetings on dimensions to be foreseen</a:t>
            </a:r>
          </a:p>
          <a:p>
            <a:pPr lvl="1"/>
            <a:r>
              <a:rPr lang="en-GB" dirty="0" smtClean="0"/>
              <a:t>Free trade area, Competitive economic environment, Integration into global economy and Competitiveness</a:t>
            </a:r>
          </a:p>
          <a:p>
            <a:pPr lvl="1"/>
            <a:r>
              <a:rPr lang="en-GB" dirty="0" smtClean="0"/>
              <a:t>Education/Competences, Skills and Inclusive Education, and Employment</a:t>
            </a:r>
          </a:p>
          <a:p>
            <a:pPr lvl="1"/>
            <a:r>
              <a:rPr lang="en-GB" dirty="0" smtClean="0"/>
              <a:t>Effective public services and Anti-Corruption</a:t>
            </a:r>
          </a:p>
          <a:p>
            <a:r>
              <a:rPr lang="en-GB" dirty="0" smtClean="0"/>
              <a:t>OECD needs one contact point from each regional organisation</a:t>
            </a:r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-76200"/>
            <a:ext cx="9144000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Next Generation Competitiveness Initiative:</a:t>
            </a:r>
            <a:b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Co-operation with regional organisations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990601"/>
            <a:ext cx="8664575" cy="3733799"/>
          </a:xfrm>
        </p:spPr>
        <p:txBody>
          <a:bodyPr/>
          <a:lstStyle/>
          <a:p>
            <a:pPr marL="514350" indent="-514350">
              <a:buNone/>
            </a:pPr>
            <a:r>
              <a:rPr lang="en-GB" sz="2400" dirty="0" smtClean="0"/>
              <a:t>Co-ordinating the tasks with all seven economies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GB" sz="2000" dirty="0" smtClean="0"/>
              <a:t>Validating the assessment grids for the monitoring process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GB" sz="2000" dirty="0" smtClean="0"/>
              <a:t>Distributing the grids to the contact points in the national governments and explaining the modalities to each question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GB" sz="2000" dirty="0" smtClean="0"/>
              <a:t>Collecting the answers to the grid questions from the countries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GB" sz="2000" dirty="0" smtClean="0"/>
              <a:t>Sending filled-out grids to the OECD for assessment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GB" sz="2000" dirty="0" smtClean="0"/>
              <a:t>Collecting quantitative data for the Impact/Outcome indicators from National Statistical Offices, Central Banks and Chambers of Commerce of the countries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GB" sz="2000" dirty="0" smtClean="0"/>
              <a:t>Analysing data and trends for Annual report (with OECD guidance)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GB" sz="2000" dirty="0" smtClean="0"/>
              <a:t>Communicating OECD requests/inquiries to the contact points in the national administrations and vice versa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GB" sz="2000" dirty="0" smtClean="0"/>
              <a:t>Organizing the meetings with country representatives (including private sector consultation as needed)</a:t>
            </a:r>
          </a:p>
          <a:p>
            <a:pPr marL="514350" lvl="0" indent="-514350">
              <a:buNone/>
            </a:pPr>
            <a:r>
              <a:rPr lang="en-GB" sz="2400" dirty="0" smtClean="0"/>
              <a:t>Estimated workload: 60-80 working days per year</a:t>
            </a:r>
          </a:p>
          <a:p>
            <a:pPr marL="914400" lvl="1" indent="-514350">
              <a:buFont typeface="+mj-lt"/>
              <a:buAutoNum type="arabicPeriod"/>
            </a:pPr>
            <a:endParaRPr lang="en-GB" sz="2000" dirty="0" smtClean="0"/>
          </a:p>
          <a:p>
            <a:endParaRPr lang="en-GB" sz="2400" dirty="0" smtClean="0"/>
          </a:p>
          <a:p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-76200"/>
            <a:ext cx="9144000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Next Generation Competitiveness Initiative:</a:t>
            </a:r>
            <a:b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en-GB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Tasks and responsibilities of contact points</a:t>
            </a:r>
            <a:endParaRPr kumimoji="0" lang="en-GB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Content Placeholder 2"/>
          <p:cNvSpPr>
            <a:spLocks noGrp="1"/>
          </p:cNvSpPr>
          <p:nvPr>
            <p:ph idx="1"/>
          </p:nvPr>
        </p:nvSpPr>
        <p:spPr>
          <a:xfrm>
            <a:off x="250825" y="762000"/>
            <a:ext cx="8642350" cy="4525963"/>
          </a:xfrm>
        </p:spPr>
        <p:txBody>
          <a:bodyPr/>
          <a:lstStyle/>
          <a:p>
            <a:pPr marL="0" indent="0" algn="ctr" eaLnBrk="1" hangingPunct="1">
              <a:spcBef>
                <a:spcPts val="600"/>
              </a:spcBef>
              <a:buFontTx/>
              <a:buNone/>
            </a:pPr>
            <a:endParaRPr lang="en-GB" sz="2000" b="1" dirty="0" smtClean="0"/>
          </a:p>
          <a:p>
            <a:pPr marL="0" indent="0" algn="ctr" eaLnBrk="1" hangingPunct="1">
              <a:spcBef>
                <a:spcPts val="600"/>
              </a:spcBef>
              <a:buFontTx/>
              <a:buNone/>
            </a:pPr>
            <a:endParaRPr lang="en-GB" sz="2000" b="1" dirty="0" smtClean="0"/>
          </a:p>
          <a:p>
            <a:pPr marL="0" indent="0" algn="ctr" eaLnBrk="1" hangingPunct="1">
              <a:spcBef>
                <a:spcPts val="600"/>
              </a:spcBef>
              <a:buFontTx/>
              <a:buNone/>
            </a:pPr>
            <a:r>
              <a:rPr lang="en-GB" sz="2000" b="1" dirty="0" smtClean="0"/>
              <a:t>Thank you for your attention.</a:t>
            </a:r>
          </a:p>
          <a:p>
            <a:pPr marL="0" indent="0" algn="ctr" eaLnBrk="1" hangingPunct="1">
              <a:spcBef>
                <a:spcPts val="600"/>
              </a:spcBef>
              <a:buFontTx/>
              <a:buNone/>
            </a:pPr>
            <a:endParaRPr lang="en-GB" sz="2000" b="1" dirty="0" smtClean="0"/>
          </a:p>
          <a:p>
            <a:pPr marL="0" indent="0" algn="ctr" eaLnBrk="1" hangingPunct="1">
              <a:spcBef>
                <a:spcPts val="600"/>
              </a:spcBef>
              <a:buFontTx/>
              <a:buNone/>
            </a:pPr>
            <a:r>
              <a:rPr lang="en-GB" sz="2000" dirty="0" smtClean="0"/>
              <a:t>Alan </a:t>
            </a:r>
            <a:r>
              <a:rPr lang="en-GB" sz="2000" dirty="0" err="1" smtClean="0"/>
              <a:t>Paic</a:t>
            </a:r>
            <a:endParaRPr lang="en-GB" sz="2000" dirty="0" smtClean="0"/>
          </a:p>
          <a:p>
            <a:pPr marL="0" indent="0" algn="ctr" eaLnBrk="1" hangingPunct="1">
              <a:spcBef>
                <a:spcPts val="600"/>
              </a:spcBef>
              <a:buFontTx/>
              <a:buNone/>
            </a:pPr>
            <a:r>
              <a:rPr lang="en-GB" sz="2000" dirty="0" smtClean="0"/>
              <a:t>Head of Programme</a:t>
            </a:r>
          </a:p>
          <a:p>
            <a:pPr marL="0" indent="0" algn="ctr" eaLnBrk="1" hangingPunct="1">
              <a:spcBef>
                <a:spcPts val="600"/>
              </a:spcBef>
              <a:buNone/>
            </a:pPr>
            <a:r>
              <a:rPr lang="en-US" sz="2000" b="1" dirty="0" smtClean="0"/>
              <a:t>OECD Investment Compact for SEE</a:t>
            </a:r>
          </a:p>
          <a:p>
            <a:pPr marL="0" indent="0" algn="ctr" eaLnBrk="1" hangingPunct="1">
              <a:spcBef>
                <a:spcPts val="600"/>
              </a:spcBef>
              <a:buFontTx/>
              <a:buNone/>
            </a:pPr>
            <a:endParaRPr lang="en-GB" sz="2000" b="1" dirty="0" smtClean="0"/>
          </a:p>
          <a:p>
            <a:pPr marL="0" indent="0" algn="ctr" eaLnBrk="1" hangingPunct="1">
              <a:spcBef>
                <a:spcPts val="600"/>
              </a:spcBef>
              <a:buFontTx/>
              <a:buNone/>
            </a:pPr>
            <a:r>
              <a:rPr lang="en-GB" sz="2000" dirty="0" smtClean="0"/>
              <a:t>Milan Konopek</a:t>
            </a:r>
          </a:p>
          <a:p>
            <a:pPr marL="0" indent="0" algn="ctr" eaLnBrk="1" hangingPunct="1">
              <a:spcBef>
                <a:spcPts val="600"/>
              </a:spcBef>
              <a:buFont typeface="Arial" pitchFamily="34" charset="0"/>
              <a:buNone/>
            </a:pPr>
            <a:r>
              <a:rPr lang="en-US" sz="1800" dirty="0" smtClean="0"/>
              <a:t>Policy Analyst</a:t>
            </a:r>
          </a:p>
          <a:p>
            <a:pPr marL="0" indent="0" algn="ctr" eaLnBrk="1" hangingPunct="1">
              <a:spcBef>
                <a:spcPts val="600"/>
              </a:spcBef>
              <a:buFont typeface="Arial" pitchFamily="34" charset="0"/>
              <a:buNone/>
            </a:pPr>
            <a:r>
              <a:rPr lang="en-US" sz="1800" b="1" dirty="0" smtClean="0"/>
              <a:t>OECD Investment Compact for SEE</a:t>
            </a:r>
          </a:p>
          <a:p>
            <a:pPr marL="0" indent="0" algn="ctr" eaLnBrk="1" hangingPunct="1">
              <a:spcBef>
                <a:spcPts val="600"/>
              </a:spcBef>
              <a:buFontTx/>
              <a:buNone/>
            </a:pPr>
            <a:r>
              <a:rPr lang="en-GB" sz="1800" dirty="0" smtClean="0"/>
              <a:t/>
            </a:r>
            <a:br>
              <a:rPr lang="en-GB" sz="1800" dirty="0" smtClean="0"/>
            </a:br>
            <a:r>
              <a:rPr lang="en-GB" sz="1800" dirty="0" smtClean="0"/>
              <a:t>Organisation for Economic Co-operation and Development (OECD)</a:t>
            </a:r>
          </a:p>
          <a:p>
            <a:pPr marL="0" indent="0" algn="ctr" eaLnBrk="1" hangingPunct="1">
              <a:spcBef>
                <a:spcPts val="600"/>
              </a:spcBef>
              <a:buFontTx/>
              <a:buNone/>
            </a:pPr>
            <a:r>
              <a:rPr lang="en-GB" sz="1800" dirty="0" smtClean="0">
                <a:hlinkClick r:id="rId2"/>
              </a:rPr>
              <a:t>Alan.Paic@oecd.org</a:t>
            </a:r>
          </a:p>
          <a:p>
            <a:pPr marL="0" indent="0" algn="ctr" eaLnBrk="1" hangingPunct="1">
              <a:spcBef>
                <a:spcPts val="600"/>
              </a:spcBef>
              <a:buFontTx/>
              <a:buNone/>
            </a:pPr>
            <a:r>
              <a:rPr lang="en-GB" sz="1800" dirty="0" smtClean="0">
                <a:hlinkClick r:id="rId2"/>
              </a:rPr>
              <a:t>Milan.Konopek@oecd.org</a:t>
            </a:r>
            <a:endParaRPr lang="en-GB" sz="1800" dirty="0" smtClean="0"/>
          </a:p>
          <a:p>
            <a:pPr marL="0" indent="0" algn="ctr" eaLnBrk="1" hangingPunct="1">
              <a:spcBef>
                <a:spcPts val="600"/>
              </a:spcBef>
              <a:buFontTx/>
              <a:buNone/>
            </a:pPr>
            <a:r>
              <a:rPr lang="en-GB" sz="1800" dirty="0" smtClean="0"/>
              <a:t>www.investmentcompact.org</a:t>
            </a:r>
          </a:p>
          <a:p>
            <a:pPr marL="0" indent="0" eaLnBrk="1" hangingPunct="1"/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0958AD-33BB-48A7-9ACC-6B72684E9E9C}" type="slidenum">
              <a:rPr lang="en-US" smtClean="0"/>
              <a:pPr/>
              <a:t>44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n-GB" sz="2800" dirty="0" smtClean="0"/>
              <a:t>Next Generation Competitiveness Initiative:</a:t>
            </a:r>
            <a:br>
              <a:rPr lang="en-GB" sz="2800" dirty="0" smtClean="0"/>
            </a:br>
            <a:r>
              <a:rPr lang="en-GB" sz="2800" dirty="0" smtClean="0"/>
              <a:t>Sector component methodology</a:t>
            </a:r>
          </a:p>
        </p:txBody>
      </p:sp>
      <p:grpSp>
        <p:nvGrpSpPr>
          <p:cNvPr id="68612" name="Group 11"/>
          <p:cNvGrpSpPr>
            <a:grpSpLocks/>
          </p:cNvGrpSpPr>
          <p:nvPr/>
        </p:nvGrpSpPr>
        <p:grpSpPr bwMode="auto">
          <a:xfrm>
            <a:off x="681037" y="1371600"/>
            <a:ext cx="7777163" cy="4414838"/>
            <a:chOff x="3491880" y="1547500"/>
            <a:chExt cx="4896544" cy="4414326"/>
          </a:xfrm>
        </p:grpSpPr>
        <p:graphicFrame>
          <p:nvGraphicFramePr>
            <p:cNvPr id="6" name="Diagram 5"/>
            <p:cNvGraphicFramePr/>
            <p:nvPr/>
          </p:nvGraphicFramePr>
          <p:xfrm>
            <a:off x="3491880" y="2004700"/>
            <a:ext cx="4896544" cy="149630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8" name="TextBox 7"/>
            <p:cNvSpPr txBox="1"/>
            <p:nvPr/>
          </p:nvSpPr>
          <p:spPr>
            <a:xfrm>
              <a:off x="4740254" y="1547500"/>
              <a:ext cx="2444774" cy="52381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endParaRPr lang="en-GB" sz="2800" b="1" dirty="0">
                <a:solidFill>
                  <a:srgbClr val="376092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635808" y="3376088"/>
              <a:ext cx="1224386" cy="258573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b="1" dirty="0">
                  <a:solidFill>
                    <a:schemeClr val="accent1">
                      <a:lumMod val="75000"/>
                    </a:schemeClr>
                  </a:solidFill>
                  <a:latin typeface="+mn-lt"/>
                  <a:cs typeface="Arial" charset="0"/>
                </a:rPr>
                <a:t>Identify sectors </a:t>
              </a:r>
              <a:r>
                <a:rPr lang="en-GB" dirty="0">
                  <a:solidFill>
                    <a:schemeClr val="accent1">
                      <a:lumMod val="75000"/>
                    </a:schemeClr>
                  </a:solidFill>
                  <a:latin typeface="+mn-lt"/>
                  <a:cs typeface="Arial" charset="0"/>
                </a:rPr>
                <a:t>and </a:t>
              </a:r>
              <a:r>
                <a:rPr lang="en-GB" b="1" dirty="0">
                  <a:solidFill>
                    <a:schemeClr val="accent1">
                      <a:lumMod val="75000"/>
                    </a:schemeClr>
                  </a:solidFill>
                  <a:latin typeface="+mn-lt"/>
                  <a:cs typeface="Arial" charset="0"/>
                </a:rPr>
                <a:t>establish 3 regional sector-specific working  groups</a:t>
              </a:r>
              <a:r>
                <a:rPr lang="en-GB" dirty="0">
                  <a:solidFill>
                    <a:schemeClr val="accent1">
                      <a:lumMod val="75000"/>
                    </a:schemeClr>
                  </a:solidFill>
                  <a:latin typeface="+mn-lt"/>
                  <a:cs typeface="Arial" charset="0"/>
                </a:rPr>
                <a:t> comprised of Western Balkan businesses and government officials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169039" y="3376088"/>
              <a:ext cx="1224386" cy="203176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b="1" dirty="0">
                  <a:solidFill>
                    <a:schemeClr val="accent1">
                      <a:lumMod val="75000"/>
                    </a:schemeClr>
                  </a:solidFill>
                  <a:latin typeface="+mn-lt"/>
                  <a:cs typeface="Arial" charset="0"/>
                </a:rPr>
                <a:t>Assess the barriers </a:t>
              </a:r>
              <a:r>
                <a:rPr lang="en-GB" dirty="0">
                  <a:solidFill>
                    <a:schemeClr val="accent1">
                      <a:lumMod val="75000"/>
                    </a:schemeClr>
                  </a:solidFill>
                  <a:latin typeface="+mn-lt"/>
                  <a:cs typeface="Arial" charset="0"/>
                </a:rPr>
                <a:t>to competitiveness of regional value chains in the global marketplace </a:t>
              </a:r>
            </a:p>
          </p:txBody>
        </p:sp>
        <p:sp>
          <p:nvSpPr>
            <p:cNvPr id="68617" name="TextBox 10"/>
            <p:cNvSpPr txBox="1">
              <a:spLocks noChangeArrowheads="1"/>
            </p:cNvSpPr>
            <p:nvPr/>
          </p:nvSpPr>
          <p:spPr bwMode="auto">
            <a:xfrm>
              <a:off x="6753244" y="3376385"/>
              <a:ext cx="1224386" cy="2308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dirty="0" smtClean="0">
                  <a:solidFill>
                    <a:srgbClr val="376092"/>
                  </a:solidFill>
                  <a:latin typeface="Calibri" pitchFamily="34" charset="0"/>
                </a:rPr>
                <a:t>Develop recommendations and actions</a:t>
              </a:r>
              <a:r>
                <a:rPr lang="en-US" dirty="0" smtClean="0">
                  <a:solidFill>
                    <a:srgbClr val="376092"/>
                  </a:solidFill>
                  <a:latin typeface="Calibri" pitchFamily="34" charset="0"/>
                </a:rPr>
                <a:t> to </a:t>
              </a:r>
              <a:r>
                <a:rPr lang="en-US" dirty="0">
                  <a:solidFill>
                    <a:srgbClr val="376092"/>
                  </a:solidFill>
                  <a:latin typeface="Calibri" pitchFamily="34" charset="0"/>
                </a:rPr>
                <a:t>enhance the competitiveness of 3 sectors, addressing the policy barriers.</a:t>
              </a:r>
              <a:endParaRPr lang="en-GB" dirty="0">
                <a:solidFill>
                  <a:srgbClr val="376092"/>
                </a:solidFill>
                <a:latin typeface="Calibri" pitchFamily="34" charset="0"/>
              </a:endParaRPr>
            </a:p>
          </p:txBody>
        </p:sp>
      </p:grp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0958AD-33BB-48A7-9ACC-6B72684E9E9C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n-GB" sz="2800" dirty="0" smtClean="0"/>
              <a:t>Next Generation Competitiveness Initiative:</a:t>
            </a:r>
            <a:br>
              <a:rPr lang="en-GB" sz="2800" dirty="0" smtClean="0"/>
            </a:br>
            <a:r>
              <a:rPr lang="en-GB" sz="2800" dirty="0" smtClean="0"/>
              <a:t>Sector component roadmap</a:t>
            </a:r>
          </a:p>
        </p:txBody>
      </p:sp>
      <p:sp>
        <p:nvSpPr>
          <p:cNvPr id="69637" name="TextBox 34"/>
          <p:cNvSpPr txBox="1">
            <a:spLocks noChangeArrowheads="1"/>
          </p:cNvSpPr>
          <p:nvPr/>
        </p:nvSpPr>
        <p:spPr bwMode="auto">
          <a:xfrm>
            <a:off x="5419725" y="3438525"/>
            <a:ext cx="29289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Greater time and staff commitment </a:t>
            </a:r>
          </a:p>
        </p:txBody>
      </p:sp>
      <p:sp>
        <p:nvSpPr>
          <p:cNvPr id="7" name="Pentagon 6"/>
          <p:cNvSpPr/>
          <p:nvPr/>
        </p:nvSpPr>
        <p:spPr>
          <a:xfrm>
            <a:off x="457200" y="2209800"/>
            <a:ext cx="8280400" cy="3098800"/>
          </a:xfrm>
          <a:prstGeom prst="homePlat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9639" name="TextBox 7"/>
          <p:cNvSpPr txBox="1">
            <a:spLocks noChangeArrowheads="1"/>
          </p:cNvSpPr>
          <p:nvPr/>
        </p:nvSpPr>
        <p:spPr bwMode="auto">
          <a:xfrm>
            <a:off x="1320800" y="1274763"/>
            <a:ext cx="7921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 dirty="0">
                <a:solidFill>
                  <a:schemeClr val="accent2"/>
                </a:solidFill>
                <a:latin typeface="Calibri" pitchFamily="34" charset="0"/>
              </a:rPr>
              <a:t>2013</a:t>
            </a:r>
          </a:p>
        </p:txBody>
      </p:sp>
      <p:sp>
        <p:nvSpPr>
          <p:cNvPr id="69640" name="TextBox 8"/>
          <p:cNvSpPr txBox="1">
            <a:spLocks noChangeArrowheads="1"/>
          </p:cNvSpPr>
          <p:nvPr/>
        </p:nvSpPr>
        <p:spPr bwMode="auto">
          <a:xfrm>
            <a:off x="3554413" y="1274763"/>
            <a:ext cx="7921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 dirty="0">
                <a:solidFill>
                  <a:schemeClr val="accent2"/>
                </a:solidFill>
                <a:latin typeface="Calibri" pitchFamily="34" charset="0"/>
              </a:rPr>
              <a:t>2014</a:t>
            </a:r>
          </a:p>
        </p:txBody>
      </p:sp>
      <p:sp>
        <p:nvSpPr>
          <p:cNvPr id="69641" name="TextBox 9"/>
          <p:cNvSpPr txBox="1">
            <a:spLocks noChangeArrowheads="1"/>
          </p:cNvSpPr>
          <p:nvPr/>
        </p:nvSpPr>
        <p:spPr bwMode="auto">
          <a:xfrm>
            <a:off x="5929313" y="1274763"/>
            <a:ext cx="7921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 dirty="0">
                <a:solidFill>
                  <a:schemeClr val="accent2"/>
                </a:solidFill>
                <a:latin typeface="Calibri" pitchFamily="34" charset="0"/>
              </a:rPr>
              <a:t>2015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6125" y="1635125"/>
            <a:ext cx="2087563" cy="36941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GB" dirty="0">
                <a:solidFill>
                  <a:srgbClr val="000000"/>
                </a:solidFill>
                <a:cs typeface="Arial" pitchFamily="34" charset="0"/>
              </a:rPr>
              <a:t>Analysis and short listing of sectors</a:t>
            </a:r>
          </a:p>
          <a:p>
            <a:endParaRPr lang="en-GB" dirty="0">
              <a:solidFill>
                <a:srgbClr val="000000"/>
              </a:solidFill>
              <a:cs typeface="Arial" pitchFamily="34" charset="0"/>
            </a:endParaRPr>
          </a:p>
          <a:p>
            <a:r>
              <a:rPr lang="en-GB" dirty="0">
                <a:solidFill>
                  <a:srgbClr val="000000"/>
                </a:solidFill>
                <a:cs typeface="Arial" pitchFamily="34" charset="0"/>
              </a:rPr>
              <a:t>Identification of 3 sectors and designation of sector working group membership</a:t>
            </a:r>
          </a:p>
          <a:p>
            <a:endParaRPr lang="en-GB" dirty="0">
              <a:solidFill>
                <a:srgbClr val="000000"/>
              </a:solidFill>
              <a:cs typeface="Arial" pitchFamily="34" charset="0"/>
            </a:endParaRPr>
          </a:p>
          <a:p>
            <a:r>
              <a:rPr lang="en-GB" dirty="0">
                <a:solidFill>
                  <a:srgbClr val="000000"/>
                </a:solidFill>
                <a:cs typeface="Arial" pitchFamily="34" charset="0"/>
              </a:rPr>
              <a:t>Launch of first sector working group</a:t>
            </a:r>
          </a:p>
          <a:p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9588" y="1635125"/>
            <a:ext cx="2089150" cy="36933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GB" dirty="0">
                <a:solidFill>
                  <a:srgbClr val="000000"/>
                </a:solidFill>
                <a:cs typeface="Arial" pitchFamily="34" charset="0"/>
              </a:rPr>
              <a:t>Identification of key constraints limiting sector competitiveness</a:t>
            </a:r>
          </a:p>
          <a:p>
            <a:endParaRPr lang="en-GB" dirty="0">
              <a:solidFill>
                <a:srgbClr val="000000"/>
              </a:solidFill>
              <a:cs typeface="Arial" pitchFamily="34" charset="0"/>
            </a:endParaRPr>
          </a:p>
          <a:p>
            <a:r>
              <a:rPr lang="en-GB" dirty="0" smtClean="0">
                <a:solidFill>
                  <a:srgbClr val="000000"/>
                </a:solidFill>
                <a:cs typeface="Arial" pitchFamily="34" charset="0"/>
              </a:rPr>
              <a:t>Develop recommendations and actions in </a:t>
            </a:r>
            <a:r>
              <a:rPr lang="en-GB" dirty="0">
                <a:solidFill>
                  <a:srgbClr val="000000"/>
                </a:solidFill>
                <a:cs typeface="Arial" pitchFamily="34" charset="0"/>
              </a:rPr>
              <a:t>each sector working </a:t>
            </a:r>
            <a:r>
              <a:rPr lang="en-GB" dirty="0" smtClean="0">
                <a:solidFill>
                  <a:srgbClr val="000000"/>
                </a:solidFill>
                <a:cs typeface="Arial" pitchFamily="34" charset="0"/>
              </a:rPr>
              <a:t>group</a:t>
            </a:r>
          </a:p>
          <a:p>
            <a:endParaRPr lang="en-GB" dirty="0" smtClean="0">
              <a:solidFill>
                <a:srgbClr val="000000"/>
              </a:solidFill>
              <a:cs typeface="Arial" pitchFamily="34" charset="0"/>
            </a:endParaRPr>
          </a:p>
          <a:p>
            <a:endParaRPr lang="en-GB" dirty="0">
              <a:solidFill>
                <a:srgbClr val="000000"/>
              </a:solidFill>
              <a:cs typeface="Arial" pitchFamily="34" charset="0"/>
            </a:endParaRPr>
          </a:p>
          <a:p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26075" y="1635125"/>
            <a:ext cx="2346325" cy="36933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  <a:cs typeface="Arial" pitchFamily="34" charset="0"/>
              </a:rPr>
              <a:t>Identify appropriate bodies to implement recommendations and pilot actions</a:t>
            </a:r>
          </a:p>
          <a:p>
            <a:endParaRPr lang="en-GB" dirty="0" smtClean="0">
              <a:solidFill>
                <a:srgbClr val="000000"/>
              </a:solidFill>
              <a:cs typeface="Arial" pitchFamily="34" charset="0"/>
            </a:endParaRPr>
          </a:p>
          <a:p>
            <a:r>
              <a:rPr lang="en-GB" dirty="0" smtClean="0">
                <a:solidFill>
                  <a:srgbClr val="000000"/>
                </a:solidFill>
                <a:cs typeface="Arial" pitchFamily="34" charset="0"/>
              </a:rPr>
              <a:t>Develop a monitoring system for the implementation of actions</a:t>
            </a:r>
          </a:p>
          <a:p>
            <a:endParaRPr lang="en-GB" dirty="0" smtClean="0">
              <a:solidFill>
                <a:srgbClr val="000000"/>
              </a:solidFill>
              <a:cs typeface="Arial" pitchFamily="34" charset="0"/>
            </a:endParaRPr>
          </a:p>
          <a:p>
            <a:r>
              <a:rPr lang="en-GB" dirty="0" smtClean="0">
                <a:solidFill>
                  <a:srgbClr val="000000"/>
                </a:solidFill>
                <a:cs typeface="Arial" pitchFamily="34" charset="0"/>
              </a:rPr>
              <a:t>Review key lessons learned throughout project</a:t>
            </a: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0958AD-33BB-48A7-9ACC-6B72684E9E9C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1853FF9-CE38-499F-8988-EB9F6337B4F3}" type="slidenum">
              <a:rPr lang="en-GB"/>
              <a:pPr/>
              <a:t>7</a:t>
            </a:fld>
            <a:endParaRPr lang="en-GB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609600" y="1371600"/>
          <a:ext cx="7162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052736"/>
          </a:xfrm>
        </p:spPr>
        <p:txBody>
          <a:bodyPr>
            <a:normAutofit/>
          </a:bodyPr>
          <a:lstStyle/>
          <a:p>
            <a:pPr eaLnBrk="1" hangingPunct="1"/>
            <a:r>
              <a:rPr lang="en-GB" sz="2400" dirty="0" smtClean="0"/>
              <a:t>Next Generation Competitiveness Initiative:</a:t>
            </a:r>
            <a:br>
              <a:rPr lang="en-GB" sz="2400" dirty="0" smtClean="0"/>
            </a:br>
            <a:r>
              <a:rPr lang="en-GB" sz="2400" dirty="0" smtClean="0"/>
              <a:t>Sector component development process</a:t>
            </a:r>
          </a:p>
        </p:txBody>
      </p:sp>
      <p:sp>
        <p:nvSpPr>
          <p:cNvPr id="10" name="Oval 9"/>
          <p:cNvSpPr/>
          <p:nvPr/>
        </p:nvSpPr>
        <p:spPr>
          <a:xfrm>
            <a:off x="7696200" y="3200400"/>
            <a:ext cx="406400" cy="4064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" name="Group 10"/>
          <p:cNvGrpSpPr/>
          <p:nvPr/>
        </p:nvGrpSpPr>
        <p:grpSpPr>
          <a:xfrm>
            <a:off x="7239000" y="2286000"/>
            <a:ext cx="1856623" cy="1625600"/>
            <a:chOff x="4925175" y="685808"/>
            <a:chExt cx="1551823" cy="1625600"/>
          </a:xfrm>
        </p:grpSpPr>
        <p:sp>
          <p:nvSpPr>
            <p:cNvPr id="12" name="Rectangle 11"/>
            <p:cNvSpPr/>
            <p:nvPr/>
          </p:nvSpPr>
          <p:spPr>
            <a:xfrm>
              <a:off x="4925175" y="685808"/>
              <a:ext cx="1551823" cy="16256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ectangle 13"/>
            <p:cNvSpPr/>
            <p:nvPr/>
          </p:nvSpPr>
          <p:spPr>
            <a:xfrm>
              <a:off x="4925175" y="685808"/>
              <a:ext cx="1551823" cy="1625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t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dirty="0" smtClean="0"/>
                <a:t>First Working Group meeting</a:t>
              </a:r>
              <a:endParaRPr lang="en-GB" sz="1800" kern="1200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09600" y="3886200"/>
            <a:ext cx="1676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en-GB" sz="1600" dirty="0" smtClean="0"/>
              <a:t>Data collection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GB" sz="1600" dirty="0" smtClean="0"/>
              <a:t>Desk research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GB" sz="1600" dirty="0" smtClean="0"/>
              <a:t>Consultation with OECD and technical experts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62400" y="3962400"/>
            <a:ext cx="182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250" indent="-95250">
              <a:buFont typeface="Arial" pitchFamily="34" charset="0"/>
              <a:buChar char="•"/>
            </a:pPr>
            <a:r>
              <a:rPr lang="en-GB" sz="1600" dirty="0" smtClean="0"/>
              <a:t>First WGC meeting</a:t>
            </a:r>
          </a:p>
          <a:p>
            <a:pPr marL="95250" indent="-95250">
              <a:buFont typeface="Arial" pitchFamily="34" charset="0"/>
              <a:buChar char="•"/>
            </a:pPr>
            <a:endParaRPr lang="en-GB" sz="1600" dirty="0" smtClean="0"/>
          </a:p>
          <a:p>
            <a:pPr marL="95250" indent="-95250">
              <a:buFont typeface="Arial" pitchFamily="34" charset="0"/>
              <a:buChar char="•"/>
            </a:pPr>
            <a:r>
              <a:rPr lang="en-GB" sz="1600" dirty="0" smtClean="0"/>
              <a:t>Endorsement by SEEIC</a:t>
            </a:r>
          </a:p>
        </p:txBody>
      </p:sp>
      <p:grpSp>
        <p:nvGrpSpPr>
          <p:cNvPr id="3" name="Group 21"/>
          <p:cNvGrpSpPr/>
          <p:nvPr/>
        </p:nvGrpSpPr>
        <p:grpSpPr>
          <a:xfrm>
            <a:off x="914400" y="1600200"/>
            <a:ext cx="7543800" cy="369332"/>
            <a:chOff x="1219200" y="1600200"/>
            <a:chExt cx="7247965" cy="369332"/>
          </a:xfrm>
          <a:solidFill>
            <a:schemeClr val="accent1">
              <a:lumMod val="75000"/>
            </a:schemeClr>
          </a:solidFill>
        </p:grpSpPr>
        <p:sp>
          <p:nvSpPr>
            <p:cNvPr id="18" name="TextBox 17"/>
            <p:cNvSpPr txBox="1"/>
            <p:nvPr/>
          </p:nvSpPr>
          <p:spPr>
            <a:xfrm>
              <a:off x="1219200" y="1600200"/>
              <a:ext cx="2362200" cy="36933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June – September  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962400" y="1600200"/>
              <a:ext cx="1295400" cy="36933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October   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715000" y="1600200"/>
              <a:ext cx="1295400" cy="36933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November   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611036" y="1600200"/>
              <a:ext cx="856129" cy="36933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2014   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362200" y="3934361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en-GB" sz="1600" dirty="0" smtClean="0"/>
              <a:t>Proposal drafted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638800" y="3962400"/>
            <a:ext cx="167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250" indent="-95250">
              <a:buFont typeface="Arial" pitchFamily="34" charset="0"/>
              <a:buChar char="•"/>
            </a:pPr>
            <a:r>
              <a:rPr lang="en-GB" sz="1600" dirty="0" smtClean="0"/>
              <a:t>Consultation with WGC to identify members of working groups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09600" y="2209800"/>
            <a:ext cx="1676400" cy="3657600"/>
          </a:xfrm>
          <a:prstGeom prst="roundRect">
            <a:avLst/>
          </a:prstGeom>
          <a:solidFill>
            <a:schemeClr val="accent4">
              <a:lumMod val="60000"/>
              <a:lumOff val="40000"/>
              <a:alpha val="15000"/>
            </a:schemeClr>
          </a:solidFill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1752600"/>
          <a:ext cx="79248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smtClean="0"/>
              <a:t>Analytical framework for sector selection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/>
          <a:lstStyle/>
          <a:p>
            <a:fld id="{7C14A1DD-153B-414A-8D33-75252E8878C1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smtClean="0"/>
              <a:t>Analytical framework for sector selection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/>
          <a:lstStyle/>
          <a:p>
            <a:fld id="{7C14A1DD-153B-414A-8D33-75252E8878C1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1752600"/>
          <a:ext cx="79248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inv compact">
  <a:themeElements>
    <a:clrScheme name="OCDE_Office_FR 1">
      <a:dk1>
        <a:sysClr val="windowText" lastClr="000000"/>
      </a:dk1>
      <a:lt1>
        <a:sysClr val="window" lastClr="FFFFFF"/>
      </a:lt1>
      <a:dk2>
        <a:srgbClr val="000000"/>
      </a:dk2>
      <a:lt2>
        <a:srgbClr val="7F7F7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inv compact">
  <a:themeElements>
    <a:clrScheme name="OCDE_Office_FR 1">
      <a:dk1>
        <a:sysClr val="windowText" lastClr="000000"/>
      </a:dk1>
      <a:lt1>
        <a:sysClr val="window" lastClr="FFFFFF"/>
      </a:lt1>
      <a:dk2>
        <a:srgbClr val="000000"/>
      </a:dk2>
      <a:lt2>
        <a:srgbClr val="7F7F7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3_oecd_50A_Eng_BD">
  <a:themeElements>
    <a:clrScheme name="OCDE_White_F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CDE_White_FR">
      <a:majorFont>
        <a:latin typeface="Helvetica"/>
        <a:ea typeface=""/>
        <a:cs typeface="Arial"/>
      </a:majorFont>
      <a:minorFont>
        <a:latin typeface="Georgi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65 Medium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65 Medium" pitchFamily="34" charset="0"/>
          </a:defRPr>
        </a:defPPr>
      </a:lstStyle>
    </a:lnDef>
  </a:objectDefaults>
  <a:extraClrSchemeLst>
    <a:extraClrScheme>
      <a:clrScheme name="OCDE_White_F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4_oecd_Eng_BD">
  <a:themeElements>
    <a:clrScheme name="OCDE_White_F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CDE_White_FR">
      <a:majorFont>
        <a:latin typeface="Helvetica"/>
        <a:ea typeface=""/>
        <a:cs typeface="Arial"/>
      </a:majorFont>
      <a:minorFont>
        <a:latin typeface="Georgi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65 Medium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65 Medium" pitchFamily="34" charset="0"/>
          </a:defRPr>
        </a:defPPr>
      </a:lstStyle>
    </a:lnDef>
  </a:objectDefaults>
  <a:extraClrSchemeLst>
    <a:extraClrScheme>
      <a:clrScheme name="OCDE_White_F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5_oecd_Eng_BD">
  <a:themeElements>
    <a:clrScheme name="OCDE_White_F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CDE_White_FR">
      <a:majorFont>
        <a:latin typeface="Helvetica"/>
        <a:ea typeface=""/>
        <a:cs typeface="Arial"/>
      </a:majorFont>
      <a:minorFont>
        <a:latin typeface="Georgi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65 Medium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65 Medium" pitchFamily="34" charset="0"/>
          </a:defRPr>
        </a:defPPr>
      </a:lstStyle>
    </a:lnDef>
  </a:objectDefaults>
  <a:extraClrSchemeLst>
    <a:extraClrScheme>
      <a:clrScheme name="OCDE_White_F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3_inv compact">
  <a:themeElements>
    <a:clrScheme name="OCDE_Office_FR 1">
      <a:dk1>
        <a:sysClr val="windowText" lastClr="000000"/>
      </a:dk1>
      <a:lt1>
        <a:sysClr val="window" lastClr="FFFFFF"/>
      </a:lt1>
      <a:dk2>
        <a:srgbClr val="000000"/>
      </a:dk2>
      <a:lt2>
        <a:srgbClr val="7F7F7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v compact">
  <a:themeElements>
    <a:clrScheme name="OCDE_White_F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CDE_White_FR">
      <a:majorFont>
        <a:latin typeface="Helvetica"/>
        <a:ea typeface=""/>
        <a:cs typeface="Arial"/>
      </a:majorFont>
      <a:minorFont>
        <a:latin typeface="Georgi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65 Medium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65 Medium" pitchFamily="34" charset="0"/>
          </a:defRPr>
        </a:defPPr>
      </a:lstStyle>
    </a:lnDef>
  </a:objectDefaults>
  <a:extraClrSchemeLst>
    <a:extraClrScheme>
      <a:clrScheme name="OCDE_White_F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ecd_50A_Eng_BD">
  <a:themeElements>
    <a:clrScheme name="OCDE_White_F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CDE_White_FR">
      <a:majorFont>
        <a:latin typeface="Helvetica"/>
        <a:ea typeface=""/>
        <a:cs typeface="Arial"/>
      </a:majorFont>
      <a:minorFont>
        <a:latin typeface="Georgi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65 Medium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65 Medium" pitchFamily="34" charset="0"/>
          </a:defRPr>
        </a:defPPr>
      </a:lstStyle>
    </a:lnDef>
  </a:objectDefaults>
  <a:extraClrSchemeLst>
    <a:extraClrScheme>
      <a:clrScheme name="OCDE_White_F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ecd_Eng_BD">
  <a:themeElements>
    <a:clrScheme name="OCDE_White_F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CDE_White_FR">
      <a:majorFont>
        <a:latin typeface="Helvetica"/>
        <a:ea typeface=""/>
        <a:cs typeface="Arial"/>
      </a:majorFont>
      <a:minorFont>
        <a:latin typeface="Georgi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65 Medium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65 Medium" pitchFamily="34" charset="0"/>
          </a:defRPr>
        </a:defPPr>
      </a:lstStyle>
    </a:lnDef>
  </a:objectDefaults>
  <a:extraClrSchemeLst>
    <a:extraClrScheme>
      <a:clrScheme name="OCDE_White_F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oecd_Eng_BD">
  <a:themeElements>
    <a:clrScheme name="OCDE_White_F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CDE_White_FR">
      <a:majorFont>
        <a:latin typeface="Helvetica"/>
        <a:ea typeface=""/>
        <a:cs typeface="Arial"/>
      </a:majorFont>
      <a:minorFont>
        <a:latin typeface="Georgi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65 Medium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65 Medium" pitchFamily="34" charset="0"/>
          </a:defRPr>
        </a:defPPr>
      </a:lstStyle>
    </a:lnDef>
  </a:objectDefaults>
  <a:extraClrSchemeLst>
    <a:extraClrScheme>
      <a:clrScheme name="OCDE_White_F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EDIF">
  <a:themeElements>
    <a:clrScheme name="OCDE_White_F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CDE_White_FR">
      <a:majorFont>
        <a:latin typeface="Helvetica"/>
        <a:ea typeface=""/>
        <a:cs typeface="Arial"/>
      </a:majorFont>
      <a:minorFont>
        <a:latin typeface="Georgi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65 Medium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65 Medium" pitchFamily="34" charset="0"/>
          </a:defRPr>
        </a:defPPr>
      </a:lstStyle>
    </a:lnDef>
  </a:objectDefaults>
  <a:extraClrSchemeLst>
    <a:extraClrScheme>
      <a:clrScheme name="OCDE_White_F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oecd_50A_Eng_BD">
  <a:themeElements>
    <a:clrScheme name="OCDE_White_F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CDE_White_FR">
      <a:majorFont>
        <a:latin typeface="Helvetica"/>
        <a:ea typeface=""/>
        <a:cs typeface="Arial"/>
      </a:majorFont>
      <a:minorFont>
        <a:latin typeface="Georgi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65 Medium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65 Medium" pitchFamily="34" charset="0"/>
          </a:defRPr>
        </a:defPPr>
      </a:lstStyle>
    </a:lnDef>
  </a:objectDefaults>
  <a:extraClrSchemeLst>
    <a:extraClrScheme>
      <a:clrScheme name="OCDE_White_F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oecd_Eng_BD">
  <a:themeElements>
    <a:clrScheme name="OCDE_White_F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CDE_White_FR">
      <a:majorFont>
        <a:latin typeface="Helvetica"/>
        <a:ea typeface=""/>
        <a:cs typeface="Arial"/>
      </a:majorFont>
      <a:minorFont>
        <a:latin typeface="Georgi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65 Medium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65 Medium" pitchFamily="34" charset="0"/>
          </a:defRPr>
        </a:defPPr>
      </a:lstStyle>
    </a:lnDef>
  </a:objectDefaults>
  <a:extraClrSchemeLst>
    <a:extraClrScheme>
      <a:clrScheme name="OCDE_White_F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oecd_Eng_BD">
  <a:themeElements>
    <a:clrScheme name="OCDE_White_F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CDE_White_FR">
      <a:majorFont>
        <a:latin typeface="Helvetica"/>
        <a:ea typeface=""/>
        <a:cs typeface="Arial"/>
      </a:majorFont>
      <a:minorFont>
        <a:latin typeface="Georgi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65 Medium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65 Medium" pitchFamily="34" charset="0"/>
          </a:defRPr>
        </a:defPPr>
      </a:lstStyle>
    </a:lnDef>
  </a:objectDefaults>
  <a:extraClrSchemeLst>
    <a:extraClrScheme>
      <a:clrScheme name="OCDE_White_F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1_OECDlight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1_OECDlight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Document_x0020_Type xmlns="6623008c-4dfe-421f-8c37-9f553afd1620" xsi:nil="true"/>
    <EmailTo xmlns="http://schemas.microsoft.com/sharepoint/v3" xsi:nil="true"/>
    <Iraq xmlns="6623008c-4dfe-421f-8c37-9f553afd1620" xsi:nil="true"/>
    <Key_x0020_document xmlns="4efa6d88-af76-47b7-8b0c-7c48223d3170" xsi:nil="true"/>
    <Indicator_x0020_BCDS xmlns="6623008c-4dfe-421f-8c37-9f553afd1620" xsi:nil="true"/>
    <EmailSender xmlns="http://schemas.microsoft.com/sharepoint/v3" xsi:nil="true"/>
    <EmailFrom xmlns="http://schemas.microsoft.com/sharepoint/v3" xsi:nil="true"/>
    <Transmission xmlns="6623008c-4dfe-421f-8c37-9f553afd1620" xsi:nil="true"/>
    <Country xmlns="4efa6d88-af76-47b7-8b0c-7c48223d3170" xsi:nil="true"/>
    <Programme xmlns="6623008c-4dfe-421f-8c37-9f553afd1620" xsi:nil="true"/>
    <EmailSubject xmlns="http://schemas.microsoft.com/sharepoint/v3" xsi:nil="true"/>
    <Language xmlns="4efa6d88-af76-47b7-8b0c-7c48223d3170"/>
    <Partner_x0020__x002f__x0020_Funding xmlns="4efa6d88-af76-47b7-8b0c-7c48223d3170" xsi:nil="true"/>
    <BRIEFS_x0020_APPROVED xmlns="6623008c-4dfe-421f-8c37-9f553afd1620" xsi:nil="true"/>
    <Saved xmlns="4efa6d88-af76-47b7-8b0c-7c48223d3170" xsi:nil="true"/>
    <EmailCc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E1E0A66D1AA04E8FC0467C0A62FFBA" ma:contentTypeVersion="53" ma:contentTypeDescription="Create a new document." ma:contentTypeScope="" ma:versionID="86bae61545b32a37015df377ab1b1647">
  <xsd:schema xmlns:xsd="http://www.w3.org/2001/XMLSchema" xmlns:p="http://schemas.microsoft.com/office/2006/metadata/properties" xmlns:ns1="http://schemas.microsoft.com/sharepoint/v3" xmlns:ns2="4efa6d88-af76-47b7-8b0c-7c48223d3170" xmlns:ns3="6623008c-4dfe-421f-8c37-9f553afd1620" targetNamespace="http://schemas.microsoft.com/office/2006/metadata/properties" ma:root="true" ma:fieldsID="8b112f41925b11b2dd7ba448686c2b66" ns1:_="" ns2:_="" ns3:_="">
    <xsd:import namespace="http://schemas.microsoft.com/sharepoint/v3"/>
    <xsd:import namespace="4efa6d88-af76-47b7-8b0c-7c48223d3170"/>
    <xsd:import namespace="6623008c-4dfe-421f-8c37-9f553afd1620"/>
    <xsd:element name="properties">
      <xsd:complexType>
        <xsd:sequence>
          <xsd:element name="documentManagement">
            <xsd:complexType>
              <xsd:all>
                <xsd:element ref="ns2:Country" minOccurs="0"/>
                <xsd:element ref="ns2:Partner_x0020__x002f__x0020_Funding" minOccurs="0"/>
                <xsd:element ref="ns2:Key_x0020_document" minOccurs="0"/>
                <xsd:element ref="ns2:Saved" minOccurs="0"/>
                <xsd:element ref="ns2:Language" minOccurs="0"/>
                <xsd:element ref="ns1:EmailSender" minOccurs="0"/>
                <xsd:element ref="ns1:EmailTo" minOccurs="0"/>
                <xsd:element ref="ns1:EmailCc" minOccurs="0"/>
                <xsd:element ref="ns1:EmailFrom" minOccurs="0"/>
                <xsd:element ref="ns1:EmailSubject" minOccurs="0"/>
                <xsd:element ref="ns3:Indicator_x0020_BCDS" minOccurs="0"/>
                <xsd:element ref="ns3:Iraq" minOccurs="0"/>
                <xsd:element ref="ns3:Transmission" minOccurs="0"/>
                <xsd:element ref="ns3:Programme" minOccurs="0"/>
                <xsd:element ref="ns3:Document_x0020_Type" minOccurs="0"/>
                <xsd:element ref="ns3:BRIEFS_x0020_APPROVED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EmailSender" ma:index="13" nillable="true" ma:displayName="E-Mail Sender" ma:hidden="true" ma:internalName="EmailSender">
      <xsd:simpleType>
        <xsd:restriction base="dms:Note"/>
      </xsd:simpleType>
    </xsd:element>
    <xsd:element name="EmailTo" ma:index="14" nillable="true" ma:displayName="E-Mail To" ma:hidden="true" ma:internalName="EmailTo">
      <xsd:simpleType>
        <xsd:restriction base="dms:Note"/>
      </xsd:simpleType>
    </xsd:element>
    <xsd:element name="EmailCc" ma:index="15" nillable="true" ma:displayName="E-Mail Cc" ma:hidden="true" ma:internalName="EmailCc">
      <xsd:simpleType>
        <xsd:restriction base="dms:Note"/>
      </xsd:simpleType>
    </xsd:element>
    <xsd:element name="EmailFrom" ma:index="16" nillable="true" ma:displayName="E-Mail From" ma:hidden="true" ma:internalName="EmailFrom">
      <xsd:simpleType>
        <xsd:restriction base="dms:Text"/>
      </xsd:simpleType>
    </xsd:element>
    <xsd:element name="EmailSubject" ma:index="17" nillable="true" ma:displayName="E-Mail Subject" ma:hidden="true" ma:internalName="EmailSubject">
      <xsd:simpleType>
        <xsd:restriction base="dms:Text"/>
      </xsd:simpleType>
    </xsd:element>
  </xsd:schema>
  <xsd:schema xmlns:xsd="http://www.w3.org/2001/XMLSchema" xmlns:dms="http://schemas.microsoft.com/office/2006/documentManagement/types" targetNamespace="4efa6d88-af76-47b7-8b0c-7c48223d3170" elementFormDefault="qualified">
    <xsd:import namespace="http://schemas.microsoft.com/office/2006/documentManagement/types"/>
    <xsd:element name="Country" ma:index="2" nillable="true" ma:displayName="Country" ma:list="86029ad6-aa7d-441d-babb-7e0f9bb6c874" ma:internalName="Country" ma:readOnly="false" ma:showField="LinkTitleNoMenu" ma:web="126e367c-5d50-4dc8-8b5e-780d18356549">
      <xsd:simpleType>
        <xsd:restriction base="dms:Lookup"/>
      </xsd:simpleType>
    </xsd:element>
    <xsd:element name="Partner_x0020__x002f__x0020_Funding" ma:index="3" nillable="true" ma:displayName="Audience" ma:description="Please specify audience for a brief, or partner/ funding related to a document" ma:list="1748fe5e-ef81-4984-9452-dd4e4ca2f64c" ma:internalName="Partner_x0020__x002f__x0020_Funding" ma:readOnly="false" ma:showField="Title" ma:web="126e367c-5d50-4dc8-8b5e-780d18356549">
      <xsd:simpleType>
        <xsd:restriction base="dms:Lookup"/>
      </xsd:simpleType>
    </xsd:element>
    <xsd:element name="Key_x0020_document" ma:index="4" nillable="true" ma:displayName="Key document ?" ma:default="0" ma:description="Click Yes if it is a key document, to be used for missions, meetings,..." ma:internalName="Key_x0020_document">
      <xsd:simpleType>
        <xsd:restriction base="dms:Boolean"/>
      </xsd:simpleType>
    </xsd:element>
    <xsd:element name="Saved" ma:index="5" nillable="true" ma:displayName="Saved" ma:format="DateTime" ma:internalName="Saved">
      <xsd:simpleType>
        <xsd:restriction base="dms:DateTime"/>
      </xsd:simpleType>
    </xsd:element>
    <xsd:element name="Language" ma:index="6" nillable="true" ma:displayName="Language" ma:list="717c1aee-d778-4113-ab4c-e09522835c79" ma:internalName="Language" ma:readOnly="false" ma:showField="Title" ma:web="126e367c-5d50-4dc8-8b5e-780d1835654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dms="http://schemas.microsoft.com/office/2006/documentManagement/types" targetNamespace="6623008c-4dfe-421f-8c37-9f553afd1620" elementFormDefault="qualified">
    <xsd:import namespace="http://schemas.microsoft.com/office/2006/documentManagement/types"/>
    <xsd:element name="Indicator_x0020_BCDS" ma:index="19" nillable="true" ma:displayName="BCDS" ma:list="{dd230285-1f93-41e5-95c5-cfaba3af6345}" ma:internalName="Indicator_x0020_BCDS" ma:readOnly="false" ma:showField="Title">
      <xsd:simpleType>
        <xsd:restriction base="dms:Lookup"/>
      </xsd:simpleType>
    </xsd:element>
    <xsd:element name="Iraq" ma:index="20" nillable="true" ma:displayName="Iraq" ma:list="{66484fbd-129e-4fc9-baed-9f528845a243}" ma:internalName="Iraq" ma:showField="Title">
      <xsd:simpleType>
        <xsd:restriction base="dms:Lookup"/>
      </xsd:simpleType>
    </xsd:element>
    <xsd:element name="Transmission" ma:index="21" nillable="true" ma:displayName="Transmission" ma:default="" ma:format="Dropdown" ma:internalName="Transmission">
      <xsd:simpleType>
        <xsd:restriction base="dms:Choice">
          <xsd:enumeration value="Question"/>
          <xsd:enumeration value="Reponse Government"/>
          <xsd:enumeration value="Reponse Consultant"/>
          <xsd:enumeration value="PSD Chapter"/>
          <xsd:enumeration value="Draft"/>
          <xsd:enumeration value="Ready for Transmission"/>
          <xsd:enumeration value="Transmitted"/>
        </xsd:restriction>
      </xsd:simpleType>
    </xsd:element>
    <xsd:element name="Programme" ma:index="22" nillable="true" ma:displayName="Programme" ma:default="PSD Global" ma:format="RadioButtons" ma:internalName="Programme">
      <xsd:simpleType>
        <xsd:restriction base="dms:Choice">
          <xsd:enumeration value="PSD Global"/>
          <xsd:enumeration value="Eurasia"/>
          <xsd:enumeration value="MENA"/>
          <xsd:enumeration value="SEE"/>
          <xsd:enumeration value="LAC"/>
        </xsd:restriction>
      </xsd:simpleType>
    </xsd:element>
    <xsd:element name="Document_x0020_Type" ma:index="23" nillable="true" ma:displayName="Document Type" ma:list="{16c3f1cc-a45d-402b-b5f1-1d7cd6a2712e}" ma:internalName="Document_x0020_Type" ma:readOnly="false" ma:showField="Title">
      <xsd:simpleType>
        <xsd:restriction base="dms:Lookup"/>
      </xsd:simpleType>
    </xsd:element>
    <xsd:element name="BRIEFS_x0020_APPROVED" ma:index="24" nillable="true" ma:displayName="Approved by PSD Mgt" ma:default="0" ma:description="This document has been approved by PSD Management" ma:internalName="BRIEFS_x0020_APPROVED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FABD23B-ED65-42D1-9279-B88E92778D72}">
  <ds:schemaRefs>
    <ds:schemaRef ds:uri="http://schemas.microsoft.com/office/2006/metadata/properties"/>
    <ds:schemaRef ds:uri="6623008c-4dfe-421f-8c37-9f553afd1620"/>
    <ds:schemaRef ds:uri="http://schemas.microsoft.com/sharepoint/v3"/>
    <ds:schemaRef ds:uri="4efa6d88-af76-47b7-8b0c-7c48223d3170"/>
  </ds:schemaRefs>
</ds:datastoreItem>
</file>

<file path=customXml/itemProps2.xml><?xml version="1.0" encoding="utf-8"?>
<ds:datastoreItem xmlns:ds="http://schemas.openxmlformats.org/officeDocument/2006/customXml" ds:itemID="{E997427C-DC8D-4FB3-85FC-95681AFBA4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efa6d88-af76-47b7-8b0c-7c48223d3170"/>
    <ds:schemaRef ds:uri="6623008c-4dfe-421f-8c37-9f553afd1620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07A2E115-6DC3-4081-AC78-5F436ABD21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SEE Template</Template>
  <TotalTime>3297</TotalTime>
  <Words>4257</Words>
  <Application>Microsoft Office PowerPoint</Application>
  <PresentationFormat>On-screen Show (4:3)</PresentationFormat>
  <Paragraphs>1092</Paragraphs>
  <Slides>44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14</vt:i4>
      </vt:variant>
      <vt:variant>
        <vt:lpstr>Slide Titles</vt:lpstr>
      </vt:variant>
      <vt:variant>
        <vt:i4>44</vt:i4>
      </vt:variant>
    </vt:vector>
  </HeadingPairs>
  <TitlesOfParts>
    <vt:vector size="58" baseType="lpstr">
      <vt:lpstr>1_inv compact</vt:lpstr>
      <vt:lpstr>inv compact</vt:lpstr>
      <vt:lpstr>1_oecd_50A_Eng_BD</vt:lpstr>
      <vt:lpstr>oecd_Eng_BD</vt:lpstr>
      <vt:lpstr>1_oecd_Eng_BD</vt:lpstr>
      <vt:lpstr>EDIF</vt:lpstr>
      <vt:lpstr>2_oecd_50A_Eng_BD</vt:lpstr>
      <vt:lpstr>2_oecd_Eng_BD</vt:lpstr>
      <vt:lpstr>3_oecd_Eng_BD</vt:lpstr>
      <vt:lpstr>2_inv compact</vt:lpstr>
      <vt:lpstr>3_oecd_50A_Eng_BD</vt:lpstr>
      <vt:lpstr>4_oecd_Eng_BD</vt:lpstr>
      <vt:lpstr>5_oecd_Eng_BD</vt:lpstr>
      <vt:lpstr>3_inv compact</vt:lpstr>
      <vt:lpstr>Next Generation Competitiveness Initiative (NGCI)</vt:lpstr>
      <vt:lpstr>Next Generation Competitiveness Initiative: Historical context</vt:lpstr>
      <vt:lpstr>Next Generation Competitiveness Initiative: Contribution to SEE 2020</vt:lpstr>
      <vt:lpstr>Next Generation Competitiveness Initiative: Sector component objectives</vt:lpstr>
      <vt:lpstr>Next Generation Competitiveness Initiative: Sector component methodology</vt:lpstr>
      <vt:lpstr>Next Generation Competitiveness Initiative: Sector component roadmap</vt:lpstr>
      <vt:lpstr>Next Generation Competitiveness Initiative: Sector component development process</vt:lpstr>
      <vt:lpstr>Analytical framework for sector selection</vt:lpstr>
      <vt:lpstr>Analytical framework for sector selection</vt:lpstr>
      <vt:lpstr>Services account for the largest and increasing share of GDP</vt:lpstr>
      <vt:lpstr>FDI has been mainly market-seeking and concentrated in services</vt:lpstr>
      <vt:lpstr>Travel accounts for the largest share of service exports</vt:lpstr>
      <vt:lpstr>RCA indices show the export specialisation of WB economies</vt:lpstr>
      <vt:lpstr>Which sectors have potential for future growth?</vt:lpstr>
      <vt:lpstr>Analytical framework for sector selection</vt:lpstr>
      <vt:lpstr>Depending on the industry, supply chains tend to be more or less regional</vt:lpstr>
      <vt:lpstr>Depending on the industry, supply chains tend to be more or less regional</vt:lpstr>
      <vt:lpstr>The RCA matrix helps identify economies’ positions in supply chains</vt:lpstr>
      <vt:lpstr>An example: Serbia’s industries’ positions in supply chains</vt:lpstr>
      <vt:lpstr>WB economies present supply chain complementarities in selected sectors</vt:lpstr>
      <vt:lpstr>Governments in the region support similar sectors</vt:lpstr>
      <vt:lpstr>Analytical framework for sector selection</vt:lpstr>
      <vt:lpstr>Broader criteria to be used for identification of areas of local current and potential strengths</vt:lpstr>
      <vt:lpstr>How to assess the future growth potential of sectors? </vt:lpstr>
      <vt:lpstr>Next Generation Competitiveness Initiative: Sector component development process</vt:lpstr>
      <vt:lpstr>Working Group on Competitiveness</vt:lpstr>
      <vt:lpstr>Next Generation Competitiveness Initiative: Sector component timeframe</vt:lpstr>
      <vt:lpstr>Next Generation Competitiveness Initiative: Contribution to SEE 2020</vt:lpstr>
      <vt:lpstr>Next Generation Competitiveness Initiative: Monitoring component historical context</vt:lpstr>
      <vt:lpstr>Next Generation Competitiveness Initiative: Monitoring component structure</vt:lpstr>
      <vt:lpstr>Next Generation Competitiveness Initiative: Monitoring component structure</vt:lpstr>
      <vt:lpstr>Next Generation Competitiveness Initiative: Monitoring component structure</vt:lpstr>
      <vt:lpstr>Slide 33</vt:lpstr>
      <vt:lpstr>Slide 34</vt:lpstr>
      <vt:lpstr>Slide 35</vt:lpstr>
      <vt:lpstr>Slide 36</vt:lpstr>
      <vt:lpstr>Next Generation Competitiveness Initiative: Monitoring component output (illustrative only)</vt:lpstr>
      <vt:lpstr>Next Generation Competitiveness Initiative: Monitoring component timeline</vt:lpstr>
      <vt:lpstr>Next Generation Competitiveness Initiative: Monitoring component development process</vt:lpstr>
      <vt:lpstr>Next Generation Competitiveness Initiative: Implementation of monitoring component</vt:lpstr>
      <vt:lpstr>Next Generation Competitiveness Initiative: Implementation of monitoring component</vt:lpstr>
      <vt:lpstr>Slide 42</vt:lpstr>
      <vt:lpstr>Slide 43</vt:lpstr>
      <vt:lpstr>Slide 44</vt:lpstr>
    </vt:vector>
  </TitlesOfParts>
  <Company>OECD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perret_s</dc:creator>
  <cp:lastModifiedBy>Konopek_M</cp:lastModifiedBy>
  <cp:revision>150</cp:revision>
  <dcterms:created xsi:type="dcterms:W3CDTF">2013-03-12T11:03:32Z</dcterms:created>
  <dcterms:modified xsi:type="dcterms:W3CDTF">2013-06-19T10:17:20Z</dcterms:modified>
</cp:coreProperties>
</file>