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8" r:id="rId3"/>
    <p:sldId id="309" r:id="rId4"/>
    <p:sldId id="333" r:id="rId5"/>
    <p:sldId id="338" r:id="rId6"/>
    <p:sldId id="354" r:id="rId7"/>
    <p:sldId id="349" r:id="rId8"/>
    <p:sldId id="355" r:id="rId9"/>
    <p:sldId id="351" r:id="rId10"/>
    <p:sldId id="356" r:id="rId11"/>
    <p:sldId id="352" r:id="rId12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80808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80808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80808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80808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80808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rgbClr val="80808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rgbClr val="80808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rgbClr val="80808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rgbClr val="808080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eronika Janyrova" initials="VJ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1C1C1C"/>
    <a:srgbClr val="FFCC00"/>
    <a:srgbClr val="F8CA1B"/>
    <a:srgbClr val="292929"/>
    <a:srgbClr val="333333"/>
    <a:srgbClr val="FFFF66"/>
    <a:srgbClr val="FF9933"/>
    <a:srgbClr val="000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27" autoAdjust="0"/>
  </p:normalViewPr>
  <p:slideViewPr>
    <p:cSldViewPr>
      <p:cViewPr>
        <p:scale>
          <a:sx n="75" d="100"/>
          <a:sy n="75" d="100"/>
        </p:scale>
        <p:origin x="-1944" y="-696"/>
      </p:cViewPr>
      <p:guideLst>
        <p:guide orient="horz" pos="3266"/>
        <p:guide pos="29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 vert="horz" wrap="square" lIns="92131" tIns="46065" rIns="92131" bIns="46065" numCol="1" anchor="t" anchorCtr="0" compatLnSpc="1">
            <a:prstTxWarp prst="textNoShape">
              <a:avLst/>
            </a:prstTxWarp>
          </a:bodyPr>
          <a:lstStyle>
            <a:lvl1pPr defTabSz="920750">
              <a:defRPr kumimoji="0" sz="13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895600" cy="533400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 vert="horz" wrap="square" lIns="92131" tIns="46065" rIns="92131" bIns="46065" numCol="1" anchor="t" anchorCtr="0" compatLnSpc="1">
            <a:prstTxWarp prst="textNoShape">
              <a:avLst/>
            </a:prstTxWarp>
          </a:bodyPr>
          <a:lstStyle>
            <a:lvl1pPr algn="r" defTabSz="920750">
              <a:defRPr kumimoji="0" sz="13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BE6794E-9A33-428D-B2B3-23D07D13627F}" type="datetime1">
              <a:rPr lang="de-DE"/>
              <a:pPr>
                <a:defRPr/>
              </a:pPr>
              <a:t>18.06.2013</a:t>
            </a:fld>
            <a:endParaRPr lang="de-DE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55613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 vert="horz" wrap="square" lIns="92131" tIns="46065" rIns="92131" bIns="46065" numCol="1" anchor="b" anchorCtr="0" compatLnSpc="1">
            <a:prstTxWarp prst="textNoShape">
              <a:avLst/>
            </a:prstTxWarp>
          </a:bodyPr>
          <a:lstStyle>
            <a:lvl1pPr defTabSz="920750">
              <a:defRPr kumimoji="0" sz="13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800"/>
            <a:ext cx="2895600" cy="455613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 vert="horz" wrap="square" lIns="92131" tIns="46065" rIns="92131" bIns="46065" numCol="1" anchor="b" anchorCtr="0" compatLnSpc="1">
            <a:prstTxWarp prst="textNoShape">
              <a:avLst/>
            </a:prstTxWarp>
          </a:bodyPr>
          <a:lstStyle>
            <a:lvl1pPr algn="r" defTabSz="920750">
              <a:defRPr kumimoji="0" sz="13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545B2B4-F4D8-4720-B0F1-B4F31E4C9EE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6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131" tIns="46065" rIns="92131" bIns="46065" numCol="1" anchor="t" anchorCtr="0" compatLnSpc="1">
            <a:prstTxWarp prst="textNoShape">
              <a:avLst/>
            </a:prstTxWarp>
          </a:bodyPr>
          <a:lstStyle>
            <a:lvl1pPr defTabSz="920750">
              <a:defRPr kumimoji="0" sz="13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131" tIns="46065" rIns="92131" bIns="46065" numCol="1" anchor="t" anchorCtr="0" compatLnSpc="1">
            <a:prstTxWarp prst="textNoShape">
              <a:avLst/>
            </a:prstTxWarp>
          </a:bodyPr>
          <a:lstStyle>
            <a:lvl1pPr algn="r" defTabSz="920750">
              <a:defRPr kumimoji="0" sz="13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233A0E-0B8A-4A7F-B8F7-DAD7238ED504}" type="datetime1">
              <a:rPr lang="de-DE"/>
              <a:pPr>
                <a:defRPr/>
              </a:pPr>
              <a:t>18.06.2013</a:t>
            </a:fld>
            <a:endParaRPr lang="de-DE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131" tIns="46065" rIns="92131" bIns="460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131" tIns="46065" rIns="92131" bIns="46065" numCol="1" anchor="b" anchorCtr="0" compatLnSpc="1">
            <a:prstTxWarp prst="textNoShape">
              <a:avLst/>
            </a:prstTxWarp>
          </a:bodyPr>
          <a:lstStyle>
            <a:lvl1pPr defTabSz="920750">
              <a:defRPr kumimoji="0" sz="13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131" tIns="46065" rIns="92131" bIns="46065" numCol="1" anchor="b" anchorCtr="0" compatLnSpc="1">
            <a:prstTxWarp prst="textNoShape">
              <a:avLst/>
            </a:prstTxWarp>
          </a:bodyPr>
          <a:lstStyle>
            <a:lvl1pPr algn="r" defTabSz="920750">
              <a:defRPr kumimoji="0" sz="13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9D5F976-F1AE-4E8E-9F8A-7CA316872B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378527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10B11F1-20F0-420E-9A52-B50076C6BED7}" type="datetime1">
              <a:rPr lang="de-DE"/>
              <a:pPr/>
              <a:t>18.06.2013</a:t>
            </a:fld>
            <a:endParaRPr lang="de-DE" dirty="0"/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E272FF-03F0-475D-801A-87536FCEF781}" type="slidenum">
              <a:rPr lang="de-DE"/>
              <a:pPr/>
              <a:t>1</a:t>
            </a:fld>
            <a:endParaRPr lang="de-DE" dirty="0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E233A0E-0B8A-4A7F-B8F7-DAD7238ED504}" type="datetime1">
              <a:rPr lang="de-DE" smtClean="0"/>
              <a:pPr>
                <a:defRPr/>
              </a:pPr>
              <a:t>18.06.2013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D5F976-F1AE-4E8E-9F8A-7CA316872BEF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6" descr="test_hintergrund"/>
          <p:cNvPicPr>
            <a:picLocks noChangeAspect="1" noChangeArrowheads="1"/>
          </p:cNvPicPr>
          <p:nvPr userDrawn="1"/>
        </p:nvPicPr>
        <p:blipFill>
          <a:blip r:embed="rId3" cstate="print">
            <a:lum bright="70000" contrast="-70000"/>
            <a:grayscl/>
          </a:blip>
          <a:srcRect l="13947" t="11018" r="2115" b="5676"/>
          <a:stretch>
            <a:fillRect/>
          </a:stretch>
        </p:blipFill>
        <p:spPr bwMode="auto">
          <a:xfrm>
            <a:off x="3175" y="0"/>
            <a:ext cx="913923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0" y="142875"/>
            <a:ext cx="9144000" cy="1042988"/>
          </a:xfrm>
          <a:prstGeom prst="rect">
            <a:avLst/>
          </a:prstGeom>
          <a:solidFill>
            <a:srgbClr val="FFFFFF"/>
          </a:solidFill>
          <a:ln w="9525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6" name="Picture 12" descr="wiiw_logo-far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800" y="250825"/>
            <a:ext cx="1438275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698750" y="257175"/>
            <a:ext cx="1651000" cy="639763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de-DE" sz="1200">
                <a:solidFill>
                  <a:schemeClr val="bg2"/>
                </a:solidFill>
              </a:rPr>
              <a:t>Wiener Institut für Internationale Wirtschaftsvergleiche</a:t>
            </a:r>
            <a:endParaRPr kumimoji="0" lang="de-AT" sz="1200">
              <a:solidFill>
                <a:schemeClr val="bg2"/>
              </a:solidFill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4640263" y="266700"/>
            <a:ext cx="1989137" cy="639763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de-AT" sz="1200">
                <a:solidFill>
                  <a:schemeClr val="bg2"/>
                </a:solidFill>
              </a:rPr>
              <a:t>The Vienna Institute for International Economic </a:t>
            </a:r>
            <a:r>
              <a:rPr kumimoji="0" lang="de-DE" sz="1200">
                <a:solidFill>
                  <a:schemeClr val="bg2"/>
                </a:solidFill>
              </a:rPr>
              <a:t>Studies</a:t>
            </a:r>
            <a:endParaRPr kumimoji="0" lang="de-AT" sz="1200">
              <a:solidFill>
                <a:schemeClr val="bg2"/>
              </a:solidFill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7235825" y="350838"/>
            <a:ext cx="2613025" cy="336550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de-DE" sz="1600">
                <a:solidFill>
                  <a:schemeClr val="bg2"/>
                </a:solidFill>
              </a:rPr>
              <a:t>www.wiiw.ac.at</a:t>
            </a:r>
            <a:endParaRPr kumimoji="0" lang="de-AT" sz="1600">
              <a:solidFill>
                <a:schemeClr val="bg2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7738" y="3421063"/>
            <a:ext cx="7921625" cy="1752600"/>
          </a:xfrm>
        </p:spPr>
        <p:txBody>
          <a:bodyPr lIns="92075" tIns="46038" rIns="92075" bIns="46038"/>
          <a:lstStyle>
            <a:lvl1pPr marL="0" indent="0">
              <a:buFont typeface="Wingdings" pitchFamily="2" charset="2"/>
              <a:buNone/>
              <a:defRPr sz="2800">
                <a:solidFill>
                  <a:schemeClr val="bg2"/>
                </a:solidFill>
              </a:defRPr>
            </a:lvl1pPr>
          </a:lstStyle>
          <a:p>
            <a:r>
              <a:rPr lang="de-DE"/>
              <a:t>Hier klicken, um Master-Untertitelformat zu bearbeiten.</a:t>
            </a:r>
          </a:p>
        </p:txBody>
      </p:sp>
      <p:sp>
        <p:nvSpPr>
          <p:cNvPr id="1742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981075" y="2047875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AT"/>
              <a:t>Klicken Sie, um das Titelformat zu bearbeiten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77000" y="804863"/>
            <a:ext cx="1981200" cy="52911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28638" y="804863"/>
            <a:ext cx="5795962" cy="529113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8638" y="804863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544513" y="2192338"/>
            <a:ext cx="7913687" cy="3903662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528638" y="804863"/>
            <a:ext cx="7929562" cy="529113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523875" y="1951038"/>
            <a:ext cx="8047038" cy="42306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2"/>
          <p:cNvSpPr>
            <a:spLocks noGrp="1"/>
          </p:cNvSpPr>
          <p:nvPr>
            <p:ph idx="10" hasCustomPrompt="1"/>
          </p:nvPr>
        </p:nvSpPr>
        <p:spPr>
          <a:xfrm>
            <a:off x="554927" y="6260085"/>
            <a:ext cx="6979729" cy="374078"/>
          </a:xfrm>
        </p:spPr>
        <p:txBody>
          <a:bodyPr anchor="b" anchorCtr="0"/>
          <a:lstStyle>
            <a:lvl1pPr marL="0" indent="0">
              <a:buNone/>
              <a:tabLst/>
              <a:defRPr sz="12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 dirty="0" smtClean="0"/>
              <a:t>Quelle oder </a:t>
            </a:r>
            <a:r>
              <a:rPr lang="de-DE" dirty="0" err="1" smtClean="0"/>
              <a:t>Bermerkungstext</a:t>
            </a:r>
            <a:r>
              <a:rPr lang="de-DE" dirty="0" smtClean="0"/>
              <a:t> 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516446" y="804863"/>
            <a:ext cx="8042338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Titelmasterformat durch Klicken bearbeiten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186179533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44513" y="2192338"/>
            <a:ext cx="3879850" cy="3903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6763" y="2192338"/>
            <a:ext cx="3881437" cy="3903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6" descr="test_hintergrund"/>
          <p:cNvPicPr>
            <a:picLocks noChangeAspect="1" noChangeArrowheads="1"/>
          </p:cNvPicPr>
          <p:nvPr userDrawn="1"/>
        </p:nvPicPr>
        <p:blipFill>
          <a:blip r:embed="rId16" cstate="print">
            <a:lum bright="70000" contrast="-70000"/>
            <a:grayscl/>
          </a:blip>
          <a:srcRect l="13947" t="11018" r="2115" b="5676"/>
          <a:stretch>
            <a:fillRect/>
          </a:stretch>
        </p:blipFill>
        <p:spPr bwMode="auto">
          <a:xfrm>
            <a:off x="3175" y="0"/>
            <a:ext cx="913923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528638" y="80486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6419" name="Oval 35"/>
          <p:cNvSpPr>
            <a:spLocks noChangeArrowheads="1"/>
          </p:cNvSpPr>
          <p:nvPr/>
        </p:nvSpPr>
        <p:spPr bwMode="auto">
          <a:xfrm>
            <a:off x="2057400" y="1905000"/>
            <a:ext cx="3124200" cy="3048000"/>
          </a:xfrm>
          <a:prstGeom prst="ellipse">
            <a:avLst/>
          </a:prstGeom>
          <a:noFill/>
          <a:ln w="635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grpSp>
        <p:nvGrpSpPr>
          <p:cNvPr id="10245" name="Group 36"/>
          <p:cNvGrpSpPr>
            <a:grpSpLocks/>
          </p:cNvGrpSpPr>
          <p:nvPr/>
        </p:nvGrpSpPr>
        <p:grpSpPr bwMode="auto">
          <a:xfrm>
            <a:off x="2587625" y="1143000"/>
            <a:ext cx="2060575" cy="4632325"/>
            <a:chOff x="1630" y="720"/>
            <a:chExt cx="1298" cy="2918"/>
          </a:xfrm>
        </p:grpSpPr>
        <p:sp>
          <p:nvSpPr>
            <p:cNvPr id="16421" name="Rectangle 37"/>
            <p:cNvSpPr>
              <a:spLocks noChangeArrowheads="1"/>
            </p:cNvSpPr>
            <p:nvPr/>
          </p:nvSpPr>
          <p:spPr bwMode="auto">
            <a:xfrm rot="1314767">
              <a:off x="1630" y="2918"/>
              <a:ext cx="384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422" name="Rectangle 38"/>
            <p:cNvSpPr>
              <a:spLocks noChangeArrowheads="1"/>
            </p:cNvSpPr>
            <p:nvPr/>
          </p:nvSpPr>
          <p:spPr bwMode="auto">
            <a:xfrm rot="1314767">
              <a:off x="2544" y="720"/>
              <a:ext cx="384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16434" name="Rectangle 50"/>
          <p:cNvSpPr>
            <a:spLocks noChangeArrowheads="1"/>
          </p:cNvSpPr>
          <p:nvPr/>
        </p:nvSpPr>
        <p:spPr bwMode="auto">
          <a:xfrm>
            <a:off x="0" y="-19050"/>
            <a:ext cx="9144000" cy="468313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10247" name="Picture 51" descr="wiiw_logo-farbe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92138" y="152400"/>
            <a:ext cx="10398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36" name="Text Box 52"/>
          <p:cNvSpPr txBox="1">
            <a:spLocks noChangeArrowheads="1"/>
          </p:cNvSpPr>
          <p:nvPr/>
        </p:nvSpPr>
        <p:spPr bwMode="auto">
          <a:xfrm>
            <a:off x="7870825" y="228600"/>
            <a:ext cx="869950" cy="274638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8ADECD75-CACD-4884-9EE2-E193124DF142}" type="slidenum">
              <a:rPr lang="de-AT" sz="1200"/>
              <a:pPr>
                <a:spcBef>
                  <a:spcPct val="50000"/>
                </a:spcBef>
                <a:defRPr/>
              </a:pPr>
              <a:t>‹Nr.›</a:t>
            </a:fld>
            <a:endParaRPr lang="de-AT" sz="1200"/>
          </a:p>
        </p:txBody>
      </p:sp>
      <p:sp>
        <p:nvSpPr>
          <p:cNvPr id="10249" name="Rectangle 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2192338"/>
            <a:ext cx="7913687" cy="390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Klicken Sie, um die Formate des Vorlagentextes zu bearbeiten</a:t>
            </a:r>
          </a:p>
          <a:p>
            <a:pPr lvl="1"/>
            <a:r>
              <a:rPr lang="de-AT" smtClean="0"/>
              <a:t>Zweite Ebene</a:t>
            </a:r>
            <a:endParaRPr lang="de-DE" smtClean="0"/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8" r:id="rId14"/>
  </p:sldLayoutIdLst>
  <p:transition>
    <p:zoom/>
  </p:transition>
  <p:txStyles>
    <p:titleStyle>
      <a:lvl1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Arial" charset="0"/>
        </a:defRPr>
      </a:lvl2pPr>
      <a:lvl3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Arial" charset="0"/>
        </a:defRPr>
      </a:lvl3pPr>
      <a:lvl4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Arial" charset="0"/>
        </a:defRPr>
      </a:lvl4pPr>
      <a:lvl5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Arial" charset="0"/>
        </a:defRPr>
      </a:lvl5pPr>
      <a:lvl6pPr marL="4572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Arial" charset="0"/>
        </a:defRPr>
      </a:lvl6pPr>
      <a:lvl7pPr marL="9144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Arial" charset="0"/>
        </a:defRPr>
      </a:lvl7pPr>
      <a:lvl8pPr marL="13716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Arial" charset="0"/>
        </a:defRPr>
      </a:lvl8pPr>
      <a:lvl9pPr marL="18288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rgbClr val="FFA700"/>
        </a:buClr>
        <a:buSzPct val="120000"/>
        <a:buFont typeface="Wingdings" pitchFamily="2" charset="2"/>
        <a:buChar char="§"/>
        <a:tabLst>
          <a:tab pos="1046163" algn="l"/>
        </a:tabLst>
        <a:defRPr kumimoji="1" sz="24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FFA700"/>
        </a:buClr>
        <a:buChar char="-"/>
        <a:tabLst>
          <a:tab pos="1046163" algn="l"/>
        </a:tabLst>
        <a:defRPr kumimoji="1" sz="2000">
          <a:solidFill>
            <a:srgbClr val="4D4D4D"/>
          </a:solidFill>
          <a:latin typeface="+mn-lt"/>
        </a:defRPr>
      </a:lvl2pPr>
      <a:lvl3pPr marL="11620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tabLst>
          <a:tab pos="1046163" algn="l"/>
        </a:tabLst>
        <a:defRPr kumimoji="1" sz="2000">
          <a:solidFill>
            <a:srgbClr val="4D4D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tabLst>
          <a:tab pos="1046163" algn="l"/>
        </a:tabLst>
        <a:defRPr kumimoji="1" sz="2000">
          <a:solidFill>
            <a:srgbClr val="4D4D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tabLst>
          <a:tab pos="1046163" algn="l"/>
        </a:tabLst>
        <a:defRPr kumimoji="1" sz="2000">
          <a:solidFill>
            <a:srgbClr val="4D4D4D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tabLst>
          <a:tab pos="1046163" algn="l"/>
        </a:tabLst>
        <a:defRPr kumimoji="1" sz="2000">
          <a:solidFill>
            <a:srgbClr val="4D4D4D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tabLst>
          <a:tab pos="1046163" algn="l"/>
        </a:tabLst>
        <a:defRPr kumimoji="1" sz="2000">
          <a:solidFill>
            <a:srgbClr val="4D4D4D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tabLst>
          <a:tab pos="1046163" algn="l"/>
        </a:tabLst>
        <a:defRPr kumimoji="1" sz="2000">
          <a:solidFill>
            <a:srgbClr val="4D4D4D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tabLst>
          <a:tab pos="1046163" algn="l"/>
        </a:tabLst>
        <a:defRPr kumimoji="1" sz="2000"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6750" y="2698272"/>
            <a:ext cx="7772400" cy="2710948"/>
          </a:xfrm>
        </p:spPr>
        <p:txBody>
          <a:bodyPr/>
          <a:lstStyle/>
          <a:p>
            <a:pPr algn="ctr"/>
            <a:r>
              <a:rPr lang="en-GB" sz="2800" b="1" dirty="0" smtClean="0">
                <a:solidFill>
                  <a:srgbClr val="1C1C1C"/>
                </a:solidFill>
              </a:rPr>
              <a:t/>
            </a:r>
            <a:br>
              <a:rPr lang="en-GB" sz="2800" b="1" dirty="0" smtClean="0">
                <a:solidFill>
                  <a:srgbClr val="1C1C1C"/>
                </a:solidFill>
              </a:rPr>
            </a:br>
            <a:r>
              <a:rPr lang="en-GB" sz="2800" b="1" dirty="0" smtClean="0">
                <a:solidFill>
                  <a:srgbClr val="1C1C1C"/>
                </a:solidFill>
              </a:rPr>
              <a:t>Regional Cooperation Council</a:t>
            </a:r>
            <a:br>
              <a:rPr lang="en-GB" sz="2800" b="1" dirty="0" smtClean="0">
                <a:solidFill>
                  <a:srgbClr val="1C1C1C"/>
                </a:solidFill>
              </a:rPr>
            </a:br>
            <a:r>
              <a:rPr lang="en-GB" sz="2800" b="1" dirty="0" smtClean="0">
                <a:solidFill>
                  <a:srgbClr val="1C1C1C"/>
                </a:solidFill>
              </a:rPr>
              <a:t>13th Meeting of the South East European Investment Committee</a:t>
            </a:r>
            <a:r>
              <a:rPr lang="en-GB" sz="2800" b="1" dirty="0">
                <a:solidFill>
                  <a:srgbClr val="1C1C1C"/>
                </a:solidFill>
              </a:rPr>
              <a:t/>
            </a:r>
            <a:br>
              <a:rPr lang="en-GB" sz="2800" b="1" dirty="0">
                <a:solidFill>
                  <a:srgbClr val="1C1C1C"/>
                </a:solidFill>
              </a:rPr>
            </a:br>
            <a:r>
              <a:rPr lang="en-GB" sz="2400" b="1" dirty="0">
                <a:solidFill>
                  <a:srgbClr val="1C1C1C"/>
                </a:solidFill>
              </a:rPr>
              <a:t>June 19, </a:t>
            </a:r>
            <a:r>
              <a:rPr lang="en-GB" sz="2400" b="1" dirty="0" smtClean="0">
                <a:solidFill>
                  <a:srgbClr val="1C1C1C"/>
                </a:solidFill>
              </a:rPr>
              <a:t>2013</a:t>
            </a:r>
            <a:br>
              <a:rPr lang="en-GB" sz="2400" b="1" dirty="0" smtClean="0">
                <a:solidFill>
                  <a:srgbClr val="1C1C1C"/>
                </a:solidFill>
              </a:rPr>
            </a:br>
            <a:r>
              <a:rPr lang="en-GB" sz="2800" b="1" dirty="0">
                <a:solidFill>
                  <a:srgbClr val="1C1C1C"/>
                </a:solidFill>
              </a:rPr>
              <a:t/>
            </a:r>
            <a:br>
              <a:rPr lang="en-GB" sz="2800" b="1" dirty="0">
                <a:solidFill>
                  <a:srgbClr val="1C1C1C"/>
                </a:solidFill>
              </a:rPr>
            </a:br>
            <a:r>
              <a:rPr lang="en-GB" sz="2800" b="1" dirty="0" smtClean="0">
                <a:solidFill>
                  <a:srgbClr val="1C1C1C"/>
                </a:solidFill>
              </a:rPr>
              <a:t>Proposed methodology for </a:t>
            </a:r>
            <a:br>
              <a:rPr lang="en-GB" sz="2800" b="1" dirty="0" smtClean="0">
                <a:solidFill>
                  <a:srgbClr val="1C1C1C"/>
                </a:solidFill>
              </a:rPr>
            </a:br>
            <a:r>
              <a:rPr lang="en-GB" sz="2800" b="1" dirty="0" smtClean="0">
                <a:solidFill>
                  <a:srgbClr val="1C1C1C"/>
                </a:solidFill>
              </a:rPr>
              <a:t>SEE 2020</a:t>
            </a:r>
            <a:br>
              <a:rPr lang="en-GB" sz="2800" b="1" dirty="0" smtClean="0">
                <a:solidFill>
                  <a:srgbClr val="1C1C1C"/>
                </a:solidFill>
              </a:rPr>
            </a:br>
            <a:r>
              <a:rPr lang="en-GB" sz="2000" b="1" dirty="0" smtClean="0">
                <a:solidFill>
                  <a:srgbClr val="1C1C1C"/>
                </a:solidFill>
              </a:rPr>
              <a:t/>
            </a:r>
            <a:br>
              <a:rPr lang="en-GB" sz="2000" b="1" dirty="0" smtClean="0">
                <a:solidFill>
                  <a:srgbClr val="1C1C1C"/>
                </a:solidFill>
              </a:rPr>
            </a:br>
            <a:r>
              <a:rPr lang="en-GB" sz="2000" b="1" dirty="0" smtClean="0">
                <a:solidFill>
                  <a:srgbClr val="1C1C1C"/>
                </a:solidFill>
              </a:rPr>
              <a:t/>
            </a:r>
            <a:br>
              <a:rPr lang="en-GB" sz="2000" b="1" dirty="0" smtClean="0">
                <a:solidFill>
                  <a:srgbClr val="1C1C1C"/>
                </a:solidFill>
              </a:rPr>
            </a:br>
            <a:r>
              <a:rPr lang="en-GB" sz="2000" b="1" dirty="0" smtClean="0">
                <a:solidFill>
                  <a:srgbClr val="1C1C1C"/>
                </a:solidFill>
              </a:rPr>
              <a:t/>
            </a:r>
            <a:br>
              <a:rPr lang="en-GB" sz="2000" b="1" dirty="0" smtClean="0">
                <a:solidFill>
                  <a:srgbClr val="1C1C1C"/>
                </a:solidFill>
              </a:rPr>
            </a:br>
            <a:endParaRPr lang="en-GB" sz="2000" b="1" dirty="0" smtClean="0">
              <a:solidFill>
                <a:srgbClr val="1C1C1C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98488" y="323655"/>
            <a:ext cx="7772400" cy="855095"/>
          </a:xfrm>
        </p:spPr>
        <p:txBody>
          <a:bodyPr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NEXT STEPS AND REVISED TIMELINE</a:t>
            </a:r>
            <a:endParaRPr lang="de-DE" sz="2000" b="1" dirty="0" smtClean="0">
              <a:solidFill>
                <a:srgbClr val="FF0000"/>
              </a:solidFill>
            </a:endParaRPr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715963" y="998730"/>
            <a:ext cx="7523162" cy="635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Rectangle 1"/>
          <p:cNvSpPr/>
          <p:nvPr/>
        </p:nvSpPr>
        <p:spPr>
          <a:xfrm>
            <a:off x="895983" y="1247557"/>
            <a:ext cx="736642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FFC000"/>
              </a:buClr>
              <a:buFont typeface="Wingdings" pitchFamily="2" charset="2"/>
              <a:buChar char="§"/>
            </a:pPr>
            <a:r>
              <a:rPr lang="en-GB" sz="1600" b="1" dirty="0" smtClean="0">
                <a:solidFill>
                  <a:srgbClr val="333333"/>
                </a:solidFill>
              </a:rPr>
              <a:t>Phase </a:t>
            </a:r>
            <a:r>
              <a:rPr lang="en-GB" sz="1600" b="1" dirty="0" smtClean="0">
                <a:solidFill>
                  <a:srgbClr val="333333"/>
                </a:solidFill>
              </a:rPr>
              <a:t>A </a:t>
            </a:r>
            <a:r>
              <a:rPr lang="en-GB" sz="1600" b="1" dirty="0" smtClean="0">
                <a:solidFill>
                  <a:srgbClr val="333333"/>
                </a:solidFill>
              </a:rPr>
              <a:t>(20 June -12 July)</a:t>
            </a:r>
          </a:p>
          <a:p>
            <a:pPr marL="800100" lvl="1" indent="-342900">
              <a:buClr>
                <a:srgbClr val="FFC000"/>
              </a:buClr>
              <a:buFont typeface="Symbol" pitchFamily="18" charset="2"/>
              <a:buChar char="-"/>
            </a:pPr>
            <a:endParaRPr lang="en-GB" sz="1600" dirty="0" smtClean="0">
              <a:solidFill>
                <a:srgbClr val="333333"/>
              </a:solidFill>
            </a:endParaRPr>
          </a:p>
          <a:p>
            <a:pPr marL="800100" lvl="1" indent="-342900">
              <a:buClr>
                <a:srgbClr val="FFC000"/>
              </a:buClr>
              <a:buFont typeface="Symbol" pitchFamily="18" charset="2"/>
              <a:buChar char="-"/>
            </a:pPr>
            <a:r>
              <a:rPr lang="en-GB" sz="1600" dirty="0" smtClean="0">
                <a:solidFill>
                  <a:srgbClr val="333333"/>
                </a:solidFill>
              </a:rPr>
              <a:t>Work </a:t>
            </a:r>
            <a:r>
              <a:rPr lang="en-GB" sz="1600" dirty="0">
                <a:solidFill>
                  <a:srgbClr val="333333"/>
                </a:solidFill>
              </a:rPr>
              <a:t>on dimension chapters </a:t>
            </a:r>
            <a:endParaRPr lang="en-GB" sz="1600" dirty="0" smtClean="0">
              <a:solidFill>
                <a:srgbClr val="333333"/>
              </a:solidFill>
            </a:endParaRPr>
          </a:p>
          <a:p>
            <a:pPr marL="800100" lvl="1" indent="-342900">
              <a:buClr>
                <a:srgbClr val="FFC000"/>
              </a:buClr>
              <a:buFont typeface="Symbol" pitchFamily="18" charset="2"/>
              <a:buChar char="-"/>
            </a:pPr>
            <a:r>
              <a:rPr lang="en-GB" sz="1600" dirty="0" smtClean="0">
                <a:solidFill>
                  <a:srgbClr val="333333"/>
                </a:solidFill>
              </a:rPr>
              <a:t>Compilation </a:t>
            </a:r>
            <a:r>
              <a:rPr lang="en-GB" sz="1600" dirty="0">
                <a:solidFill>
                  <a:srgbClr val="333333"/>
                </a:solidFill>
              </a:rPr>
              <a:t>of draft pillar reports</a:t>
            </a:r>
          </a:p>
          <a:p>
            <a:pPr marL="800100" lvl="1" indent="-342900">
              <a:buClr>
                <a:srgbClr val="FFC000"/>
              </a:buClr>
              <a:buFont typeface="Symbol" pitchFamily="18" charset="2"/>
              <a:buChar char="-"/>
            </a:pPr>
            <a:r>
              <a:rPr lang="en-GB" sz="1600" u="sng" dirty="0" smtClean="0">
                <a:solidFill>
                  <a:srgbClr val="333333"/>
                </a:solidFill>
              </a:rPr>
              <a:t>Draft </a:t>
            </a:r>
            <a:r>
              <a:rPr lang="en-GB" sz="1600" u="sng" dirty="0">
                <a:solidFill>
                  <a:srgbClr val="333333"/>
                </a:solidFill>
              </a:rPr>
              <a:t>zero Strategy document</a:t>
            </a:r>
          </a:p>
          <a:p>
            <a:pPr marL="800100" lvl="1" indent="-342900">
              <a:buClr>
                <a:srgbClr val="FFC000"/>
              </a:buClr>
              <a:buFont typeface="Symbol" pitchFamily="18" charset="2"/>
              <a:buChar char="-"/>
            </a:pPr>
            <a:endParaRPr lang="en-GB" sz="1600" dirty="0">
              <a:solidFill>
                <a:srgbClr val="333333"/>
              </a:solidFill>
            </a:endParaRPr>
          </a:p>
          <a:p>
            <a:pPr marL="285750" indent="-285750">
              <a:buClr>
                <a:srgbClr val="FFC000"/>
              </a:buClr>
              <a:buFont typeface="Wingdings" pitchFamily="2" charset="2"/>
              <a:buChar char="§"/>
            </a:pPr>
            <a:r>
              <a:rPr lang="en-GB" sz="1600" b="1" dirty="0" smtClean="0">
                <a:solidFill>
                  <a:srgbClr val="333333"/>
                </a:solidFill>
              </a:rPr>
              <a:t>Phase </a:t>
            </a:r>
            <a:r>
              <a:rPr lang="en-GB" sz="1600" b="1" dirty="0" smtClean="0">
                <a:solidFill>
                  <a:srgbClr val="333333"/>
                </a:solidFill>
              </a:rPr>
              <a:t>B </a:t>
            </a:r>
            <a:r>
              <a:rPr lang="en-GB" sz="1600" b="1" dirty="0" smtClean="0">
                <a:solidFill>
                  <a:srgbClr val="333333"/>
                </a:solidFill>
              </a:rPr>
              <a:t>(15 July – 30 August)</a:t>
            </a:r>
            <a:endParaRPr lang="en-GB" sz="1600" b="1" dirty="0">
              <a:solidFill>
                <a:srgbClr val="333333"/>
              </a:solidFill>
            </a:endParaRPr>
          </a:p>
          <a:p>
            <a:pPr marL="800100" lvl="1" indent="-342900">
              <a:buClr>
                <a:srgbClr val="FFC000"/>
              </a:buClr>
              <a:buFont typeface="Symbol" pitchFamily="18" charset="2"/>
              <a:buChar char="-"/>
            </a:pPr>
            <a:endParaRPr lang="en-GB" sz="1600" dirty="0" smtClean="0">
              <a:solidFill>
                <a:srgbClr val="333333"/>
              </a:solidFill>
            </a:endParaRPr>
          </a:p>
          <a:p>
            <a:pPr marL="800100" lvl="1" indent="-342900">
              <a:buClr>
                <a:srgbClr val="FFC000"/>
              </a:buClr>
              <a:buFont typeface="Symbol" pitchFamily="18" charset="2"/>
              <a:buChar char="-"/>
            </a:pPr>
            <a:r>
              <a:rPr lang="en-GB" sz="1600" dirty="0" smtClean="0">
                <a:solidFill>
                  <a:srgbClr val="333333"/>
                </a:solidFill>
              </a:rPr>
              <a:t>Draft final pillar </a:t>
            </a:r>
            <a:r>
              <a:rPr lang="en-GB" sz="1600" dirty="0">
                <a:solidFill>
                  <a:srgbClr val="333333"/>
                </a:solidFill>
              </a:rPr>
              <a:t>reports</a:t>
            </a:r>
            <a:endParaRPr lang="en-GB" sz="1600" b="1" dirty="0" smtClean="0">
              <a:solidFill>
                <a:srgbClr val="333333"/>
              </a:solidFill>
            </a:endParaRPr>
          </a:p>
          <a:p>
            <a:pPr marL="800100" lvl="1" indent="-342900">
              <a:buClr>
                <a:srgbClr val="FFC000"/>
              </a:buClr>
              <a:buFont typeface="Symbol" pitchFamily="18" charset="2"/>
              <a:buChar char="-"/>
            </a:pPr>
            <a:r>
              <a:rPr lang="en-GB" sz="1600" u="sng" dirty="0" smtClean="0">
                <a:solidFill>
                  <a:srgbClr val="333333"/>
                </a:solidFill>
              </a:rPr>
              <a:t>Draft </a:t>
            </a:r>
            <a:r>
              <a:rPr lang="en-GB" sz="1600" u="sng" dirty="0">
                <a:solidFill>
                  <a:srgbClr val="333333"/>
                </a:solidFill>
              </a:rPr>
              <a:t>final version of the SEE 2020 Strategy </a:t>
            </a:r>
            <a:r>
              <a:rPr lang="en-GB" sz="1600" u="sng" dirty="0" smtClean="0">
                <a:solidFill>
                  <a:srgbClr val="333333"/>
                </a:solidFill>
              </a:rPr>
              <a:t>document</a:t>
            </a:r>
          </a:p>
          <a:p>
            <a:pPr marL="800100" lvl="1" indent="-342900">
              <a:buClr>
                <a:srgbClr val="FFC000"/>
              </a:buClr>
              <a:buFont typeface="Symbol" pitchFamily="18" charset="2"/>
              <a:buChar char="-"/>
            </a:pPr>
            <a:endParaRPr lang="en-GB" sz="1600" b="1" dirty="0">
              <a:solidFill>
                <a:srgbClr val="333333"/>
              </a:solidFill>
            </a:endParaRPr>
          </a:p>
          <a:p>
            <a:pPr marL="285750" indent="-285750">
              <a:buClr>
                <a:srgbClr val="FFC000"/>
              </a:buClr>
              <a:buFont typeface="Wingdings" pitchFamily="2" charset="2"/>
              <a:buChar char="§"/>
            </a:pPr>
            <a:r>
              <a:rPr lang="fr-CH" sz="1600" b="1" dirty="0" smtClean="0">
                <a:solidFill>
                  <a:srgbClr val="333333"/>
                </a:solidFill>
              </a:rPr>
              <a:t>Phase </a:t>
            </a:r>
            <a:r>
              <a:rPr lang="fr-CH" sz="1600" b="1" dirty="0" smtClean="0">
                <a:solidFill>
                  <a:srgbClr val="333333"/>
                </a:solidFill>
              </a:rPr>
              <a:t>C </a:t>
            </a:r>
            <a:r>
              <a:rPr lang="fr-CH" sz="1600" b="1" dirty="0" smtClean="0">
                <a:solidFill>
                  <a:srgbClr val="333333"/>
                </a:solidFill>
              </a:rPr>
              <a:t>(2 </a:t>
            </a:r>
            <a:r>
              <a:rPr lang="fr-CH" sz="1600" b="1" dirty="0" err="1" smtClean="0">
                <a:solidFill>
                  <a:srgbClr val="333333"/>
                </a:solidFill>
              </a:rPr>
              <a:t>September</a:t>
            </a:r>
            <a:r>
              <a:rPr lang="fr-CH" sz="1600" b="1" dirty="0" smtClean="0">
                <a:solidFill>
                  <a:srgbClr val="333333"/>
                </a:solidFill>
              </a:rPr>
              <a:t> – 31 </a:t>
            </a:r>
            <a:r>
              <a:rPr lang="fr-CH" sz="1600" b="1" dirty="0" err="1" smtClean="0">
                <a:solidFill>
                  <a:srgbClr val="333333"/>
                </a:solidFill>
              </a:rPr>
              <a:t>September</a:t>
            </a:r>
            <a:r>
              <a:rPr lang="fr-CH" sz="1600" b="1" dirty="0" smtClean="0">
                <a:solidFill>
                  <a:srgbClr val="333333"/>
                </a:solidFill>
              </a:rPr>
              <a:t>)</a:t>
            </a:r>
            <a:endParaRPr lang="en-GB" sz="1600" b="1" dirty="0">
              <a:solidFill>
                <a:srgbClr val="333333"/>
              </a:solidFill>
            </a:endParaRPr>
          </a:p>
          <a:p>
            <a:pPr marL="742950" lvl="1" indent="-285750">
              <a:buClr>
                <a:srgbClr val="FFC000"/>
              </a:buClr>
              <a:buFont typeface="Symbol" pitchFamily="18" charset="2"/>
              <a:buChar char="-"/>
            </a:pPr>
            <a:endParaRPr lang="en-GB" sz="1600" dirty="0" smtClean="0">
              <a:solidFill>
                <a:srgbClr val="333333"/>
              </a:solidFill>
            </a:endParaRPr>
          </a:p>
          <a:p>
            <a:pPr marL="742950" lvl="1" indent="-285750">
              <a:buClr>
                <a:srgbClr val="FFC000"/>
              </a:buClr>
              <a:buFont typeface="Symbol" pitchFamily="18" charset="2"/>
              <a:buChar char="-"/>
            </a:pPr>
            <a:r>
              <a:rPr lang="en-GB" sz="1600" u="sng" dirty="0" smtClean="0">
                <a:solidFill>
                  <a:srgbClr val="333333"/>
                </a:solidFill>
              </a:rPr>
              <a:t>Final </a:t>
            </a:r>
            <a:r>
              <a:rPr lang="en-GB" sz="1600" u="sng" dirty="0">
                <a:solidFill>
                  <a:srgbClr val="333333"/>
                </a:solidFill>
              </a:rPr>
              <a:t>version of the SEE 2020 Strategy document</a:t>
            </a:r>
            <a:r>
              <a:rPr lang="en-GB" sz="1600" dirty="0">
                <a:solidFill>
                  <a:srgbClr val="333333"/>
                </a:solidFill>
              </a:rPr>
              <a:t> </a:t>
            </a:r>
            <a:endParaRPr lang="en-GB" sz="1600" dirty="0" smtClean="0">
              <a:solidFill>
                <a:srgbClr val="333333"/>
              </a:solidFill>
            </a:endParaRPr>
          </a:p>
          <a:p>
            <a:pPr marL="742950" lvl="1" indent="-285750">
              <a:buClr>
                <a:srgbClr val="FFC000"/>
              </a:buClr>
              <a:buFont typeface="Symbol" pitchFamily="18" charset="2"/>
              <a:buChar char="-"/>
            </a:pPr>
            <a:r>
              <a:rPr lang="en-GB" sz="1600" u="sng" dirty="0" smtClean="0">
                <a:solidFill>
                  <a:srgbClr val="333333"/>
                </a:solidFill>
              </a:rPr>
              <a:t>Presentation </a:t>
            </a:r>
            <a:r>
              <a:rPr lang="en-GB" sz="1600" u="sng" dirty="0">
                <a:solidFill>
                  <a:srgbClr val="333333"/>
                </a:solidFill>
              </a:rPr>
              <a:t>to the SEE 2020 Coordination </a:t>
            </a:r>
            <a:r>
              <a:rPr lang="en-GB" sz="1600" u="sng" dirty="0" smtClean="0">
                <a:solidFill>
                  <a:srgbClr val="333333"/>
                </a:solidFill>
              </a:rPr>
              <a:t>Board</a:t>
            </a:r>
          </a:p>
          <a:p>
            <a:pPr marL="742950" lvl="1" indent="-285750">
              <a:buClr>
                <a:srgbClr val="FFC000"/>
              </a:buClr>
              <a:buFont typeface="Symbol" pitchFamily="18" charset="2"/>
              <a:buChar char="-"/>
            </a:pPr>
            <a:endParaRPr lang="en-GB" sz="1600" b="1" dirty="0">
              <a:solidFill>
                <a:srgbClr val="333333"/>
              </a:solidFill>
            </a:endParaRPr>
          </a:p>
          <a:p>
            <a:pPr marL="285750" indent="-285750">
              <a:buClr>
                <a:srgbClr val="FFC000"/>
              </a:buClr>
              <a:buFont typeface="Wingdings" pitchFamily="2" charset="2"/>
              <a:buChar char="§"/>
            </a:pPr>
            <a:r>
              <a:rPr lang="en-GB" sz="1600" b="1" dirty="0" err="1" smtClean="0">
                <a:solidFill>
                  <a:srgbClr val="333333"/>
                </a:solidFill>
              </a:rPr>
              <a:t>Ongoing</a:t>
            </a:r>
            <a:r>
              <a:rPr lang="en-GB" sz="1600" b="1" dirty="0" smtClean="0">
                <a:solidFill>
                  <a:srgbClr val="333333"/>
                </a:solidFill>
              </a:rPr>
              <a:t> consultations with RCC, Dimension Coordinators and other stakeholders</a:t>
            </a:r>
            <a:endParaRPr lang="en-GB" sz="1600" b="1" dirty="0">
              <a:solidFill>
                <a:srgbClr val="333333"/>
              </a:solidFill>
            </a:endParaRPr>
          </a:p>
          <a:p>
            <a:pPr>
              <a:buClr>
                <a:srgbClr val="FFC000"/>
              </a:buClr>
            </a:pPr>
            <a:endParaRPr lang="en-GB" sz="1600" b="1" dirty="0">
              <a:solidFill>
                <a:srgbClr val="333333"/>
              </a:solidFill>
            </a:endParaRPr>
          </a:p>
          <a:p>
            <a:pPr marL="342900" indent="-342900">
              <a:buClr>
                <a:srgbClr val="FFC000"/>
              </a:buClr>
              <a:buFont typeface="Wingdings" pitchFamily="2" charset="2"/>
              <a:buChar char="§"/>
            </a:pPr>
            <a:endParaRPr lang="en-GB" sz="1600" b="1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86498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777952" y="1559400"/>
            <a:ext cx="7754488" cy="4339650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3538" indent="-363538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r>
              <a:rPr lang="en-GB" sz="1600" b="1" dirty="0" smtClean="0">
                <a:solidFill>
                  <a:srgbClr val="333333"/>
                </a:solidFill>
              </a:rPr>
              <a:t>Independent, non-profit research institute and international think tank</a:t>
            </a:r>
          </a:p>
          <a:p>
            <a:pPr marL="363538" indent="-363538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endParaRPr lang="en-GB" sz="1600" b="1" dirty="0" smtClean="0">
              <a:solidFill>
                <a:srgbClr val="333333"/>
              </a:solidFill>
            </a:endParaRPr>
          </a:p>
          <a:p>
            <a:pPr marL="363538" indent="-363538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r>
              <a:rPr lang="en-GB" sz="1600" b="1" dirty="0" smtClean="0">
                <a:solidFill>
                  <a:srgbClr val="333333"/>
                </a:solidFill>
              </a:rPr>
              <a:t>One of the principle centres for research on CESEE</a:t>
            </a:r>
          </a:p>
          <a:p>
            <a:pPr marL="363538" indent="-363538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endParaRPr lang="en-GB" sz="1600" b="1" dirty="0">
              <a:solidFill>
                <a:srgbClr val="333333"/>
              </a:solidFill>
            </a:endParaRPr>
          </a:p>
          <a:p>
            <a:pPr marL="363538" indent="-363538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r>
              <a:rPr lang="en-GB" sz="1600" b="1" dirty="0" smtClean="0">
                <a:solidFill>
                  <a:srgbClr val="333333"/>
                </a:solidFill>
              </a:rPr>
              <a:t>With expertise in country and cross-country analysis and a focus on real economy issues (e.g. competitiveness, structural change, labour market developments, international economics, etc.)</a:t>
            </a:r>
          </a:p>
          <a:p>
            <a:pPr marL="363538" indent="-363538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endParaRPr lang="en-GB" sz="1600" b="1" dirty="0" smtClean="0">
              <a:solidFill>
                <a:srgbClr val="333333"/>
              </a:solidFill>
            </a:endParaRPr>
          </a:p>
          <a:p>
            <a:pPr marL="363538" indent="-363538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r>
              <a:rPr lang="en-GB" sz="1600" b="1" dirty="0" smtClean="0">
                <a:solidFill>
                  <a:srgbClr val="333333"/>
                </a:solidFill>
              </a:rPr>
              <a:t>Comparative studies for national and international clients (e.g. EC, OECD, World Bank, ILO, UNIDO)</a:t>
            </a:r>
          </a:p>
          <a:p>
            <a:pPr>
              <a:buClr>
                <a:schemeClr val="folHlink"/>
              </a:buClr>
              <a:buSzPct val="130000"/>
            </a:pPr>
            <a:endParaRPr lang="en-GB" sz="1600" b="1" dirty="0" smtClean="0">
              <a:solidFill>
                <a:srgbClr val="333333"/>
              </a:solidFill>
            </a:endParaRPr>
          </a:p>
          <a:p>
            <a:pPr marL="363538" indent="-363538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r>
              <a:rPr lang="en-GB" sz="1600" b="1" dirty="0" smtClean="0">
                <a:solidFill>
                  <a:srgbClr val="333333"/>
                </a:solidFill>
              </a:rPr>
              <a:t>Some references</a:t>
            </a:r>
          </a:p>
          <a:p>
            <a:pPr marL="820738" lvl="1" indent="-363538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r>
              <a:rPr lang="en-GB" sz="1400" dirty="0" smtClean="0">
                <a:solidFill>
                  <a:srgbClr val="333333"/>
                </a:solidFill>
              </a:rPr>
              <a:t>Economic policy advice – Croatia (2001-2009), Macedonia (2005-2006), Serbia (2002-2004)</a:t>
            </a:r>
          </a:p>
          <a:p>
            <a:pPr marL="820738" lvl="1" indent="-363538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r>
              <a:rPr lang="en-GB" sz="1400" dirty="0" smtClean="0">
                <a:solidFill>
                  <a:srgbClr val="333333"/>
                </a:solidFill>
              </a:rPr>
              <a:t>Establishing Directorate of Economic Planning in Bosnia and Herzegovina (2004-2008, 2013-2015)</a:t>
            </a:r>
          </a:p>
          <a:p>
            <a:pPr marL="820738" lvl="1" indent="-363538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r>
              <a:rPr lang="en-GB" sz="1400" dirty="0" smtClean="0">
                <a:solidFill>
                  <a:srgbClr val="333333"/>
                </a:solidFill>
              </a:rPr>
              <a:t>Cooperating with the Stability Pact for  Southeast Europe from its inception</a:t>
            </a:r>
          </a:p>
          <a:p>
            <a:pPr marL="820738" lvl="1" indent="-363538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r>
              <a:rPr lang="en-GB" sz="1400" dirty="0" smtClean="0">
                <a:solidFill>
                  <a:srgbClr val="333333"/>
                </a:solidFill>
              </a:rPr>
              <a:t>Regional hub for SEE in Global Development Network (GDN)</a:t>
            </a:r>
            <a:endParaRPr lang="en-GB" sz="1400" dirty="0">
              <a:solidFill>
                <a:srgbClr val="333333"/>
              </a:solidFill>
            </a:endParaRPr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715963" y="1114425"/>
            <a:ext cx="7523162" cy="635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21550" y="488950"/>
            <a:ext cx="8448058" cy="854075"/>
          </a:xfrm>
        </p:spPr>
        <p:txBody>
          <a:bodyPr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THE VIENNA INSTITUTE OF INTERNATIONAL ECONOMIC STUDIES</a:t>
            </a:r>
          </a:p>
        </p:txBody>
      </p:sp>
    </p:spTree>
    <p:extLst>
      <p:ext uri="{BB962C8B-B14F-4D97-AF65-F5344CB8AC3E}">
        <p14:creationId xmlns:p14="http://schemas.microsoft.com/office/powerpoint/2010/main" val="265382802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642937" y="818710"/>
            <a:ext cx="7754488" cy="5262979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30000"/>
            </a:pPr>
            <a:endParaRPr lang="de-DE" sz="2800" b="1" dirty="0">
              <a:solidFill>
                <a:srgbClr val="333333"/>
              </a:solidFill>
            </a:endParaRPr>
          </a:p>
          <a:p>
            <a:pPr marL="363538" indent="-363538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r>
              <a:rPr lang="de-DE" sz="2800" b="1" dirty="0" err="1">
                <a:solidFill>
                  <a:srgbClr val="333333"/>
                </a:solidFill>
              </a:rPr>
              <a:t>Objectives</a:t>
            </a:r>
            <a:r>
              <a:rPr lang="de-DE" sz="2800" b="1" dirty="0">
                <a:solidFill>
                  <a:srgbClr val="333333"/>
                </a:solidFill>
              </a:rPr>
              <a:t> </a:t>
            </a:r>
            <a:r>
              <a:rPr lang="de-DE" sz="2800" b="1" dirty="0" err="1">
                <a:solidFill>
                  <a:srgbClr val="333333"/>
                </a:solidFill>
              </a:rPr>
              <a:t>of</a:t>
            </a:r>
            <a:r>
              <a:rPr lang="de-DE" sz="2800" b="1" dirty="0">
                <a:solidFill>
                  <a:srgbClr val="333333"/>
                </a:solidFill>
              </a:rPr>
              <a:t> </a:t>
            </a:r>
            <a:r>
              <a:rPr lang="de-DE" sz="2800" b="1" dirty="0" err="1">
                <a:solidFill>
                  <a:srgbClr val="333333"/>
                </a:solidFill>
              </a:rPr>
              <a:t>the</a:t>
            </a:r>
            <a:r>
              <a:rPr lang="de-DE" sz="2800" b="1" dirty="0">
                <a:solidFill>
                  <a:srgbClr val="333333"/>
                </a:solidFill>
              </a:rPr>
              <a:t> </a:t>
            </a:r>
            <a:r>
              <a:rPr lang="de-DE" sz="2800" b="1" dirty="0" err="1">
                <a:solidFill>
                  <a:srgbClr val="333333"/>
                </a:solidFill>
              </a:rPr>
              <a:t>project</a:t>
            </a:r>
            <a:endParaRPr lang="de-DE" sz="2800" b="1" dirty="0" smtClean="0">
              <a:solidFill>
                <a:srgbClr val="333333"/>
              </a:solidFill>
            </a:endParaRPr>
          </a:p>
          <a:p>
            <a:pPr marL="363538" indent="-363538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endParaRPr lang="de-DE" sz="2800" b="1" dirty="0">
              <a:solidFill>
                <a:srgbClr val="333333"/>
              </a:solidFill>
            </a:endParaRPr>
          </a:p>
          <a:p>
            <a:pPr marL="363538" indent="-363538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r>
              <a:rPr lang="de-DE" sz="2800" b="1" dirty="0" smtClean="0">
                <a:solidFill>
                  <a:srgbClr val="333333"/>
                </a:solidFill>
              </a:rPr>
              <a:t>Project </a:t>
            </a:r>
            <a:r>
              <a:rPr lang="de-DE" sz="2800" b="1" dirty="0" err="1">
                <a:solidFill>
                  <a:srgbClr val="333333"/>
                </a:solidFill>
              </a:rPr>
              <a:t>o</a:t>
            </a:r>
            <a:r>
              <a:rPr lang="de-DE" sz="2800" b="1" dirty="0" err="1" smtClean="0">
                <a:solidFill>
                  <a:srgbClr val="333333"/>
                </a:solidFill>
              </a:rPr>
              <a:t>rganization</a:t>
            </a:r>
            <a:endParaRPr lang="de-DE" sz="2800" b="1" dirty="0">
              <a:solidFill>
                <a:srgbClr val="333333"/>
              </a:solidFill>
            </a:endParaRPr>
          </a:p>
          <a:p>
            <a:pPr>
              <a:buClr>
                <a:schemeClr val="folHlink"/>
              </a:buClr>
              <a:buSzPct val="130000"/>
            </a:pPr>
            <a:endParaRPr lang="de-DE" sz="2800" b="1" dirty="0">
              <a:solidFill>
                <a:srgbClr val="333333"/>
              </a:solidFill>
            </a:endParaRPr>
          </a:p>
          <a:p>
            <a:pPr marL="363538" indent="-363538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r>
              <a:rPr lang="de-DE" sz="2800" b="1" dirty="0" err="1" smtClean="0">
                <a:solidFill>
                  <a:srgbClr val="333333"/>
                </a:solidFill>
              </a:rPr>
              <a:t>Deliverables</a:t>
            </a:r>
            <a:endParaRPr lang="de-DE" sz="2800" b="1" dirty="0" smtClean="0">
              <a:solidFill>
                <a:srgbClr val="333333"/>
              </a:solidFill>
            </a:endParaRPr>
          </a:p>
          <a:p>
            <a:pPr marL="363538" indent="-363538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endParaRPr lang="de-DE" sz="2800" b="1" dirty="0">
              <a:solidFill>
                <a:srgbClr val="333333"/>
              </a:solidFill>
            </a:endParaRPr>
          </a:p>
          <a:p>
            <a:pPr marL="363538" indent="-363538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r>
              <a:rPr lang="de-DE" sz="2800" b="1" dirty="0" err="1" smtClean="0">
                <a:solidFill>
                  <a:srgbClr val="333333"/>
                </a:solidFill>
              </a:rPr>
              <a:t>Challenges</a:t>
            </a:r>
            <a:endParaRPr lang="de-DE" sz="2800" b="1" dirty="0" smtClean="0">
              <a:solidFill>
                <a:srgbClr val="333333"/>
              </a:solidFill>
            </a:endParaRPr>
          </a:p>
          <a:p>
            <a:pPr marL="363538" indent="-363538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endParaRPr lang="de-DE" sz="2800" b="1" dirty="0">
              <a:solidFill>
                <a:srgbClr val="333333"/>
              </a:solidFill>
            </a:endParaRPr>
          </a:p>
          <a:p>
            <a:pPr marL="363538" indent="-363538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r>
              <a:rPr lang="de-DE" sz="2800" b="1" dirty="0" smtClean="0">
                <a:solidFill>
                  <a:srgbClr val="333333"/>
                </a:solidFill>
              </a:rPr>
              <a:t>Tasks </a:t>
            </a:r>
            <a:r>
              <a:rPr lang="de-DE" sz="2800" b="1" dirty="0" err="1" smtClean="0">
                <a:solidFill>
                  <a:srgbClr val="333333"/>
                </a:solidFill>
              </a:rPr>
              <a:t>and</a:t>
            </a:r>
            <a:r>
              <a:rPr lang="de-DE" sz="2800" b="1" dirty="0" smtClean="0">
                <a:solidFill>
                  <a:srgbClr val="333333"/>
                </a:solidFill>
              </a:rPr>
              <a:t> </a:t>
            </a:r>
            <a:r>
              <a:rPr lang="de-DE" sz="2800" b="1" dirty="0" err="1" smtClean="0">
                <a:solidFill>
                  <a:srgbClr val="333333"/>
                </a:solidFill>
              </a:rPr>
              <a:t>next</a:t>
            </a:r>
            <a:r>
              <a:rPr lang="de-DE" sz="2800" b="1" dirty="0" smtClean="0">
                <a:solidFill>
                  <a:srgbClr val="333333"/>
                </a:solidFill>
              </a:rPr>
              <a:t> </a:t>
            </a:r>
            <a:r>
              <a:rPr lang="de-DE" sz="2800" b="1" dirty="0" err="1" smtClean="0">
                <a:solidFill>
                  <a:srgbClr val="333333"/>
                </a:solidFill>
              </a:rPr>
              <a:t>steps</a:t>
            </a:r>
            <a:endParaRPr lang="de-DE" sz="2800" b="1" dirty="0" smtClean="0">
              <a:solidFill>
                <a:srgbClr val="333333"/>
              </a:solidFill>
            </a:endParaRPr>
          </a:p>
          <a:p>
            <a:pPr marL="363538" indent="-363538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endParaRPr lang="de-DE" sz="2800" b="1" dirty="0">
              <a:solidFill>
                <a:srgbClr val="333333"/>
              </a:solidFill>
            </a:endParaRPr>
          </a:p>
          <a:p>
            <a:pPr marL="363538" indent="-363538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r>
              <a:rPr lang="de-DE" sz="2800" b="1" dirty="0" smtClean="0">
                <a:solidFill>
                  <a:srgbClr val="333333"/>
                </a:solidFill>
              </a:rPr>
              <a:t>The Consultant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9438" y="488950"/>
            <a:ext cx="7772400" cy="854075"/>
          </a:xfrm>
        </p:spPr>
        <p:txBody>
          <a:bodyPr/>
          <a:lstStyle/>
          <a:p>
            <a:r>
              <a:rPr lang="en-GB" sz="2000" b="1" smtClean="0">
                <a:solidFill>
                  <a:schemeClr val="tx1"/>
                </a:solidFill>
              </a:rPr>
              <a:t>OBJECTIVES OF THE PROJECT (ToR)</a:t>
            </a:r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715963" y="1114425"/>
            <a:ext cx="7523162" cy="635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extfeld 1"/>
          <p:cNvSpPr txBox="1"/>
          <p:nvPr/>
        </p:nvSpPr>
        <p:spPr>
          <a:xfrm>
            <a:off x="656565" y="1538790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§"/>
            </a:pPr>
            <a:r>
              <a:rPr lang="en-GB" sz="2000" b="1" dirty="0" smtClean="0">
                <a:solidFill>
                  <a:srgbClr val="333333"/>
                </a:solidFill>
              </a:rPr>
              <a:t>The SEE 2020 Strategy is a strategic document of the SEE countries and should be owned by them. It will be endorsed through a relevant intergovernmental process.</a:t>
            </a:r>
          </a:p>
          <a:p>
            <a:pPr marL="342900" indent="-342900"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§"/>
            </a:pPr>
            <a:endParaRPr lang="en-GB" sz="2000" b="1" dirty="0" smtClean="0">
              <a:solidFill>
                <a:srgbClr val="333333"/>
              </a:solidFill>
            </a:endParaRPr>
          </a:p>
          <a:p>
            <a:pPr marL="342900" indent="-342900"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§"/>
            </a:pPr>
            <a:r>
              <a:rPr lang="en-GB" sz="2000" b="1" dirty="0" smtClean="0">
                <a:solidFill>
                  <a:srgbClr val="333333"/>
                </a:solidFill>
              </a:rPr>
              <a:t>The consultancy service under the current project:</a:t>
            </a:r>
          </a:p>
          <a:p>
            <a:pPr marL="800100" lvl="1" indent="-342900"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§"/>
            </a:pPr>
            <a:r>
              <a:rPr lang="en-GB" sz="1800" b="1" dirty="0">
                <a:solidFill>
                  <a:srgbClr val="333333"/>
                </a:solidFill>
              </a:rPr>
              <a:t>p</a:t>
            </a:r>
            <a:r>
              <a:rPr lang="en-GB" sz="1800" b="1" dirty="0" smtClean="0">
                <a:solidFill>
                  <a:srgbClr val="333333"/>
                </a:solidFill>
              </a:rPr>
              <a:t>rovides </a:t>
            </a:r>
            <a:r>
              <a:rPr lang="en-GB" sz="1800" b="1" dirty="0" smtClean="0">
                <a:solidFill>
                  <a:srgbClr val="333333"/>
                </a:solidFill>
              </a:rPr>
              <a:t>input </a:t>
            </a:r>
            <a:r>
              <a:rPr lang="en-GB" sz="1800" b="1" dirty="0" smtClean="0">
                <a:solidFill>
                  <a:srgbClr val="333333"/>
                </a:solidFill>
              </a:rPr>
              <a:t>for the development of the SEE 2020 </a:t>
            </a:r>
            <a:r>
              <a:rPr lang="en-GB" sz="1800" b="1" dirty="0" smtClean="0">
                <a:solidFill>
                  <a:srgbClr val="333333"/>
                </a:solidFill>
              </a:rPr>
              <a:t>strategy document</a:t>
            </a:r>
            <a:endParaRPr lang="en-GB" sz="1800" b="1" dirty="0" smtClean="0">
              <a:solidFill>
                <a:srgbClr val="333333"/>
              </a:solidFill>
            </a:endParaRPr>
          </a:p>
          <a:p>
            <a:pPr marL="800100" lvl="1" indent="-342900"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§"/>
            </a:pPr>
            <a:r>
              <a:rPr lang="en-GB" sz="1800" b="1" dirty="0" smtClean="0">
                <a:solidFill>
                  <a:srgbClr val="333333"/>
                </a:solidFill>
              </a:rPr>
              <a:t>assists RCC with the development of a comprehensive drafting process</a:t>
            </a:r>
          </a:p>
          <a:p>
            <a:pPr marL="342900" indent="-342900"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§"/>
            </a:pPr>
            <a:endParaRPr lang="en-GB" sz="2000" b="1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16446" y="700654"/>
            <a:ext cx="8042338" cy="42774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1" lang="en-GB" sz="2000" b="1" kern="1200" dirty="0" smtClean="0">
                <a:solidFill>
                  <a:srgbClr val="333333"/>
                </a:solidFill>
              </a:rPr>
              <a:t>PROJECT ORGANIZATION</a:t>
            </a:r>
            <a:endParaRPr kumimoji="1" lang="en-GB" sz="2000" b="1" kern="1200" dirty="0">
              <a:solidFill>
                <a:srgbClr val="333333"/>
              </a:solidFill>
            </a:endParaRPr>
          </a:p>
        </p:txBody>
      </p:sp>
      <p:cxnSp>
        <p:nvCxnSpPr>
          <p:cNvPr id="23" name="Gerade Verbindung 22"/>
          <p:cNvCxnSpPr/>
          <p:nvPr/>
        </p:nvCxnSpPr>
        <p:spPr bwMode="auto">
          <a:xfrm>
            <a:off x="656565" y="1268760"/>
            <a:ext cx="7523162" cy="635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5" name="Gruppieren 24"/>
          <p:cNvGrpSpPr/>
          <p:nvPr/>
        </p:nvGrpSpPr>
        <p:grpSpPr>
          <a:xfrm>
            <a:off x="341530" y="1493785"/>
            <a:ext cx="8505945" cy="4572715"/>
            <a:chOff x="341878" y="725695"/>
            <a:chExt cx="8518590" cy="2851276"/>
          </a:xfrm>
        </p:grpSpPr>
        <p:sp>
          <p:nvSpPr>
            <p:cNvPr id="26" name="Textfeld 25"/>
            <p:cNvSpPr txBox="1"/>
            <p:nvPr/>
          </p:nvSpPr>
          <p:spPr>
            <a:xfrm>
              <a:off x="2923612" y="725695"/>
              <a:ext cx="3355578" cy="2878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1C1C1C"/>
                  </a:solidFill>
                </a:rPr>
                <a:t>Management structure </a:t>
              </a:r>
              <a:endParaRPr lang="de-DE" dirty="0">
                <a:solidFill>
                  <a:srgbClr val="1C1C1C"/>
                </a:solidFill>
              </a:endParaRPr>
            </a:p>
          </p:txBody>
        </p:sp>
        <p:sp>
          <p:nvSpPr>
            <p:cNvPr id="27" name="Rechteck 26"/>
            <p:cNvSpPr/>
            <p:nvPr/>
          </p:nvSpPr>
          <p:spPr>
            <a:xfrm>
              <a:off x="4214428" y="1196752"/>
              <a:ext cx="973186" cy="24948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000" b="1" smtClean="0">
                  <a:solidFill>
                    <a:srgbClr val="1C1C1C"/>
                  </a:solidFill>
                </a:rPr>
                <a:t>Team Leader</a:t>
              </a:r>
            </a:p>
            <a:p>
              <a:r>
                <a:rPr lang="de-DE" sz="1000" smtClean="0">
                  <a:solidFill>
                    <a:srgbClr val="1C1C1C"/>
                  </a:solidFill>
                </a:rPr>
                <a:t>R. Dobrinsky</a:t>
              </a:r>
              <a:endParaRPr lang="de-DE" sz="1000">
                <a:solidFill>
                  <a:srgbClr val="1C1C1C"/>
                </a:solidFill>
              </a:endParaRPr>
            </a:p>
          </p:txBody>
        </p:sp>
        <p:sp>
          <p:nvSpPr>
            <p:cNvPr id="28" name="Rechteck 27"/>
            <p:cNvSpPr/>
            <p:nvPr/>
          </p:nvSpPr>
          <p:spPr>
            <a:xfrm>
              <a:off x="527491" y="1844824"/>
              <a:ext cx="1013319" cy="3454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DE" sz="1000" b="1" dirty="0" err="1" smtClean="0">
                  <a:solidFill>
                    <a:srgbClr val="1C1C1C"/>
                  </a:solidFill>
                </a:rPr>
                <a:t>Pillar</a:t>
              </a:r>
              <a:r>
                <a:rPr lang="de-DE" sz="1000" b="1" dirty="0" smtClean="0">
                  <a:solidFill>
                    <a:srgbClr val="1C1C1C"/>
                  </a:solidFill>
                </a:rPr>
                <a:t> 1 </a:t>
              </a:r>
              <a:r>
                <a:rPr lang="de-DE" sz="1000" b="1" dirty="0" err="1" smtClean="0">
                  <a:solidFill>
                    <a:srgbClr val="1C1C1C"/>
                  </a:solidFill>
                </a:rPr>
                <a:t>leader</a:t>
              </a:r>
              <a:endParaRPr lang="de-DE" sz="1000" b="1" dirty="0" smtClean="0">
                <a:solidFill>
                  <a:srgbClr val="1C1C1C"/>
                </a:solidFill>
              </a:endParaRPr>
            </a:p>
            <a:p>
              <a:pPr algn="ctr"/>
              <a:endParaRPr lang="de-DE" sz="1000" dirty="0" smtClean="0">
                <a:solidFill>
                  <a:srgbClr val="1C1C1C"/>
                </a:solidFill>
              </a:endParaRPr>
            </a:p>
            <a:p>
              <a:pPr algn="ctr"/>
              <a:r>
                <a:rPr lang="de-DE" sz="1000" b="1" dirty="0" smtClean="0">
                  <a:solidFill>
                    <a:srgbClr val="1C1C1C"/>
                  </a:solidFill>
                </a:rPr>
                <a:t>S. Richter</a:t>
              </a:r>
              <a:endParaRPr lang="de-DE" sz="1000" b="1" dirty="0">
                <a:solidFill>
                  <a:srgbClr val="1C1C1C"/>
                </a:solidFill>
              </a:endParaRPr>
            </a:p>
          </p:txBody>
        </p:sp>
        <p:sp>
          <p:nvSpPr>
            <p:cNvPr id="29" name="Rechteck 28"/>
            <p:cNvSpPr/>
            <p:nvPr/>
          </p:nvSpPr>
          <p:spPr>
            <a:xfrm>
              <a:off x="7661289" y="1844824"/>
              <a:ext cx="1013319" cy="3454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DE" sz="1000" b="1" dirty="0" err="1" smtClean="0">
                  <a:solidFill>
                    <a:srgbClr val="1C1C1C"/>
                  </a:solidFill>
                </a:rPr>
                <a:t>Pillar</a:t>
              </a:r>
              <a:r>
                <a:rPr lang="de-DE" sz="1000" b="1" dirty="0" smtClean="0">
                  <a:solidFill>
                    <a:srgbClr val="1C1C1C"/>
                  </a:solidFill>
                </a:rPr>
                <a:t> 5 </a:t>
              </a:r>
              <a:r>
                <a:rPr lang="de-DE" sz="1000" b="1" dirty="0" err="1" smtClean="0">
                  <a:solidFill>
                    <a:srgbClr val="1C1C1C"/>
                  </a:solidFill>
                </a:rPr>
                <a:t>leader</a:t>
              </a:r>
              <a:endParaRPr lang="de-DE" sz="1000" b="1" dirty="0" smtClean="0">
                <a:solidFill>
                  <a:srgbClr val="1C1C1C"/>
                </a:solidFill>
              </a:endParaRPr>
            </a:p>
            <a:p>
              <a:pPr algn="ctr"/>
              <a:endParaRPr lang="de-DE" sz="1000" b="1" dirty="0" smtClean="0">
                <a:solidFill>
                  <a:srgbClr val="1C1C1C"/>
                </a:solidFill>
              </a:endParaRPr>
            </a:p>
            <a:p>
              <a:pPr algn="ctr"/>
              <a:r>
                <a:rPr lang="de-DE" sz="1000" b="1" dirty="0" smtClean="0">
                  <a:solidFill>
                    <a:srgbClr val="1C1C1C"/>
                  </a:solidFill>
                </a:rPr>
                <a:t>V. Gligorov</a:t>
              </a:r>
              <a:endParaRPr lang="de-DE" sz="1000" b="1" dirty="0">
                <a:solidFill>
                  <a:srgbClr val="1C1C1C"/>
                </a:solidFill>
              </a:endParaRPr>
            </a:p>
          </p:txBody>
        </p:sp>
        <p:sp>
          <p:nvSpPr>
            <p:cNvPr id="30" name="Rechteck 29"/>
            <p:cNvSpPr/>
            <p:nvPr/>
          </p:nvSpPr>
          <p:spPr>
            <a:xfrm>
              <a:off x="2375794" y="1844824"/>
              <a:ext cx="1026163" cy="3454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DE" sz="1000" b="1" dirty="0" err="1" smtClean="0">
                  <a:solidFill>
                    <a:srgbClr val="1C1C1C"/>
                  </a:solidFill>
                </a:rPr>
                <a:t>Pillar</a:t>
              </a:r>
              <a:r>
                <a:rPr lang="de-DE" sz="1000" b="1" dirty="0" smtClean="0">
                  <a:solidFill>
                    <a:srgbClr val="1C1C1C"/>
                  </a:solidFill>
                </a:rPr>
                <a:t> 2 </a:t>
              </a:r>
              <a:r>
                <a:rPr lang="de-DE" sz="1000" b="1" dirty="0" err="1" smtClean="0">
                  <a:solidFill>
                    <a:srgbClr val="1C1C1C"/>
                  </a:solidFill>
                </a:rPr>
                <a:t>leader</a:t>
              </a:r>
              <a:endParaRPr lang="de-DE" sz="1000" b="1" dirty="0" smtClean="0">
                <a:solidFill>
                  <a:srgbClr val="1C1C1C"/>
                </a:solidFill>
              </a:endParaRPr>
            </a:p>
            <a:p>
              <a:pPr algn="ctr"/>
              <a:endParaRPr lang="de-DE" sz="1000" b="1" dirty="0" smtClean="0">
                <a:solidFill>
                  <a:srgbClr val="1C1C1C"/>
                </a:solidFill>
              </a:endParaRPr>
            </a:p>
            <a:p>
              <a:pPr algn="ctr"/>
              <a:r>
                <a:rPr lang="de-DE" sz="1000" b="1" dirty="0" err="1" smtClean="0">
                  <a:solidFill>
                    <a:srgbClr val="1C1C1C"/>
                  </a:solidFill>
                </a:rPr>
                <a:t>Ch</a:t>
              </a:r>
              <a:r>
                <a:rPr lang="de-DE" sz="1000" b="1" dirty="0" smtClean="0">
                  <a:solidFill>
                    <a:srgbClr val="1C1C1C"/>
                  </a:solidFill>
                </a:rPr>
                <a:t>. Hartmann</a:t>
              </a:r>
              <a:endParaRPr lang="de-DE" sz="1000" b="1" dirty="0">
                <a:solidFill>
                  <a:srgbClr val="1C1C1C"/>
                </a:solidFill>
              </a:endParaRPr>
            </a:p>
          </p:txBody>
        </p:sp>
        <p:sp>
          <p:nvSpPr>
            <p:cNvPr id="31" name="Rechteck 30"/>
            <p:cNvSpPr/>
            <p:nvPr/>
          </p:nvSpPr>
          <p:spPr>
            <a:xfrm>
              <a:off x="4161460" y="1844824"/>
              <a:ext cx="1013319" cy="3454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DE" sz="1000" b="1" dirty="0" err="1" smtClean="0">
                  <a:solidFill>
                    <a:srgbClr val="1C1C1C"/>
                  </a:solidFill>
                </a:rPr>
                <a:t>Pillar</a:t>
              </a:r>
              <a:r>
                <a:rPr lang="de-DE" sz="1000" b="1" dirty="0" smtClean="0">
                  <a:solidFill>
                    <a:srgbClr val="1C1C1C"/>
                  </a:solidFill>
                </a:rPr>
                <a:t> 3 </a:t>
              </a:r>
              <a:r>
                <a:rPr lang="de-DE" sz="1000" b="1" dirty="0" err="1" smtClean="0">
                  <a:solidFill>
                    <a:srgbClr val="1C1C1C"/>
                  </a:solidFill>
                </a:rPr>
                <a:t>leader</a:t>
              </a:r>
              <a:endParaRPr lang="de-DE" sz="1000" b="1" dirty="0" smtClean="0">
                <a:solidFill>
                  <a:srgbClr val="1C1C1C"/>
                </a:solidFill>
              </a:endParaRPr>
            </a:p>
            <a:p>
              <a:pPr algn="ctr"/>
              <a:endParaRPr lang="de-DE" sz="1000" b="1" dirty="0" smtClean="0">
                <a:solidFill>
                  <a:srgbClr val="1C1C1C"/>
                </a:solidFill>
              </a:endParaRPr>
            </a:p>
            <a:p>
              <a:pPr algn="ctr"/>
              <a:r>
                <a:rPr lang="de-DE" sz="1000" b="1" dirty="0" smtClean="0">
                  <a:solidFill>
                    <a:srgbClr val="1C1C1C"/>
                  </a:solidFill>
                </a:rPr>
                <a:t>G. Hunya</a:t>
              </a:r>
              <a:endParaRPr lang="de-DE" sz="1000" b="1" dirty="0">
                <a:solidFill>
                  <a:srgbClr val="1C1C1C"/>
                </a:solidFill>
              </a:endParaRPr>
            </a:p>
          </p:txBody>
        </p:sp>
        <p:sp>
          <p:nvSpPr>
            <p:cNvPr id="32" name="Rechteck 31"/>
            <p:cNvSpPr/>
            <p:nvPr/>
          </p:nvSpPr>
          <p:spPr>
            <a:xfrm>
              <a:off x="5925195" y="1844824"/>
              <a:ext cx="1013319" cy="3454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DE" sz="1000" b="1" dirty="0" err="1" smtClean="0">
                  <a:solidFill>
                    <a:srgbClr val="1C1C1C"/>
                  </a:solidFill>
                </a:rPr>
                <a:t>Pillar</a:t>
              </a:r>
              <a:r>
                <a:rPr lang="de-DE" sz="1000" b="1" dirty="0" smtClean="0">
                  <a:solidFill>
                    <a:srgbClr val="1C1C1C"/>
                  </a:solidFill>
                </a:rPr>
                <a:t> 4 </a:t>
              </a:r>
              <a:r>
                <a:rPr lang="de-DE" sz="1000" b="1" dirty="0" err="1" smtClean="0">
                  <a:solidFill>
                    <a:srgbClr val="1C1C1C"/>
                  </a:solidFill>
                </a:rPr>
                <a:t>leader</a:t>
              </a:r>
              <a:endParaRPr lang="de-DE" sz="1000" b="1" dirty="0" smtClean="0">
                <a:solidFill>
                  <a:srgbClr val="1C1C1C"/>
                </a:solidFill>
              </a:endParaRPr>
            </a:p>
            <a:p>
              <a:pPr algn="ctr"/>
              <a:endParaRPr lang="de-DE" sz="1000" b="1" dirty="0" smtClean="0">
                <a:solidFill>
                  <a:srgbClr val="1C1C1C"/>
                </a:solidFill>
              </a:endParaRPr>
            </a:p>
            <a:p>
              <a:pPr algn="ctr"/>
              <a:r>
                <a:rPr lang="de-DE" sz="1000" b="1" dirty="0" smtClean="0">
                  <a:solidFill>
                    <a:srgbClr val="1C1C1C"/>
                  </a:solidFill>
                </a:rPr>
                <a:t>H. Vidovic</a:t>
              </a:r>
              <a:endParaRPr lang="de-DE" sz="1000" b="1" dirty="0">
                <a:solidFill>
                  <a:srgbClr val="1C1C1C"/>
                </a:solidFill>
              </a:endParaRPr>
            </a:p>
          </p:txBody>
        </p:sp>
        <p:sp>
          <p:nvSpPr>
            <p:cNvPr id="33" name="Rechteck 32"/>
            <p:cNvSpPr/>
            <p:nvPr/>
          </p:nvSpPr>
          <p:spPr>
            <a:xfrm>
              <a:off x="341878" y="2367930"/>
              <a:ext cx="1532445" cy="92117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de-DE" sz="1000" b="1" dirty="0" smtClean="0">
                  <a:solidFill>
                    <a:srgbClr val="1C1C1C"/>
                  </a:solidFill>
                </a:rPr>
                <a:t>Dimension </a:t>
              </a:r>
              <a:r>
                <a:rPr lang="de-DE" sz="1000" b="1" dirty="0" err="1" smtClean="0">
                  <a:solidFill>
                    <a:srgbClr val="1C1C1C"/>
                  </a:solidFill>
                </a:rPr>
                <a:t>experts</a:t>
              </a:r>
              <a:endParaRPr lang="de-DE" sz="1000" b="1" dirty="0" smtClean="0">
                <a:solidFill>
                  <a:srgbClr val="1C1C1C"/>
                </a:solidFill>
              </a:endParaRPr>
            </a:p>
            <a:p>
              <a:r>
                <a:rPr lang="de-DE" sz="1000" dirty="0" smtClean="0">
                  <a:solidFill>
                    <a:srgbClr val="1C1C1C"/>
                  </a:solidFill>
                </a:rPr>
                <a:t>Free Trade Area:</a:t>
              </a:r>
            </a:p>
            <a:p>
              <a:r>
                <a:rPr lang="de-DE" sz="1000" dirty="0" smtClean="0">
                  <a:solidFill>
                    <a:srgbClr val="1C1C1C"/>
                  </a:solidFill>
                </a:rPr>
                <a:t>S. Richter </a:t>
              </a:r>
            </a:p>
            <a:p>
              <a:endParaRPr lang="de-DE" sz="1000" dirty="0" smtClean="0">
                <a:solidFill>
                  <a:srgbClr val="1C1C1C"/>
                </a:solidFill>
              </a:endParaRPr>
            </a:p>
            <a:p>
              <a:r>
                <a:rPr lang="de-DE" sz="1000" dirty="0" smtClean="0">
                  <a:solidFill>
                    <a:srgbClr val="1C1C1C"/>
                  </a:solidFill>
                </a:rPr>
                <a:t>Comp. Environment:</a:t>
              </a:r>
            </a:p>
            <a:p>
              <a:r>
                <a:rPr lang="de-DE" sz="1000" dirty="0" smtClean="0">
                  <a:solidFill>
                    <a:srgbClr val="1C1C1C"/>
                  </a:solidFill>
                </a:rPr>
                <a:t>P. Havlik </a:t>
              </a:r>
              <a:br>
                <a:rPr lang="de-DE" sz="1000" dirty="0" smtClean="0">
                  <a:solidFill>
                    <a:srgbClr val="1C1C1C"/>
                  </a:solidFill>
                </a:rPr>
              </a:br>
              <a:endParaRPr lang="de-DE" sz="1000" dirty="0" smtClean="0">
                <a:solidFill>
                  <a:srgbClr val="1C1C1C"/>
                </a:solidFill>
              </a:endParaRPr>
            </a:p>
            <a:p>
              <a:r>
                <a:rPr lang="de-DE" sz="1000" dirty="0" smtClean="0">
                  <a:solidFill>
                    <a:srgbClr val="1C1C1C"/>
                  </a:solidFill>
                </a:rPr>
                <a:t>Global </a:t>
              </a:r>
              <a:r>
                <a:rPr lang="de-DE" sz="1000" dirty="0" err="1" smtClean="0">
                  <a:solidFill>
                    <a:srgbClr val="1C1C1C"/>
                  </a:solidFill>
                </a:rPr>
                <a:t>economy</a:t>
              </a:r>
              <a:r>
                <a:rPr lang="de-DE" sz="1000" dirty="0" smtClean="0">
                  <a:solidFill>
                    <a:srgbClr val="1C1C1C"/>
                  </a:solidFill>
                </a:rPr>
                <a:t>:</a:t>
              </a:r>
            </a:p>
            <a:p>
              <a:r>
                <a:rPr lang="de-DE" sz="1000" dirty="0" smtClean="0">
                  <a:solidFill>
                    <a:srgbClr val="1C1C1C"/>
                  </a:solidFill>
                </a:rPr>
                <a:t>O. Pindyuk</a:t>
              </a:r>
              <a:endParaRPr lang="de-DE" sz="1000" dirty="0">
                <a:solidFill>
                  <a:srgbClr val="1C1C1C"/>
                </a:solidFill>
              </a:endParaRPr>
            </a:p>
          </p:txBody>
        </p:sp>
        <p:sp>
          <p:nvSpPr>
            <p:cNvPr id="34" name="Rechteck 33"/>
            <p:cNvSpPr/>
            <p:nvPr/>
          </p:nvSpPr>
          <p:spPr>
            <a:xfrm>
              <a:off x="2040538" y="2367930"/>
              <a:ext cx="1591589" cy="12090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de-DE" sz="1000" b="1" dirty="0" smtClean="0">
                  <a:solidFill>
                    <a:srgbClr val="1C1C1C"/>
                  </a:solidFill>
                </a:rPr>
                <a:t>Dimension </a:t>
              </a:r>
              <a:r>
                <a:rPr lang="de-DE" sz="1000" b="1" dirty="0" err="1" smtClean="0">
                  <a:solidFill>
                    <a:srgbClr val="1C1C1C"/>
                  </a:solidFill>
                </a:rPr>
                <a:t>experts</a:t>
              </a:r>
              <a:endParaRPr lang="de-DE" sz="1000" b="1" dirty="0" smtClean="0">
                <a:solidFill>
                  <a:srgbClr val="1C1C1C"/>
                </a:solidFill>
              </a:endParaRPr>
            </a:p>
            <a:p>
              <a:r>
                <a:rPr lang="de-DE" sz="1000" dirty="0" smtClean="0">
                  <a:solidFill>
                    <a:srgbClr val="1C1C1C"/>
                  </a:solidFill>
                </a:rPr>
                <a:t>Education &amp; </a:t>
              </a:r>
              <a:r>
                <a:rPr lang="de-DE" sz="1000" dirty="0" err="1" smtClean="0">
                  <a:solidFill>
                    <a:srgbClr val="1C1C1C"/>
                  </a:solidFill>
                </a:rPr>
                <a:t>skills</a:t>
              </a:r>
              <a:r>
                <a:rPr lang="de-DE" sz="1000" dirty="0" smtClean="0">
                  <a:solidFill>
                    <a:srgbClr val="1C1C1C"/>
                  </a:solidFill>
                </a:rPr>
                <a:t>:</a:t>
              </a:r>
            </a:p>
            <a:p>
              <a:r>
                <a:rPr lang="de-DE" sz="1000" dirty="0" err="1" smtClean="0">
                  <a:solidFill>
                    <a:srgbClr val="1C1C1C"/>
                  </a:solidFill>
                </a:rPr>
                <a:t>Ch</a:t>
              </a:r>
              <a:r>
                <a:rPr lang="de-DE" sz="1000" dirty="0" smtClean="0">
                  <a:solidFill>
                    <a:srgbClr val="1C1C1C"/>
                  </a:solidFill>
                </a:rPr>
                <a:t>. Hartmann</a:t>
              </a:r>
            </a:p>
            <a:p>
              <a:endParaRPr lang="de-DE" sz="1000" dirty="0" smtClean="0">
                <a:solidFill>
                  <a:srgbClr val="1C1C1C"/>
                </a:solidFill>
              </a:endParaRPr>
            </a:p>
            <a:p>
              <a:r>
                <a:rPr lang="de-DE" sz="1000" dirty="0" smtClean="0">
                  <a:solidFill>
                    <a:srgbClr val="1C1C1C"/>
                  </a:solidFill>
                </a:rPr>
                <a:t>R&amp;D &amp; Innovation:</a:t>
              </a:r>
            </a:p>
            <a:p>
              <a:r>
                <a:rPr lang="de-DE" sz="1000" smtClean="0">
                  <a:solidFill>
                    <a:srgbClr val="1C1C1C"/>
                  </a:solidFill>
                </a:rPr>
                <a:t>Ch. </a:t>
              </a:r>
              <a:r>
                <a:rPr lang="de-DE" sz="1000" dirty="0" smtClean="0">
                  <a:solidFill>
                    <a:srgbClr val="1C1C1C"/>
                  </a:solidFill>
                </a:rPr>
                <a:t>Hartmann</a:t>
              </a:r>
            </a:p>
            <a:p>
              <a:endParaRPr lang="de-DE" sz="1000" dirty="0" smtClean="0">
                <a:solidFill>
                  <a:srgbClr val="1C1C1C"/>
                </a:solidFill>
              </a:endParaRPr>
            </a:p>
            <a:p>
              <a:r>
                <a:rPr lang="de-DE" sz="1000" dirty="0" smtClean="0">
                  <a:solidFill>
                    <a:srgbClr val="1C1C1C"/>
                  </a:solidFill>
                </a:rPr>
                <a:t>Digital </a:t>
              </a:r>
              <a:r>
                <a:rPr lang="de-DE" sz="1000" dirty="0" err="1" smtClean="0">
                  <a:solidFill>
                    <a:srgbClr val="1C1C1C"/>
                  </a:solidFill>
                </a:rPr>
                <a:t>society</a:t>
              </a:r>
              <a:r>
                <a:rPr lang="de-DE" sz="1000" dirty="0" smtClean="0">
                  <a:solidFill>
                    <a:srgbClr val="1C1C1C"/>
                  </a:solidFill>
                </a:rPr>
                <a:t>:</a:t>
              </a:r>
            </a:p>
            <a:p>
              <a:r>
                <a:rPr lang="de-DE" sz="1000" dirty="0" smtClean="0">
                  <a:solidFill>
                    <a:srgbClr val="1C1C1C"/>
                  </a:solidFill>
                </a:rPr>
                <a:t>V. </a:t>
              </a:r>
              <a:r>
                <a:rPr lang="de-DE" sz="1000" dirty="0" err="1" smtClean="0">
                  <a:solidFill>
                    <a:srgbClr val="1C1C1C"/>
                  </a:solidFill>
                </a:rPr>
                <a:t>Breitfuss</a:t>
              </a:r>
              <a:endParaRPr lang="de-DE" sz="1000" dirty="0" smtClean="0">
                <a:solidFill>
                  <a:srgbClr val="1C1C1C"/>
                </a:solidFill>
              </a:endParaRPr>
            </a:p>
            <a:p>
              <a:endParaRPr lang="de-DE" sz="1000" dirty="0" smtClean="0">
                <a:solidFill>
                  <a:srgbClr val="1C1C1C"/>
                </a:solidFill>
              </a:endParaRPr>
            </a:p>
            <a:p>
              <a:r>
                <a:rPr lang="de-DE" sz="1000" dirty="0" smtClean="0">
                  <a:solidFill>
                    <a:srgbClr val="1C1C1C"/>
                  </a:solidFill>
                </a:rPr>
                <a:t>Culture &amp; </a:t>
              </a:r>
              <a:r>
                <a:rPr lang="de-DE" sz="1000" dirty="0" err="1" smtClean="0">
                  <a:solidFill>
                    <a:srgbClr val="1C1C1C"/>
                  </a:solidFill>
                </a:rPr>
                <a:t>creative</a:t>
              </a:r>
              <a:r>
                <a:rPr lang="de-DE" sz="1000" dirty="0" smtClean="0">
                  <a:solidFill>
                    <a:srgbClr val="1C1C1C"/>
                  </a:solidFill>
                </a:rPr>
                <a:t>:</a:t>
              </a:r>
            </a:p>
            <a:p>
              <a:r>
                <a:rPr lang="de-DE" sz="1000" dirty="0" smtClean="0">
                  <a:solidFill>
                    <a:srgbClr val="1C1C1C"/>
                  </a:solidFill>
                </a:rPr>
                <a:t>V. </a:t>
              </a:r>
              <a:r>
                <a:rPr lang="de-DE" sz="1000" dirty="0" err="1" smtClean="0">
                  <a:solidFill>
                    <a:srgbClr val="1C1C1C"/>
                  </a:solidFill>
                </a:rPr>
                <a:t>Copic</a:t>
              </a:r>
              <a:endParaRPr lang="de-DE" sz="1000" dirty="0">
                <a:solidFill>
                  <a:srgbClr val="1C1C1C"/>
                </a:solidFill>
              </a:endParaRPr>
            </a:p>
          </p:txBody>
        </p:sp>
        <p:sp>
          <p:nvSpPr>
            <p:cNvPr id="35" name="Rechteck 34"/>
            <p:cNvSpPr/>
            <p:nvPr/>
          </p:nvSpPr>
          <p:spPr>
            <a:xfrm>
              <a:off x="3825631" y="2367930"/>
              <a:ext cx="1564300" cy="63330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de-DE" sz="1000" b="1" dirty="0" smtClean="0">
                  <a:solidFill>
                    <a:srgbClr val="1C1C1C"/>
                  </a:solidFill>
                </a:rPr>
                <a:t>Dimension </a:t>
              </a:r>
              <a:r>
                <a:rPr lang="de-DE" sz="1000" b="1" dirty="0" err="1" smtClean="0">
                  <a:solidFill>
                    <a:srgbClr val="1C1C1C"/>
                  </a:solidFill>
                </a:rPr>
                <a:t>experts</a:t>
              </a:r>
              <a:endParaRPr lang="de-DE" sz="1000" b="1" dirty="0" smtClean="0">
                <a:solidFill>
                  <a:srgbClr val="1C1C1C"/>
                </a:solidFill>
              </a:endParaRPr>
            </a:p>
            <a:p>
              <a:r>
                <a:rPr lang="de-DE" sz="1000" dirty="0" err="1" smtClean="0">
                  <a:solidFill>
                    <a:srgbClr val="1C1C1C"/>
                  </a:solidFill>
                </a:rPr>
                <a:t>Competitiveness</a:t>
              </a:r>
              <a:r>
                <a:rPr lang="de-DE" sz="1000" dirty="0" smtClean="0">
                  <a:solidFill>
                    <a:srgbClr val="1C1C1C"/>
                  </a:solidFill>
                </a:rPr>
                <a:t>:</a:t>
              </a:r>
            </a:p>
            <a:p>
              <a:r>
                <a:rPr lang="de-DE" sz="1000" dirty="0" smtClean="0">
                  <a:solidFill>
                    <a:srgbClr val="1C1C1C"/>
                  </a:solidFill>
                </a:rPr>
                <a:t>G. Hunya</a:t>
              </a:r>
            </a:p>
            <a:p>
              <a:endParaRPr lang="de-DE" sz="1000" dirty="0" smtClean="0">
                <a:solidFill>
                  <a:srgbClr val="1C1C1C"/>
                </a:solidFill>
              </a:endParaRPr>
            </a:p>
            <a:p>
              <a:r>
                <a:rPr lang="de-DE" sz="1000" dirty="0" err="1" smtClean="0">
                  <a:solidFill>
                    <a:srgbClr val="1C1C1C"/>
                  </a:solidFill>
                </a:rPr>
                <a:t>Ressources</a:t>
              </a:r>
              <a:r>
                <a:rPr lang="de-DE" sz="1000" dirty="0" smtClean="0">
                  <a:solidFill>
                    <a:srgbClr val="1C1C1C"/>
                  </a:solidFill>
                </a:rPr>
                <a:t>. : </a:t>
              </a:r>
            </a:p>
            <a:p>
              <a:r>
                <a:rPr lang="de-DE" sz="1000" dirty="0" smtClean="0">
                  <a:solidFill>
                    <a:srgbClr val="1C1C1C"/>
                  </a:solidFill>
                </a:rPr>
                <a:t>A. Kovacevic</a:t>
              </a:r>
            </a:p>
          </p:txBody>
        </p:sp>
        <p:sp>
          <p:nvSpPr>
            <p:cNvPr id="36" name="Rechteck 35"/>
            <p:cNvSpPr/>
            <p:nvPr/>
          </p:nvSpPr>
          <p:spPr>
            <a:xfrm>
              <a:off x="5611570" y="2367930"/>
              <a:ext cx="1536166" cy="92117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de-DE" sz="1000" b="1" dirty="0" smtClean="0">
                  <a:solidFill>
                    <a:srgbClr val="1C1C1C"/>
                  </a:solidFill>
                </a:rPr>
                <a:t>Dimension </a:t>
              </a:r>
              <a:r>
                <a:rPr lang="de-DE" sz="1000" b="1" dirty="0" err="1" smtClean="0">
                  <a:solidFill>
                    <a:srgbClr val="1C1C1C"/>
                  </a:solidFill>
                </a:rPr>
                <a:t>experts</a:t>
              </a:r>
              <a:endParaRPr lang="de-DE" sz="1000" b="1" dirty="0" smtClean="0">
                <a:solidFill>
                  <a:srgbClr val="1C1C1C"/>
                </a:solidFill>
              </a:endParaRPr>
            </a:p>
            <a:p>
              <a:r>
                <a:rPr lang="de-DE" sz="1000" dirty="0" err="1" smtClean="0">
                  <a:solidFill>
                    <a:srgbClr val="1C1C1C"/>
                  </a:solidFill>
                </a:rPr>
                <a:t>Employment</a:t>
              </a:r>
              <a:r>
                <a:rPr lang="de-DE" sz="1000" dirty="0" smtClean="0">
                  <a:solidFill>
                    <a:srgbClr val="1C1C1C"/>
                  </a:solidFill>
                </a:rPr>
                <a:t>:</a:t>
              </a:r>
            </a:p>
            <a:p>
              <a:r>
                <a:rPr lang="de-DE" sz="1000" dirty="0" smtClean="0">
                  <a:solidFill>
                    <a:srgbClr val="1C1C1C"/>
                  </a:solidFill>
                </a:rPr>
                <a:t>H. Vidovic</a:t>
              </a:r>
            </a:p>
            <a:p>
              <a:endParaRPr lang="de-DE" sz="1000" dirty="0" smtClean="0">
                <a:solidFill>
                  <a:srgbClr val="1C1C1C"/>
                </a:solidFill>
              </a:endParaRPr>
            </a:p>
            <a:p>
              <a:r>
                <a:rPr lang="de-DE" sz="1000" dirty="0" smtClean="0">
                  <a:solidFill>
                    <a:srgbClr val="1C1C1C"/>
                  </a:solidFill>
                </a:rPr>
                <a:t>Skills &amp; </a:t>
              </a:r>
              <a:r>
                <a:rPr lang="de-DE" sz="1000" dirty="0" err="1" smtClean="0">
                  <a:solidFill>
                    <a:srgbClr val="1C1C1C"/>
                  </a:solidFill>
                </a:rPr>
                <a:t>education</a:t>
              </a:r>
              <a:r>
                <a:rPr lang="de-DE" sz="1000" dirty="0" smtClean="0">
                  <a:solidFill>
                    <a:srgbClr val="1C1C1C"/>
                  </a:solidFill>
                </a:rPr>
                <a:t>:</a:t>
              </a:r>
            </a:p>
            <a:p>
              <a:r>
                <a:rPr lang="de-DE" sz="1000" dirty="0" smtClean="0">
                  <a:solidFill>
                    <a:srgbClr val="1C1C1C"/>
                  </a:solidFill>
                </a:rPr>
                <a:t>K. </a:t>
              </a:r>
              <a:r>
                <a:rPr lang="de-DE" sz="1000" dirty="0" err="1" smtClean="0">
                  <a:solidFill>
                    <a:srgbClr val="1C1C1C"/>
                  </a:solidFill>
                </a:rPr>
                <a:t>Korolkova</a:t>
              </a:r>
              <a:endParaRPr lang="de-DE" sz="1000" dirty="0" smtClean="0">
                <a:solidFill>
                  <a:srgbClr val="1C1C1C"/>
                </a:solidFill>
              </a:endParaRPr>
            </a:p>
            <a:p>
              <a:endParaRPr lang="de-DE" sz="1000" dirty="0" smtClean="0">
                <a:solidFill>
                  <a:srgbClr val="1C1C1C"/>
                </a:solidFill>
              </a:endParaRPr>
            </a:p>
            <a:p>
              <a:r>
                <a:rPr lang="de-DE" sz="1000" dirty="0" err="1" smtClean="0">
                  <a:solidFill>
                    <a:srgbClr val="1C1C1C"/>
                  </a:solidFill>
                </a:rPr>
                <a:t>Health</a:t>
              </a:r>
              <a:r>
                <a:rPr lang="de-DE" sz="1000" dirty="0" smtClean="0">
                  <a:solidFill>
                    <a:srgbClr val="1C1C1C"/>
                  </a:solidFill>
                </a:rPr>
                <a:t>:</a:t>
              </a:r>
            </a:p>
            <a:p>
              <a:r>
                <a:rPr lang="de-DE" sz="1000" dirty="0" smtClean="0">
                  <a:solidFill>
                    <a:srgbClr val="1C1C1C"/>
                  </a:solidFill>
                </a:rPr>
                <a:t>M</a:t>
              </a:r>
              <a:r>
                <a:rPr lang="de-DE" sz="1000" smtClean="0">
                  <a:solidFill>
                    <a:srgbClr val="1C1C1C"/>
                  </a:solidFill>
                </a:rPr>
                <a:t>. Hofmarcher</a:t>
              </a:r>
              <a:endParaRPr lang="de-DE" sz="1000" dirty="0">
                <a:solidFill>
                  <a:srgbClr val="1C1C1C"/>
                </a:solidFill>
              </a:endParaRPr>
            </a:p>
          </p:txBody>
        </p:sp>
        <p:sp>
          <p:nvSpPr>
            <p:cNvPr id="37" name="Rechteck 36"/>
            <p:cNvSpPr/>
            <p:nvPr/>
          </p:nvSpPr>
          <p:spPr>
            <a:xfrm>
              <a:off x="7379347" y="2367930"/>
              <a:ext cx="1481121" cy="63330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de-DE" sz="1000" b="1" dirty="0" smtClean="0">
                  <a:solidFill>
                    <a:srgbClr val="1C1C1C"/>
                  </a:solidFill>
                </a:rPr>
                <a:t>Dimension </a:t>
              </a:r>
              <a:r>
                <a:rPr lang="de-DE" sz="1000" b="1" dirty="0" err="1" smtClean="0">
                  <a:solidFill>
                    <a:srgbClr val="1C1C1C"/>
                  </a:solidFill>
                </a:rPr>
                <a:t>experts</a:t>
              </a:r>
              <a:endParaRPr lang="de-DE" sz="1000" b="1" dirty="0" smtClean="0">
                <a:solidFill>
                  <a:srgbClr val="1C1C1C"/>
                </a:solidFill>
              </a:endParaRPr>
            </a:p>
            <a:p>
              <a:r>
                <a:rPr lang="de-DE" sz="1000" dirty="0" smtClean="0">
                  <a:solidFill>
                    <a:srgbClr val="1C1C1C"/>
                  </a:solidFill>
                </a:rPr>
                <a:t>Public </a:t>
              </a:r>
              <a:r>
                <a:rPr lang="de-DE" sz="1000" dirty="0" err="1" smtClean="0">
                  <a:solidFill>
                    <a:srgbClr val="1C1C1C"/>
                  </a:solidFill>
                </a:rPr>
                <a:t>services</a:t>
              </a:r>
              <a:r>
                <a:rPr lang="de-DE" sz="1000" dirty="0" smtClean="0">
                  <a:solidFill>
                    <a:srgbClr val="1C1C1C"/>
                  </a:solidFill>
                </a:rPr>
                <a:t>:</a:t>
              </a:r>
            </a:p>
            <a:p>
              <a:r>
                <a:rPr lang="de-DE" sz="1000" dirty="0" smtClean="0">
                  <a:solidFill>
                    <a:srgbClr val="1C1C1C"/>
                  </a:solidFill>
                </a:rPr>
                <a:t>V. Gligorov</a:t>
              </a:r>
            </a:p>
            <a:p>
              <a:endParaRPr lang="de-DE" sz="1000" dirty="0" smtClean="0">
                <a:solidFill>
                  <a:srgbClr val="1C1C1C"/>
                </a:solidFill>
              </a:endParaRPr>
            </a:p>
            <a:p>
              <a:r>
                <a:rPr lang="de-DE" sz="1000" dirty="0" err="1" smtClean="0">
                  <a:solidFill>
                    <a:srgbClr val="1C1C1C"/>
                  </a:solidFill>
                </a:rPr>
                <a:t>Anti</a:t>
              </a:r>
              <a:r>
                <a:rPr lang="de-DE" sz="1000" dirty="0" smtClean="0">
                  <a:solidFill>
                    <a:srgbClr val="1C1C1C"/>
                  </a:solidFill>
                </a:rPr>
                <a:t> </a:t>
              </a:r>
              <a:r>
                <a:rPr lang="de-DE" sz="1000" dirty="0" err="1" smtClean="0">
                  <a:solidFill>
                    <a:srgbClr val="1C1C1C"/>
                  </a:solidFill>
                </a:rPr>
                <a:t>corruption</a:t>
              </a:r>
              <a:r>
                <a:rPr lang="de-DE" sz="1000" dirty="0" smtClean="0">
                  <a:solidFill>
                    <a:srgbClr val="1C1C1C"/>
                  </a:solidFill>
                </a:rPr>
                <a:t>:</a:t>
              </a:r>
            </a:p>
            <a:p>
              <a:r>
                <a:rPr lang="de-DE" sz="1000" dirty="0" smtClean="0">
                  <a:solidFill>
                    <a:srgbClr val="1C1C1C"/>
                  </a:solidFill>
                </a:rPr>
                <a:t>L. Barrett</a:t>
              </a:r>
              <a:endParaRPr lang="de-DE" sz="1000" dirty="0">
                <a:solidFill>
                  <a:srgbClr val="1C1C1C"/>
                </a:solidFill>
              </a:endParaRPr>
            </a:p>
          </p:txBody>
        </p:sp>
        <p:cxnSp>
          <p:nvCxnSpPr>
            <p:cNvPr id="38" name="Gerade Verbindung 37"/>
            <p:cNvCxnSpPr/>
            <p:nvPr/>
          </p:nvCxnSpPr>
          <p:spPr>
            <a:xfrm>
              <a:off x="971600" y="1686268"/>
              <a:ext cx="7128792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>
            <a:xfrm>
              <a:off x="4601401" y="1446237"/>
              <a:ext cx="24135" cy="38430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/>
            <p:nvPr/>
          </p:nvCxnSpPr>
          <p:spPr>
            <a:xfrm>
              <a:off x="6375375" y="1735733"/>
              <a:ext cx="0" cy="10693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40"/>
            <p:cNvCxnSpPr/>
            <p:nvPr/>
          </p:nvCxnSpPr>
          <p:spPr>
            <a:xfrm>
              <a:off x="8100392" y="1732558"/>
              <a:ext cx="0" cy="10693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/>
          </p:nvCxnSpPr>
          <p:spPr>
            <a:xfrm>
              <a:off x="2834283" y="1732558"/>
              <a:ext cx="0" cy="10693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42"/>
            <p:cNvCxnSpPr/>
            <p:nvPr/>
          </p:nvCxnSpPr>
          <p:spPr>
            <a:xfrm>
              <a:off x="965250" y="1729383"/>
              <a:ext cx="0" cy="10693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43"/>
            <p:cNvCxnSpPr/>
            <p:nvPr/>
          </p:nvCxnSpPr>
          <p:spPr>
            <a:xfrm>
              <a:off x="6381725" y="2254075"/>
              <a:ext cx="0" cy="10693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 Verbindung 44"/>
            <p:cNvCxnSpPr/>
            <p:nvPr/>
          </p:nvCxnSpPr>
          <p:spPr>
            <a:xfrm>
              <a:off x="8106742" y="2250900"/>
              <a:ext cx="0" cy="10693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45"/>
            <p:cNvCxnSpPr/>
            <p:nvPr/>
          </p:nvCxnSpPr>
          <p:spPr>
            <a:xfrm>
              <a:off x="2840633" y="2250900"/>
              <a:ext cx="0" cy="10693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46"/>
            <p:cNvCxnSpPr/>
            <p:nvPr/>
          </p:nvCxnSpPr>
          <p:spPr>
            <a:xfrm>
              <a:off x="971600" y="2247725"/>
              <a:ext cx="0" cy="10693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 Verbindung 47"/>
            <p:cNvCxnSpPr/>
            <p:nvPr/>
          </p:nvCxnSpPr>
          <p:spPr>
            <a:xfrm>
              <a:off x="4636388" y="2250584"/>
              <a:ext cx="0" cy="10693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7681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98488" y="323655"/>
            <a:ext cx="7772400" cy="855095"/>
          </a:xfrm>
        </p:spPr>
        <p:txBody>
          <a:bodyPr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DIVISION OF RESPONSIBILITIES</a:t>
            </a:r>
            <a:endParaRPr lang="de-DE" sz="2000" b="1" dirty="0" smtClean="0">
              <a:solidFill>
                <a:srgbClr val="FF0000"/>
              </a:solidFill>
            </a:endParaRPr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715963" y="998730"/>
            <a:ext cx="7523162" cy="635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8" name="Gruppieren 7"/>
          <p:cNvGrpSpPr/>
          <p:nvPr/>
        </p:nvGrpSpPr>
        <p:grpSpPr>
          <a:xfrm>
            <a:off x="656566" y="1223755"/>
            <a:ext cx="7605845" cy="4785058"/>
            <a:chOff x="899593" y="3698035"/>
            <a:chExt cx="6957620" cy="2019793"/>
          </a:xfrm>
        </p:grpSpPr>
        <p:sp>
          <p:nvSpPr>
            <p:cNvPr id="10" name="Rechteck 9"/>
            <p:cNvSpPr/>
            <p:nvPr/>
          </p:nvSpPr>
          <p:spPr>
            <a:xfrm>
              <a:off x="2093503" y="3698035"/>
              <a:ext cx="4336389" cy="19487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dirty="0" smtClean="0">
                  <a:solidFill>
                    <a:srgbClr val="1C1C1C"/>
                  </a:solidFill>
                </a:rPr>
                <a:t>Main </a:t>
              </a:r>
              <a:r>
                <a:rPr lang="de-DE" dirty="0" err="1" smtClean="0">
                  <a:solidFill>
                    <a:srgbClr val="1C1C1C"/>
                  </a:solidFill>
                </a:rPr>
                <a:t>responsibilities</a:t>
              </a:r>
              <a:r>
                <a:rPr lang="de-DE" dirty="0" smtClean="0">
                  <a:solidFill>
                    <a:srgbClr val="1C1C1C"/>
                  </a:solidFill>
                </a:rPr>
                <a:t> </a:t>
              </a:r>
              <a:r>
                <a:rPr lang="de-DE" dirty="0" err="1" smtClean="0">
                  <a:solidFill>
                    <a:srgbClr val="1C1C1C"/>
                  </a:solidFill>
                </a:rPr>
                <a:t>of</a:t>
              </a:r>
              <a:r>
                <a:rPr lang="de-DE" dirty="0" smtClean="0">
                  <a:solidFill>
                    <a:srgbClr val="1C1C1C"/>
                  </a:solidFill>
                </a:rPr>
                <a:t> </a:t>
              </a:r>
              <a:r>
                <a:rPr lang="de-DE" dirty="0" err="1" smtClean="0">
                  <a:solidFill>
                    <a:srgbClr val="1C1C1C"/>
                  </a:solidFill>
                </a:rPr>
                <a:t>wiiw</a:t>
              </a:r>
              <a:r>
                <a:rPr lang="de-DE" dirty="0" smtClean="0">
                  <a:solidFill>
                    <a:srgbClr val="1C1C1C"/>
                  </a:solidFill>
                </a:rPr>
                <a:t> </a:t>
              </a:r>
              <a:r>
                <a:rPr lang="de-DE" dirty="0" err="1" smtClean="0">
                  <a:solidFill>
                    <a:srgbClr val="1C1C1C"/>
                  </a:solidFill>
                </a:rPr>
                <a:t>team</a:t>
              </a:r>
              <a:endParaRPr lang="de-DE" dirty="0">
                <a:solidFill>
                  <a:srgbClr val="1C1C1C"/>
                </a:solidFill>
              </a:endParaRPr>
            </a:p>
          </p:txBody>
        </p:sp>
        <p:grpSp>
          <p:nvGrpSpPr>
            <p:cNvPr id="11" name="Gruppieren 10"/>
            <p:cNvGrpSpPr/>
            <p:nvPr/>
          </p:nvGrpSpPr>
          <p:grpSpPr>
            <a:xfrm>
              <a:off x="899593" y="3962396"/>
              <a:ext cx="6957620" cy="1755432"/>
              <a:chOff x="899593" y="3962396"/>
              <a:chExt cx="6957620" cy="1755432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899593" y="3962396"/>
                <a:ext cx="2181326" cy="175383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de-DE" sz="1100" b="1" dirty="0" smtClean="0">
                    <a:solidFill>
                      <a:srgbClr val="1C1C1C"/>
                    </a:solidFill>
                  </a:rPr>
                  <a:t>Team Leader</a:t>
                </a: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dirty="0">
                    <a:solidFill>
                      <a:srgbClr val="1C1C1C"/>
                    </a:solidFill>
                  </a:rPr>
                  <a:t>Liaison with RCC</a:t>
                </a:r>
              </a:p>
              <a:p>
                <a:pPr marL="171450" indent="-171450">
                  <a:buFont typeface="Arial" pitchFamily="34" charset="0"/>
                  <a:buChar char="•"/>
                </a:pPr>
                <a:endParaRPr lang="en-US" sz="1100" dirty="0" smtClean="0">
                  <a:solidFill>
                    <a:srgbClr val="1C1C1C"/>
                  </a:solidFill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dirty="0" smtClean="0">
                    <a:solidFill>
                      <a:srgbClr val="1C1C1C"/>
                    </a:solidFill>
                  </a:rPr>
                  <a:t>Overall </a:t>
                </a:r>
                <a:r>
                  <a:rPr lang="en-US" sz="1100" dirty="0" smtClean="0">
                    <a:solidFill>
                      <a:srgbClr val="1C1C1C"/>
                    </a:solidFill>
                  </a:rPr>
                  <a:t>coordination of </a:t>
                </a:r>
                <a:r>
                  <a:rPr lang="en-US" sz="1100" dirty="0" smtClean="0">
                    <a:solidFill>
                      <a:srgbClr val="1C1C1C"/>
                    </a:solidFill>
                  </a:rPr>
                  <a:t>drafting process</a:t>
                </a:r>
                <a:endParaRPr lang="en-US" sz="1100" dirty="0" smtClean="0">
                  <a:solidFill>
                    <a:srgbClr val="1C1C1C"/>
                  </a:solidFill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endParaRPr lang="de-DE" sz="1100" dirty="0" smtClean="0">
                  <a:solidFill>
                    <a:srgbClr val="1C1C1C"/>
                  </a:solidFill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dirty="0" smtClean="0">
                    <a:solidFill>
                      <a:srgbClr val="1C1C1C"/>
                    </a:solidFill>
                  </a:rPr>
                  <a:t>Concordance of methodology</a:t>
                </a:r>
              </a:p>
              <a:p>
                <a:pPr marL="171450" indent="-171450">
                  <a:buFont typeface="Arial" pitchFamily="34" charset="0"/>
                  <a:buChar char="•"/>
                </a:pPr>
                <a:endParaRPr lang="de-DE" sz="1100" dirty="0" smtClean="0">
                  <a:solidFill>
                    <a:srgbClr val="1C1C1C"/>
                  </a:solidFill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dirty="0" smtClean="0">
                    <a:solidFill>
                      <a:srgbClr val="1C1C1C"/>
                    </a:solidFill>
                  </a:rPr>
                  <a:t>Lead </a:t>
                </a:r>
                <a:r>
                  <a:rPr lang="en-US" sz="1100" dirty="0" smtClean="0">
                    <a:solidFill>
                      <a:srgbClr val="1C1C1C"/>
                    </a:solidFill>
                  </a:rPr>
                  <a:t>Component 1 </a:t>
                </a:r>
                <a:r>
                  <a:rPr lang="en-US" sz="1100" dirty="0" smtClean="0">
                    <a:solidFill>
                      <a:srgbClr val="1C1C1C"/>
                    </a:solidFill>
                  </a:rPr>
                  <a:t>(overall strategy document) implementation</a:t>
                </a:r>
                <a:endParaRPr lang="en-US" sz="1100" dirty="0" smtClean="0">
                  <a:solidFill>
                    <a:srgbClr val="1C1C1C"/>
                  </a:solidFill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endParaRPr lang="de-DE" sz="1100" dirty="0" smtClean="0">
                  <a:solidFill>
                    <a:srgbClr val="1C1C1C"/>
                  </a:solidFill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dirty="0" smtClean="0">
                    <a:solidFill>
                      <a:srgbClr val="1C1C1C"/>
                    </a:solidFill>
                  </a:rPr>
                  <a:t>Interviews with relevant stakeholders</a:t>
                </a:r>
              </a:p>
              <a:p>
                <a:pPr marL="171450" indent="-171450">
                  <a:buFont typeface="Arial" pitchFamily="34" charset="0"/>
                  <a:buChar char="•"/>
                </a:pPr>
                <a:endParaRPr lang="de-DE" sz="1100" dirty="0" smtClean="0">
                  <a:solidFill>
                    <a:srgbClr val="1C1C1C"/>
                  </a:solidFill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dirty="0" smtClean="0">
                    <a:solidFill>
                      <a:srgbClr val="1C1C1C"/>
                    </a:solidFill>
                  </a:rPr>
                  <a:t>Coordinate work on pillar reports</a:t>
                </a:r>
              </a:p>
              <a:p>
                <a:pPr marL="171450" indent="-171450">
                  <a:buFont typeface="Arial" pitchFamily="34" charset="0"/>
                  <a:buChar char="•"/>
                </a:pPr>
                <a:endParaRPr lang="de-DE" sz="1100" dirty="0" smtClean="0">
                  <a:solidFill>
                    <a:srgbClr val="1C1C1C"/>
                  </a:solidFill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dirty="0" smtClean="0">
                    <a:solidFill>
                      <a:srgbClr val="1C1C1C"/>
                    </a:solidFill>
                  </a:rPr>
                  <a:t>Quality control</a:t>
                </a:r>
              </a:p>
              <a:p>
                <a:pPr marL="171450" indent="-171450">
                  <a:buFont typeface="Arial" pitchFamily="34" charset="0"/>
                  <a:buChar char="•"/>
                </a:pPr>
                <a:endParaRPr lang="de-DE" sz="1100" dirty="0" smtClean="0">
                  <a:solidFill>
                    <a:srgbClr val="1C1C1C"/>
                  </a:solidFill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dirty="0" smtClean="0">
                    <a:solidFill>
                      <a:srgbClr val="1C1C1C"/>
                    </a:solidFill>
                  </a:rPr>
                  <a:t>Lead work on drafting SEE 2020 Strategy</a:t>
                </a:r>
              </a:p>
              <a:p>
                <a:pPr marL="171450" indent="-171450">
                  <a:buFont typeface="Arial" pitchFamily="34" charset="0"/>
                  <a:buChar char="•"/>
                </a:pPr>
                <a:endParaRPr lang="de-DE" sz="1100" dirty="0" smtClean="0">
                  <a:solidFill>
                    <a:srgbClr val="1C1C1C"/>
                  </a:solidFill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dirty="0" smtClean="0">
                    <a:solidFill>
                      <a:srgbClr val="1C1C1C"/>
                    </a:solidFill>
                  </a:rPr>
                  <a:t>Presentation of the report to stakeholders</a:t>
                </a:r>
                <a:endParaRPr lang="de-DE" sz="1100" dirty="0">
                  <a:solidFill>
                    <a:srgbClr val="1C1C1C"/>
                  </a:solidFill>
                </a:endParaRPr>
              </a:p>
            </p:txBody>
          </p:sp>
          <p:sp>
            <p:nvSpPr>
              <p:cNvPr id="13" name="Rechteck 12"/>
              <p:cNvSpPr/>
              <p:nvPr/>
            </p:nvSpPr>
            <p:spPr>
              <a:xfrm>
                <a:off x="3287413" y="3963992"/>
                <a:ext cx="2511331" cy="175383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de-DE" sz="1100" b="1" dirty="0" err="1" smtClean="0">
                    <a:solidFill>
                      <a:srgbClr val="1C1C1C"/>
                    </a:solidFill>
                  </a:rPr>
                  <a:t>Pillar</a:t>
                </a:r>
                <a:r>
                  <a:rPr lang="de-DE" sz="1100" b="1" dirty="0" smtClean="0">
                    <a:solidFill>
                      <a:srgbClr val="1C1C1C"/>
                    </a:solidFill>
                  </a:rPr>
                  <a:t> </a:t>
                </a:r>
                <a:r>
                  <a:rPr lang="de-DE" sz="1100" b="1" dirty="0" err="1" smtClean="0">
                    <a:solidFill>
                      <a:srgbClr val="1C1C1C"/>
                    </a:solidFill>
                  </a:rPr>
                  <a:t>leaders</a:t>
                </a:r>
                <a:endParaRPr lang="de-DE" sz="1100" b="1" dirty="0" smtClean="0">
                  <a:solidFill>
                    <a:srgbClr val="1C1C1C"/>
                  </a:solidFill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dirty="0" smtClean="0">
                    <a:solidFill>
                      <a:srgbClr val="1C1C1C"/>
                    </a:solidFill>
                  </a:rPr>
                  <a:t>Lead pillar implementation (Component </a:t>
                </a:r>
                <a:r>
                  <a:rPr lang="en-US" sz="1100" dirty="0" smtClean="0">
                    <a:solidFill>
                      <a:srgbClr val="1C1C1C"/>
                    </a:solidFill>
                  </a:rPr>
                  <a:t>2 – pillar reports)</a:t>
                </a:r>
                <a:endParaRPr lang="en-US" sz="1100" dirty="0" smtClean="0">
                  <a:solidFill>
                    <a:srgbClr val="1C1C1C"/>
                  </a:solidFill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endParaRPr lang="de-DE" sz="1100" dirty="0" smtClean="0">
                  <a:solidFill>
                    <a:srgbClr val="1C1C1C"/>
                  </a:solidFill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dirty="0" smtClean="0">
                    <a:solidFill>
                      <a:srgbClr val="1C1C1C"/>
                    </a:solidFill>
                  </a:rPr>
                  <a:t>Ensure consistency and cohesion </a:t>
                </a:r>
                <a:r>
                  <a:rPr lang="en-US" sz="1100" dirty="0" smtClean="0">
                    <a:solidFill>
                      <a:srgbClr val="1C1C1C"/>
                    </a:solidFill>
                  </a:rPr>
                  <a:t>of pillar/dimension strategies</a:t>
                </a:r>
              </a:p>
              <a:p>
                <a:pPr marL="171450" indent="-171450">
                  <a:buFont typeface="Arial" pitchFamily="34" charset="0"/>
                  <a:buChar char="•"/>
                </a:pPr>
                <a:endParaRPr lang="de-DE" sz="1100" dirty="0" smtClean="0">
                  <a:solidFill>
                    <a:srgbClr val="1C1C1C"/>
                  </a:solidFill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dirty="0" smtClean="0">
                    <a:solidFill>
                      <a:srgbClr val="1C1C1C"/>
                    </a:solidFill>
                  </a:rPr>
                  <a:t>Liaison with RCC/Dimension coordinators</a:t>
                </a:r>
              </a:p>
              <a:p>
                <a:endParaRPr lang="de-DE" sz="1100" dirty="0" smtClean="0">
                  <a:solidFill>
                    <a:srgbClr val="1C1C1C"/>
                  </a:solidFill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dirty="0" smtClean="0">
                    <a:solidFill>
                      <a:srgbClr val="1C1C1C"/>
                    </a:solidFill>
                  </a:rPr>
                  <a:t>Establish links to EU accession process, other pillars, dimensions and measures</a:t>
                </a:r>
              </a:p>
              <a:p>
                <a:pPr marL="171450" indent="-171450">
                  <a:buFont typeface="Arial" pitchFamily="34" charset="0"/>
                  <a:buChar char="•"/>
                </a:pPr>
                <a:endParaRPr lang="de-DE" sz="1100" dirty="0" smtClean="0">
                  <a:solidFill>
                    <a:srgbClr val="1C1C1C"/>
                  </a:solidFill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dirty="0" smtClean="0">
                    <a:solidFill>
                      <a:srgbClr val="1C1C1C"/>
                    </a:solidFill>
                  </a:rPr>
                  <a:t>Lead work on pillar dimensions</a:t>
                </a:r>
              </a:p>
              <a:p>
                <a:pPr marL="171450" indent="-171450">
                  <a:buFont typeface="Arial" pitchFamily="34" charset="0"/>
                  <a:buChar char="•"/>
                </a:pPr>
                <a:endParaRPr lang="de-DE" sz="1100" dirty="0" smtClean="0">
                  <a:solidFill>
                    <a:srgbClr val="1C1C1C"/>
                  </a:solidFill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dirty="0" smtClean="0">
                    <a:solidFill>
                      <a:srgbClr val="1C1C1C"/>
                    </a:solidFill>
                  </a:rPr>
                  <a:t>Interviews with relevant stakeholders</a:t>
                </a:r>
              </a:p>
              <a:p>
                <a:pPr marL="171450" indent="-171450">
                  <a:buFont typeface="Arial" pitchFamily="34" charset="0"/>
                  <a:buChar char="•"/>
                </a:pPr>
                <a:endParaRPr lang="de-DE" sz="1100" dirty="0" smtClean="0">
                  <a:solidFill>
                    <a:srgbClr val="1C1C1C"/>
                  </a:solidFill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dirty="0" smtClean="0">
                    <a:solidFill>
                      <a:srgbClr val="1C1C1C"/>
                    </a:solidFill>
                  </a:rPr>
                  <a:t>Integration of dimensions chapters into Pillar reports</a:t>
                </a:r>
              </a:p>
              <a:p>
                <a:pPr marL="171450" indent="-171450">
                  <a:buFont typeface="Arial" pitchFamily="34" charset="0"/>
                  <a:buChar char="•"/>
                </a:pPr>
                <a:endParaRPr lang="de-DE" sz="1100" dirty="0" smtClean="0">
                  <a:solidFill>
                    <a:srgbClr val="1C1C1C"/>
                  </a:solidFill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dirty="0" smtClean="0">
                    <a:solidFill>
                      <a:srgbClr val="1C1C1C"/>
                    </a:solidFill>
                  </a:rPr>
                  <a:t>Lead work on drafting Pillar reports and condensed versions for Component 1</a:t>
                </a:r>
                <a:endParaRPr lang="de-DE" sz="1100" dirty="0">
                  <a:solidFill>
                    <a:srgbClr val="1C1C1C"/>
                  </a:solidFill>
                </a:endParaRPr>
              </a:p>
            </p:txBody>
          </p:sp>
          <p:sp>
            <p:nvSpPr>
              <p:cNvPr id="14" name="Rechteck 13"/>
              <p:cNvSpPr/>
              <p:nvPr/>
            </p:nvSpPr>
            <p:spPr>
              <a:xfrm>
                <a:off x="6004592" y="3963992"/>
                <a:ext cx="1852621" cy="8249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de-DE" sz="1100" b="1" dirty="0" smtClean="0">
                    <a:solidFill>
                      <a:srgbClr val="1C1C1C"/>
                    </a:solidFill>
                  </a:rPr>
                  <a:t>Dimension </a:t>
                </a:r>
                <a:r>
                  <a:rPr lang="de-DE" sz="1100" b="1" dirty="0" err="1" smtClean="0">
                    <a:solidFill>
                      <a:srgbClr val="1C1C1C"/>
                    </a:solidFill>
                  </a:rPr>
                  <a:t>experts</a:t>
                </a:r>
                <a:endParaRPr lang="de-DE" sz="1100" b="1" dirty="0" smtClean="0">
                  <a:solidFill>
                    <a:srgbClr val="1C1C1C"/>
                  </a:solidFill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GB" sz="1100" dirty="0" smtClean="0">
                    <a:solidFill>
                      <a:srgbClr val="1C1C1C"/>
                    </a:solidFill>
                  </a:rPr>
                  <a:t>Develop dimension outline</a:t>
                </a:r>
              </a:p>
              <a:p>
                <a:endParaRPr lang="de-DE" sz="1100" dirty="0" smtClean="0">
                  <a:solidFill>
                    <a:srgbClr val="1C1C1C"/>
                  </a:solidFill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dirty="0" smtClean="0">
                    <a:solidFill>
                      <a:srgbClr val="1C1C1C"/>
                    </a:solidFill>
                  </a:rPr>
                  <a:t>Review and analyze dimension</a:t>
                </a:r>
              </a:p>
              <a:p>
                <a:endParaRPr lang="de-DE" sz="1100" dirty="0" smtClean="0">
                  <a:solidFill>
                    <a:srgbClr val="1C1C1C"/>
                  </a:solidFill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dirty="0" smtClean="0">
                    <a:solidFill>
                      <a:srgbClr val="1C1C1C"/>
                    </a:solidFill>
                  </a:rPr>
                  <a:t>Draft dimension measures</a:t>
                </a:r>
              </a:p>
              <a:p>
                <a:endParaRPr lang="de-DE" sz="1100" dirty="0" smtClean="0">
                  <a:solidFill>
                    <a:srgbClr val="1C1C1C"/>
                  </a:solidFill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dirty="0" smtClean="0">
                    <a:solidFill>
                      <a:srgbClr val="1C1C1C"/>
                    </a:solidFill>
                  </a:rPr>
                  <a:t>Prepare dimension chapters as inputs to Pillar reports</a:t>
                </a:r>
                <a:endParaRPr lang="de-DE" sz="1100" dirty="0">
                  <a:solidFill>
                    <a:srgbClr val="1C1C1C"/>
                  </a:solidFill>
                </a:endParaRPr>
              </a:p>
            </p:txBody>
          </p:sp>
          <p:sp>
            <p:nvSpPr>
              <p:cNvPr id="15" name="Rechteck 14"/>
              <p:cNvSpPr/>
              <p:nvPr/>
            </p:nvSpPr>
            <p:spPr>
              <a:xfrm>
                <a:off x="6045761" y="5046808"/>
                <a:ext cx="1790151" cy="53914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de-DE" sz="1100" b="1" dirty="0" smtClean="0">
                    <a:solidFill>
                      <a:srgbClr val="1C1C1C"/>
                    </a:solidFill>
                  </a:rPr>
                  <a:t>Junior </a:t>
                </a:r>
                <a:r>
                  <a:rPr lang="de-DE" sz="1100" b="1" dirty="0" err="1" smtClean="0">
                    <a:solidFill>
                      <a:srgbClr val="1C1C1C"/>
                    </a:solidFill>
                  </a:rPr>
                  <a:t>experts</a:t>
                </a:r>
                <a:endParaRPr lang="de-DE" sz="1100" b="1" dirty="0" smtClean="0">
                  <a:solidFill>
                    <a:srgbClr val="1C1C1C"/>
                  </a:solidFill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dirty="0" smtClean="0">
                    <a:solidFill>
                      <a:srgbClr val="1C1C1C"/>
                    </a:solidFill>
                  </a:rPr>
                  <a:t>Support Pillar experts</a:t>
                </a:r>
              </a:p>
              <a:p>
                <a:pPr marL="171450" indent="-171450">
                  <a:buFont typeface="Arial" pitchFamily="34" charset="0"/>
                  <a:buChar char="•"/>
                </a:pPr>
                <a:endParaRPr lang="de-DE" sz="1100" dirty="0" smtClean="0">
                  <a:solidFill>
                    <a:srgbClr val="1C1C1C"/>
                  </a:solidFill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dirty="0" smtClean="0">
                    <a:solidFill>
                      <a:srgbClr val="1C1C1C"/>
                    </a:solidFill>
                  </a:rPr>
                  <a:t>Support Dimension experts</a:t>
                </a:r>
              </a:p>
              <a:p>
                <a:pPr marL="171450" indent="-171450">
                  <a:buFont typeface="Arial" pitchFamily="34" charset="0"/>
                  <a:buChar char="•"/>
                </a:pPr>
                <a:endParaRPr lang="de-DE" sz="1100" dirty="0" smtClean="0">
                  <a:solidFill>
                    <a:srgbClr val="1C1C1C"/>
                  </a:solidFill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GB" sz="1100" dirty="0" smtClean="0">
                    <a:solidFill>
                      <a:srgbClr val="1C1C1C"/>
                    </a:solidFill>
                  </a:rPr>
                  <a:t>Review of materials</a:t>
                </a:r>
                <a:endParaRPr lang="de-DE" sz="1100" dirty="0">
                  <a:solidFill>
                    <a:srgbClr val="1C1C1C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1719563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98488" y="323655"/>
            <a:ext cx="7772400" cy="855095"/>
          </a:xfrm>
        </p:spPr>
        <p:txBody>
          <a:bodyPr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DRAFTING PROCESS</a:t>
            </a:r>
            <a:endParaRPr lang="de-DE" sz="2000" b="1" dirty="0" smtClean="0">
              <a:solidFill>
                <a:srgbClr val="FF0000"/>
              </a:solidFill>
            </a:endParaRPr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715963" y="998730"/>
            <a:ext cx="7523162" cy="635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4" name="Gruppieren 63"/>
          <p:cNvGrpSpPr/>
          <p:nvPr/>
        </p:nvGrpSpPr>
        <p:grpSpPr>
          <a:xfrm>
            <a:off x="726833" y="1133745"/>
            <a:ext cx="7482216" cy="5203365"/>
            <a:chOff x="726833" y="1043735"/>
            <a:chExt cx="7482216" cy="5203365"/>
          </a:xfrm>
        </p:grpSpPr>
        <p:sp>
          <p:nvSpPr>
            <p:cNvPr id="52" name="Pfeil nach unten 51"/>
            <p:cNvSpPr/>
            <p:nvPr/>
          </p:nvSpPr>
          <p:spPr>
            <a:xfrm rot="10800000" flipH="1" flipV="1">
              <a:off x="2472378" y="1937737"/>
              <a:ext cx="54000" cy="757761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AT"/>
            </a:p>
          </p:txBody>
        </p:sp>
        <p:sp>
          <p:nvSpPr>
            <p:cNvPr id="6" name="Textfeld 3"/>
            <p:cNvSpPr txBox="1"/>
            <p:nvPr/>
          </p:nvSpPr>
          <p:spPr>
            <a:xfrm>
              <a:off x="1932553" y="1044893"/>
              <a:ext cx="1120628" cy="276999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AT" sz="1200" b="1" dirty="0" smtClean="0"/>
                <a:t>Team Leader</a:t>
              </a:r>
              <a:endParaRPr lang="de-AT" sz="1200" b="1" dirty="0"/>
            </a:p>
          </p:txBody>
        </p:sp>
        <p:sp>
          <p:nvSpPr>
            <p:cNvPr id="7" name="Textfeld 4"/>
            <p:cNvSpPr txBox="1"/>
            <p:nvPr/>
          </p:nvSpPr>
          <p:spPr>
            <a:xfrm>
              <a:off x="4099251" y="1044892"/>
              <a:ext cx="1149673" cy="276999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AT" sz="1200" b="1" dirty="0" err="1" smtClean="0"/>
                <a:t>Pillar</a:t>
              </a:r>
              <a:r>
                <a:rPr lang="de-AT" sz="1200" b="1" dirty="0" smtClean="0"/>
                <a:t> </a:t>
              </a:r>
              <a:r>
                <a:rPr lang="de-AT" sz="1200" b="1" dirty="0" err="1" smtClean="0"/>
                <a:t>experts</a:t>
              </a:r>
              <a:endParaRPr lang="de-AT" sz="1200" b="1" dirty="0"/>
            </a:p>
          </p:txBody>
        </p:sp>
        <p:sp>
          <p:nvSpPr>
            <p:cNvPr id="8" name="Textfeld 5"/>
            <p:cNvSpPr txBox="1"/>
            <p:nvPr/>
          </p:nvSpPr>
          <p:spPr>
            <a:xfrm>
              <a:off x="5940387" y="1043735"/>
              <a:ext cx="1560042" cy="276999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AT" sz="1200" b="1" dirty="0" smtClean="0"/>
                <a:t>Dimension </a:t>
              </a:r>
              <a:r>
                <a:rPr lang="de-AT" sz="1200" b="1" dirty="0" err="1" smtClean="0"/>
                <a:t>experts</a:t>
              </a:r>
              <a:endParaRPr lang="de-AT" sz="1200" b="1" dirty="0"/>
            </a:p>
          </p:txBody>
        </p:sp>
        <p:sp>
          <p:nvSpPr>
            <p:cNvPr id="10" name="Textfeld 14"/>
            <p:cNvSpPr txBox="1"/>
            <p:nvPr/>
          </p:nvSpPr>
          <p:spPr>
            <a:xfrm>
              <a:off x="1569348" y="1389837"/>
              <a:ext cx="1847039" cy="55399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AT" sz="1000" dirty="0" err="1" smtClean="0"/>
                <a:t>Agreed</a:t>
              </a:r>
              <a:r>
                <a:rPr lang="de-AT" sz="1000" dirty="0" smtClean="0"/>
                <a:t> </a:t>
              </a:r>
              <a:r>
                <a:rPr lang="de-AT" sz="1000" dirty="0" err="1" smtClean="0"/>
                <a:t>methodology</a:t>
              </a:r>
              <a:r>
                <a:rPr lang="de-AT" sz="1000" dirty="0" smtClean="0"/>
                <a:t>, </a:t>
              </a:r>
            </a:p>
            <a:p>
              <a:pPr algn="ctr"/>
              <a:r>
                <a:rPr lang="de-AT" sz="1000" dirty="0" smtClean="0"/>
                <a:t>Report </a:t>
              </a:r>
              <a:r>
                <a:rPr lang="de-AT" sz="1000" dirty="0" err="1" smtClean="0"/>
                <a:t>templates</a:t>
              </a:r>
              <a:r>
                <a:rPr lang="de-AT" sz="1000" dirty="0" smtClean="0"/>
                <a:t>, </a:t>
              </a:r>
            </a:p>
            <a:p>
              <a:pPr algn="ctr"/>
              <a:r>
                <a:rPr lang="de-AT" sz="1000" dirty="0" err="1" smtClean="0"/>
                <a:t>briefing</a:t>
              </a:r>
              <a:endParaRPr lang="de-AT" sz="1000" dirty="0"/>
            </a:p>
          </p:txBody>
        </p:sp>
        <p:sp>
          <p:nvSpPr>
            <p:cNvPr id="11" name="Textfeld 16"/>
            <p:cNvSpPr txBox="1"/>
            <p:nvPr/>
          </p:nvSpPr>
          <p:spPr>
            <a:xfrm>
              <a:off x="3750568" y="1389837"/>
              <a:ext cx="1847039" cy="553998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AT" sz="1000" dirty="0" err="1" smtClean="0"/>
                <a:t>Agreed</a:t>
              </a:r>
              <a:r>
                <a:rPr lang="de-AT" sz="1000" dirty="0" smtClean="0"/>
                <a:t> </a:t>
              </a:r>
              <a:r>
                <a:rPr lang="de-AT" sz="1000" dirty="0" err="1" smtClean="0"/>
                <a:t>report</a:t>
              </a:r>
              <a:r>
                <a:rPr lang="de-AT" sz="1000" dirty="0" smtClean="0"/>
                <a:t> </a:t>
              </a:r>
              <a:r>
                <a:rPr lang="de-AT" sz="1000" dirty="0" err="1" smtClean="0"/>
                <a:t>templates</a:t>
              </a:r>
              <a:r>
                <a:rPr lang="de-AT" sz="1000" dirty="0" smtClean="0"/>
                <a:t>, </a:t>
              </a:r>
              <a:r>
                <a:rPr lang="de-AT" sz="1000" dirty="0" err="1" smtClean="0"/>
                <a:t>materials</a:t>
              </a:r>
              <a:r>
                <a:rPr lang="de-AT" sz="1000" dirty="0" smtClean="0"/>
                <a:t> </a:t>
              </a:r>
              <a:r>
                <a:rPr lang="de-AT" sz="1000" dirty="0" err="1" smtClean="0"/>
                <a:t>produced</a:t>
              </a:r>
              <a:r>
                <a:rPr lang="de-AT" sz="1000" dirty="0" smtClean="0"/>
                <a:t>, </a:t>
              </a:r>
              <a:br>
                <a:rPr lang="de-AT" sz="1000" dirty="0" smtClean="0"/>
              </a:br>
              <a:r>
                <a:rPr lang="de-AT" sz="1000" dirty="0" err="1" smtClean="0"/>
                <a:t>briefing</a:t>
              </a:r>
              <a:endParaRPr lang="de-AT" sz="1000" dirty="0"/>
            </a:p>
          </p:txBody>
        </p:sp>
        <p:sp>
          <p:nvSpPr>
            <p:cNvPr id="12" name="Nach oben gebogener Pfeil 11"/>
            <p:cNvSpPr/>
            <p:nvPr/>
          </p:nvSpPr>
          <p:spPr>
            <a:xfrm rot="10800000" flipH="1">
              <a:off x="5909847" y="1656511"/>
              <a:ext cx="316635" cy="94357"/>
            </a:xfrm>
            <a:prstGeom prst="bentUpArrow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AT"/>
            </a:p>
          </p:txBody>
        </p:sp>
        <p:sp>
          <p:nvSpPr>
            <p:cNvPr id="13" name="Textfeld 19"/>
            <p:cNvSpPr txBox="1"/>
            <p:nvPr/>
          </p:nvSpPr>
          <p:spPr>
            <a:xfrm>
              <a:off x="5796889" y="1841318"/>
              <a:ext cx="1847039" cy="246221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AT" sz="1000" dirty="0" err="1" smtClean="0"/>
                <a:t>Draft</a:t>
              </a:r>
              <a:r>
                <a:rPr lang="de-AT" sz="1000" dirty="0" smtClean="0"/>
                <a:t> </a:t>
              </a:r>
              <a:r>
                <a:rPr lang="de-AT" sz="1000" dirty="0" err="1" smtClean="0"/>
                <a:t>dimension</a:t>
              </a:r>
              <a:r>
                <a:rPr lang="de-AT" sz="1000" dirty="0" smtClean="0"/>
                <a:t> </a:t>
              </a:r>
              <a:r>
                <a:rPr lang="de-AT" sz="1000" dirty="0" err="1" smtClean="0"/>
                <a:t>chapter</a:t>
              </a:r>
              <a:endParaRPr lang="de-AT" sz="1000" dirty="0"/>
            </a:p>
          </p:txBody>
        </p:sp>
        <p:sp>
          <p:nvSpPr>
            <p:cNvPr id="14" name="Nach oben gebogener Pfeil 13"/>
            <p:cNvSpPr/>
            <p:nvPr/>
          </p:nvSpPr>
          <p:spPr>
            <a:xfrm rot="16200000" flipH="1">
              <a:off x="6021659" y="2049855"/>
              <a:ext cx="93049" cy="316672"/>
            </a:xfrm>
            <a:prstGeom prst="bentUpArrow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AT"/>
            </a:p>
          </p:txBody>
        </p:sp>
        <p:sp>
          <p:nvSpPr>
            <p:cNvPr id="15" name="Pfeil nach unten 14"/>
            <p:cNvSpPr/>
            <p:nvPr/>
          </p:nvSpPr>
          <p:spPr>
            <a:xfrm>
              <a:off x="4621315" y="1940524"/>
              <a:ext cx="54000" cy="104519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AT"/>
            </a:p>
          </p:txBody>
        </p:sp>
        <p:sp>
          <p:nvSpPr>
            <p:cNvPr id="16" name="Textfeld 26"/>
            <p:cNvSpPr txBox="1"/>
            <p:nvPr/>
          </p:nvSpPr>
          <p:spPr>
            <a:xfrm>
              <a:off x="3761910" y="2098403"/>
              <a:ext cx="1800000" cy="246221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AT" sz="1000" dirty="0" err="1" smtClean="0"/>
                <a:t>Draft</a:t>
              </a:r>
              <a:r>
                <a:rPr lang="de-AT" sz="1000" dirty="0" smtClean="0"/>
                <a:t> </a:t>
              </a:r>
              <a:r>
                <a:rPr lang="de-AT" sz="1000" dirty="0" err="1" smtClean="0"/>
                <a:t>pillar</a:t>
              </a:r>
              <a:r>
                <a:rPr lang="de-AT" sz="1000" dirty="0" smtClean="0"/>
                <a:t> </a:t>
              </a:r>
              <a:r>
                <a:rPr lang="de-AT" sz="1000" dirty="0" err="1" smtClean="0"/>
                <a:t>reports</a:t>
              </a:r>
              <a:endParaRPr lang="de-AT" sz="1000" dirty="0"/>
            </a:p>
          </p:txBody>
        </p:sp>
        <p:sp>
          <p:nvSpPr>
            <p:cNvPr id="17" name="Pfeil nach unten 16"/>
            <p:cNvSpPr/>
            <p:nvPr/>
          </p:nvSpPr>
          <p:spPr>
            <a:xfrm>
              <a:off x="4634503" y="2379376"/>
              <a:ext cx="54000" cy="104519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AT"/>
            </a:p>
          </p:txBody>
        </p:sp>
        <p:sp>
          <p:nvSpPr>
            <p:cNvPr id="18" name="Textfeld 28"/>
            <p:cNvSpPr txBox="1"/>
            <p:nvPr/>
          </p:nvSpPr>
          <p:spPr>
            <a:xfrm>
              <a:off x="3761910" y="2533835"/>
              <a:ext cx="1800000" cy="246221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AT" sz="1000" dirty="0" err="1" smtClean="0"/>
                <a:t>Condensed</a:t>
              </a:r>
              <a:r>
                <a:rPr lang="de-AT" sz="1000" dirty="0" smtClean="0"/>
                <a:t> </a:t>
              </a:r>
              <a:r>
                <a:rPr lang="de-AT" sz="1000" dirty="0" err="1" smtClean="0"/>
                <a:t>pillar</a:t>
              </a:r>
              <a:r>
                <a:rPr lang="de-AT" sz="1000" dirty="0" smtClean="0"/>
                <a:t> </a:t>
              </a:r>
              <a:r>
                <a:rPr lang="de-AT" sz="1000" dirty="0" err="1" smtClean="0"/>
                <a:t>chapters</a:t>
              </a:r>
              <a:endParaRPr lang="de-AT" sz="1000" dirty="0"/>
            </a:p>
          </p:txBody>
        </p:sp>
        <p:sp>
          <p:nvSpPr>
            <p:cNvPr id="19" name="Nach oben gebogener Pfeil 18"/>
            <p:cNvSpPr/>
            <p:nvPr/>
          </p:nvSpPr>
          <p:spPr>
            <a:xfrm rot="16200000" flipH="1">
              <a:off x="4627562" y="2586519"/>
              <a:ext cx="93051" cy="607883"/>
            </a:xfrm>
            <a:prstGeom prst="bentUpArrow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AT"/>
            </a:p>
          </p:txBody>
        </p:sp>
        <p:sp>
          <p:nvSpPr>
            <p:cNvPr id="20" name="Textfeld 31"/>
            <p:cNvSpPr txBox="1"/>
            <p:nvPr/>
          </p:nvSpPr>
          <p:spPr>
            <a:xfrm>
              <a:off x="1601670" y="2741218"/>
              <a:ext cx="1800000" cy="246221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AT" sz="1000" dirty="0" err="1" smtClean="0"/>
                <a:t>Draft</a:t>
              </a:r>
              <a:r>
                <a:rPr lang="de-AT" sz="1000" dirty="0" smtClean="0"/>
                <a:t> </a:t>
              </a:r>
              <a:r>
                <a:rPr lang="de-AT" sz="1000" dirty="0" err="1" smtClean="0"/>
                <a:t>zero</a:t>
              </a:r>
              <a:r>
                <a:rPr lang="de-AT" sz="1000" dirty="0" smtClean="0"/>
                <a:t> </a:t>
              </a:r>
              <a:r>
                <a:rPr lang="de-AT" sz="1000" dirty="0" err="1" smtClean="0"/>
                <a:t>Strategy</a:t>
              </a:r>
              <a:endParaRPr lang="de-AT" sz="1000" dirty="0"/>
            </a:p>
          </p:txBody>
        </p:sp>
        <p:sp>
          <p:nvSpPr>
            <p:cNvPr id="21" name="Pfeil nach unten 20"/>
            <p:cNvSpPr/>
            <p:nvPr/>
          </p:nvSpPr>
          <p:spPr>
            <a:xfrm rot="5400000" flipH="1">
              <a:off x="1378894" y="2700703"/>
              <a:ext cx="54000" cy="270000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AT"/>
            </a:p>
          </p:txBody>
        </p:sp>
        <p:sp>
          <p:nvSpPr>
            <p:cNvPr id="22" name="Pfeil nach unten 21"/>
            <p:cNvSpPr/>
            <p:nvPr/>
          </p:nvSpPr>
          <p:spPr>
            <a:xfrm rot="16200000">
              <a:off x="2370838" y="2183840"/>
              <a:ext cx="54000" cy="2268000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AT"/>
            </a:p>
          </p:txBody>
        </p:sp>
        <p:sp>
          <p:nvSpPr>
            <p:cNvPr id="23" name="Pfeil nach unten 22"/>
            <p:cNvSpPr/>
            <p:nvPr/>
          </p:nvSpPr>
          <p:spPr>
            <a:xfrm rot="16200000">
              <a:off x="1371838" y="2948628"/>
              <a:ext cx="54000" cy="270000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AT"/>
            </a:p>
          </p:txBody>
        </p:sp>
        <p:sp>
          <p:nvSpPr>
            <p:cNvPr id="24" name="Textfeld 54"/>
            <p:cNvSpPr txBox="1"/>
            <p:nvPr/>
          </p:nvSpPr>
          <p:spPr>
            <a:xfrm>
              <a:off x="1601670" y="2995207"/>
              <a:ext cx="1800000" cy="246221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AT" sz="1000" dirty="0" smtClean="0"/>
                <a:t>Feedback</a:t>
              </a:r>
              <a:endParaRPr lang="de-AT" sz="1000" dirty="0"/>
            </a:p>
          </p:txBody>
        </p:sp>
        <p:sp>
          <p:nvSpPr>
            <p:cNvPr id="25" name="Textfeld 55"/>
            <p:cNvSpPr txBox="1"/>
            <p:nvPr/>
          </p:nvSpPr>
          <p:spPr>
            <a:xfrm>
              <a:off x="3761910" y="3068960"/>
              <a:ext cx="1800000" cy="246221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AT" sz="1000" dirty="0"/>
                <a:t>Feedback</a:t>
              </a:r>
            </a:p>
          </p:txBody>
        </p:sp>
        <p:sp>
          <p:nvSpPr>
            <p:cNvPr id="26" name="Nach oben gebogener Pfeil 25"/>
            <p:cNvSpPr/>
            <p:nvPr/>
          </p:nvSpPr>
          <p:spPr>
            <a:xfrm rot="10800000" flipH="1">
              <a:off x="5909847" y="3196316"/>
              <a:ext cx="316635" cy="94357"/>
            </a:xfrm>
            <a:prstGeom prst="bentUpArrow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AT"/>
            </a:p>
          </p:txBody>
        </p:sp>
        <p:sp>
          <p:nvSpPr>
            <p:cNvPr id="27" name="Textfeld 57"/>
            <p:cNvSpPr txBox="1"/>
            <p:nvPr/>
          </p:nvSpPr>
          <p:spPr>
            <a:xfrm>
              <a:off x="5796889" y="3363730"/>
              <a:ext cx="1847039" cy="400110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AT" sz="1000" dirty="0" smtClean="0"/>
                <a:t>Final </a:t>
              </a:r>
              <a:r>
                <a:rPr lang="de-AT" sz="1000" dirty="0" err="1" smtClean="0"/>
                <a:t>draft</a:t>
              </a:r>
              <a:r>
                <a:rPr lang="de-AT" sz="1000" dirty="0" smtClean="0"/>
                <a:t> </a:t>
              </a:r>
              <a:br>
                <a:rPr lang="de-AT" sz="1000" dirty="0" smtClean="0"/>
              </a:br>
              <a:r>
                <a:rPr lang="de-AT" sz="1000" dirty="0" err="1" smtClean="0"/>
                <a:t>dimension</a:t>
              </a:r>
              <a:r>
                <a:rPr lang="de-AT" sz="1000" dirty="0" smtClean="0"/>
                <a:t> </a:t>
              </a:r>
              <a:r>
                <a:rPr lang="de-AT" sz="1000" dirty="0" err="1" smtClean="0"/>
                <a:t>chapter</a:t>
              </a:r>
              <a:endParaRPr lang="de-AT" sz="1000" dirty="0"/>
            </a:p>
          </p:txBody>
        </p:sp>
        <p:sp>
          <p:nvSpPr>
            <p:cNvPr id="28" name="Nach oben gebogener Pfeil 27"/>
            <p:cNvSpPr/>
            <p:nvPr/>
          </p:nvSpPr>
          <p:spPr>
            <a:xfrm rot="16200000" flipH="1">
              <a:off x="6021659" y="3719194"/>
              <a:ext cx="93049" cy="316672"/>
            </a:xfrm>
            <a:prstGeom prst="bentUpArrow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AT"/>
            </a:p>
          </p:txBody>
        </p:sp>
        <p:sp>
          <p:nvSpPr>
            <p:cNvPr id="29" name="Textfeld 59"/>
            <p:cNvSpPr txBox="1"/>
            <p:nvPr/>
          </p:nvSpPr>
          <p:spPr>
            <a:xfrm>
              <a:off x="3761910" y="3722839"/>
              <a:ext cx="1800000" cy="246221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AT" sz="1000" dirty="0" smtClean="0"/>
                <a:t>Final </a:t>
              </a:r>
              <a:r>
                <a:rPr lang="de-AT" sz="1000" dirty="0" err="1" smtClean="0"/>
                <a:t>draft</a:t>
              </a:r>
              <a:r>
                <a:rPr lang="de-AT" sz="1000" dirty="0" smtClean="0"/>
                <a:t> </a:t>
              </a:r>
              <a:r>
                <a:rPr lang="de-AT" sz="1000" dirty="0" err="1" smtClean="0"/>
                <a:t>pillar</a:t>
              </a:r>
              <a:r>
                <a:rPr lang="de-AT" sz="1000" dirty="0" smtClean="0"/>
                <a:t> </a:t>
              </a:r>
              <a:r>
                <a:rPr lang="de-AT" sz="1000" dirty="0" err="1" smtClean="0"/>
                <a:t>reports</a:t>
              </a:r>
              <a:endParaRPr lang="de-AT" sz="1000" dirty="0"/>
            </a:p>
          </p:txBody>
        </p:sp>
        <p:sp>
          <p:nvSpPr>
            <p:cNvPr id="30" name="Pfeil nach unten 29"/>
            <p:cNvSpPr/>
            <p:nvPr/>
          </p:nvSpPr>
          <p:spPr>
            <a:xfrm>
              <a:off x="4634503" y="3459496"/>
              <a:ext cx="54000" cy="104519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AT"/>
            </a:p>
          </p:txBody>
        </p:sp>
        <p:sp>
          <p:nvSpPr>
            <p:cNvPr id="31" name="Textfeld 61"/>
            <p:cNvSpPr txBox="1"/>
            <p:nvPr/>
          </p:nvSpPr>
          <p:spPr>
            <a:xfrm>
              <a:off x="3761910" y="4127884"/>
              <a:ext cx="1800000" cy="246221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AT" sz="1000" dirty="0" smtClean="0"/>
                <a:t>Condensed </a:t>
              </a:r>
              <a:r>
                <a:rPr lang="de-AT" sz="1000" dirty="0" err="1" smtClean="0"/>
                <a:t>pillar</a:t>
              </a:r>
              <a:r>
                <a:rPr lang="de-AT" sz="1000" dirty="0" smtClean="0"/>
                <a:t> </a:t>
              </a:r>
              <a:r>
                <a:rPr lang="de-AT" sz="1000" dirty="0" err="1" smtClean="0"/>
                <a:t>chapters</a:t>
              </a:r>
              <a:endParaRPr lang="de-AT" sz="1000" dirty="0"/>
            </a:p>
          </p:txBody>
        </p:sp>
        <p:sp>
          <p:nvSpPr>
            <p:cNvPr id="32" name="Nach oben gebogener Pfeil 31"/>
            <p:cNvSpPr/>
            <p:nvPr/>
          </p:nvSpPr>
          <p:spPr>
            <a:xfrm rot="16200000" flipH="1">
              <a:off x="4289356" y="4161695"/>
              <a:ext cx="93051" cy="607883"/>
            </a:xfrm>
            <a:prstGeom prst="bentUpArrow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AT"/>
            </a:p>
          </p:txBody>
        </p:sp>
        <p:sp>
          <p:nvSpPr>
            <p:cNvPr id="33" name="Pfeil nach unten 32"/>
            <p:cNvSpPr/>
            <p:nvPr/>
          </p:nvSpPr>
          <p:spPr>
            <a:xfrm>
              <a:off x="4634503" y="3954551"/>
              <a:ext cx="54000" cy="104519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AT"/>
            </a:p>
          </p:txBody>
        </p:sp>
        <p:sp>
          <p:nvSpPr>
            <p:cNvPr id="34" name="Textfeld 87"/>
            <p:cNvSpPr txBox="1"/>
            <p:nvPr/>
          </p:nvSpPr>
          <p:spPr>
            <a:xfrm>
              <a:off x="1601670" y="4284095"/>
              <a:ext cx="1800000" cy="246221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AT" sz="1000" dirty="0" smtClean="0"/>
                <a:t>Final </a:t>
              </a:r>
              <a:r>
                <a:rPr lang="de-AT" sz="1000" dirty="0" err="1" smtClean="0"/>
                <a:t>draft</a:t>
              </a:r>
              <a:r>
                <a:rPr lang="de-AT" sz="1000" dirty="0" smtClean="0"/>
                <a:t> </a:t>
              </a:r>
              <a:r>
                <a:rPr lang="de-AT" sz="1000" dirty="0" err="1" smtClean="0"/>
                <a:t>Strategy</a:t>
              </a:r>
              <a:endParaRPr lang="de-AT" sz="1000" dirty="0"/>
            </a:p>
          </p:txBody>
        </p:sp>
        <p:sp>
          <p:nvSpPr>
            <p:cNvPr id="35" name="Pfeil nach unten 34"/>
            <p:cNvSpPr/>
            <p:nvPr/>
          </p:nvSpPr>
          <p:spPr>
            <a:xfrm rot="5400000" flipH="1">
              <a:off x="1378894" y="4275238"/>
              <a:ext cx="54000" cy="270000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AT"/>
            </a:p>
          </p:txBody>
        </p:sp>
        <p:sp>
          <p:nvSpPr>
            <p:cNvPr id="36" name="Pfeil nach unten 35"/>
            <p:cNvSpPr/>
            <p:nvPr/>
          </p:nvSpPr>
          <p:spPr>
            <a:xfrm rot="16200000">
              <a:off x="2370839" y="3843175"/>
              <a:ext cx="54000" cy="2268000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AT"/>
            </a:p>
          </p:txBody>
        </p:sp>
        <p:sp>
          <p:nvSpPr>
            <p:cNvPr id="37" name="Pfeil nach unten 36"/>
            <p:cNvSpPr/>
            <p:nvPr/>
          </p:nvSpPr>
          <p:spPr>
            <a:xfrm rot="16200000">
              <a:off x="1371838" y="4557257"/>
              <a:ext cx="54000" cy="270000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AT"/>
            </a:p>
          </p:txBody>
        </p:sp>
        <p:sp>
          <p:nvSpPr>
            <p:cNvPr id="38" name="Textfeld 91"/>
            <p:cNvSpPr txBox="1"/>
            <p:nvPr/>
          </p:nvSpPr>
          <p:spPr>
            <a:xfrm>
              <a:off x="1601670" y="4572180"/>
              <a:ext cx="1800000" cy="246221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AT" sz="1000" dirty="0" smtClean="0"/>
                <a:t>Feedback</a:t>
              </a:r>
              <a:endParaRPr lang="de-AT" sz="1000" dirty="0"/>
            </a:p>
          </p:txBody>
        </p:sp>
        <p:sp>
          <p:nvSpPr>
            <p:cNvPr id="39" name="Textfeld 93"/>
            <p:cNvSpPr txBox="1"/>
            <p:nvPr/>
          </p:nvSpPr>
          <p:spPr>
            <a:xfrm>
              <a:off x="3761910" y="4762552"/>
              <a:ext cx="1800000" cy="246221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AT" sz="1000" dirty="0"/>
                <a:t>Feedback</a:t>
              </a:r>
            </a:p>
          </p:txBody>
        </p:sp>
        <p:sp>
          <p:nvSpPr>
            <p:cNvPr id="40" name="Nach oben gebogener Pfeil 39"/>
            <p:cNvSpPr/>
            <p:nvPr/>
          </p:nvSpPr>
          <p:spPr>
            <a:xfrm rot="10800000" flipH="1">
              <a:off x="5909848" y="4810835"/>
              <a:ext cx="316635" cy="94357"/>
            </a:xfrm>
            <a:prstGeom prst="bentUpArrow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AT"/>
            </a:p>
          </p:txBody>
        </p:sp>
        <p:sp>
          <p:nvSpPr>
            <p:cNvPr id="41" name="Textfeld 95"/>
            <p:cNvSpPr txBox="1"/>
            <p:nvPr/>
          </p:nvSpPr>
          <p:spPr>
            <a:xfrm>
              <a:off x="5796889" y="4942212"/>
              <a:ext cx="1847039" cy="400110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AT" sz="1000" dirty="0" smtClean="0"/>
                <a:t>Final</a:t>
              </a:r>
              <a:br>
                <a:rPr lang="de-AT" sz="1000" dirty="0" smtClean="0"/>
              </a:br>
              <a:r>
                <a:rPr lang="de-AT" sz="1000" dirty="0" err="1" smtClean="0"/>
                <a:t>dimension</a:t>
              </a:r>
              <a:r>
                <a:rPr lang="de-AT" sz="1000" dirty="0" smtClean="0"/>
                <a:t> </a:t>
              </a:r>
              <a:r>
                <a:rPr lang="de-AT" sz="1000" dirty="0" err="1" smtClean="0"/>
                <a:t>chapter</a:t>
              </a:r>
              <a:endParaRPr lang="de-AT" sz="1000" dirty="0"/>
            </a:p>
          </p:txBody>
        </p:sp>
        <p:sp>
          <p:nvSpPr>
            <p:cNvPr id="42" name="Nach oben gebogener Pfeil 41"/>
            <p:cNvSpPr/>
            <p:nvPr/>
          </p:nvSpPr>
          <p:spPr>
            <a:xfrm rot="16200000" flipH="1">
              <a:off x="6021659" y="5294369"/>
              <a:ext cx="93049" cy="316672"/>
            </a:xfrm>
            <a:prstGeom prst="bentUpArrow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AT"/>
            </a:p>
          </p:txBody>
        </p:sp>
        <p:sp>
          <p:nvSpPr>
            <p:cNvPr id="43" name="Textfeld 97"/>
            <p:cNvSpPr txBox="1"/>
            <p:nvPr/>
          </p:nvSpPr>
          <p:spPr>
            <a:xfrm>
              <a:off x="3761910" y="5343019"/>
              <a:ext cx="1800000" cy="246221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AT" sz="1000" dirty="0" smtClean="0"/>
                <a:t>Final </a:t>
              </a:r>
              <a:r>
                <a:rPr lang="de-AT" sz="1000" dirty="0" err="1" smtClean="0"/>
                <a:t>pillar</a:t>
              </a:r>
              <a:r>
                <a:rPr lang="de-AT" sz="1000" dirty="0" smtClean="0"/>
                <a:t> </a:t>
              </a:r>
              <a:r>
                <a:rPr lang="de-AT" sz="1000" dirty="0" err="1" smtClean="0"/>
                <a:t>reports</a:t>
              </a:r>
              <a:endParaRPr lang="de-AT" sz="1000" dirty="0"/>
            </a:p>
          </p:txBody>
        </p:sp>
        <p:sp>
          <p:nvSpPr>
            <p:cNvPr id="44" name="Pfeil nach unten 43"/>
            <p:cNvSpPr/>
            <p:nvPr/>
          </p:nvSpPr>
          <p:spPr>
            <a:xfrm>
              <a:off x="4634503" y="5169686"/>
              <a:ext cx="54000" cy="104519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AT"/>
            </a:p>
          </p:txBody>
        </p:sp>
        <p:sp>
          <p:nvSpPr>
            <p:cNvPr id="45" name="Textfeld 99"/>
            <p:cNvSpPr txBox="1"/>
            <p:nvPr/>
          </p:nvSpPr>
          <p:spPr>
            <a:xfrm>
              <a:off x="3761910" y="5748880"/>
              <a:ext cx="1800000" cy="290410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e-AT" sz="1000" dirty="0" smtClean="0"/>
                <a:t>Condensed </a:t>
              </a:r>
              <a:r>
                <a:rPr lang="de-AT" sz="1000" dirty="0" err="1" smtClean="0"/>
                <a:t>pillar</a:t>
              </a:r>
              <a:r>
                <a:rPr lang="de-AT" sz="1000" dirty="0" smtClean="0"/>
                <a:t> </a:t>
              </a:r>
              <a:r>
                <a:rPr lang="de-AT" sz="1000" dirty="0" err="1" smtClean="0"/>
                <a:t>chapters</a:t>
              </a:r>
              <a:endParaRPr lang="de-AT" sz="1000" dirty="0"/>
            </a:p>
          </p:txBody>
        </p:sp>
        <p:sp>
          <p:nvSpPr>
            <p:cNvPr id="46" name="Pfeil nach unten 45"/>
            <p:cNvSpPr/>
            <p:nvPr/>
          </p:nvSpPr>
          <p:spPr>
            <a:xfrm>
              <a:off x="4634503" y="5619736"/>
              <a:ext cx="54000" cy="104519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AT"/>
            </a:p>
          </p:txBody>
        </p:sp>
        <p:sp>
          <p:nvSpPr>
            <p:cNvPr id="47" name="Textfeld 102"/>
            <p:cNvSpPr txBox="1"/>
            <p:nvPr/>
          </p:nvSpPr>
          <p:spPr>
            <a:xfrm>
              <a:off x="1601670" y="6013100"/>
              <a:ext cx="1800000" cy="234000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AT" sz="1000" dirty="0" smtClean="0"/>
                <a:t>Final </a:t>
              </a:r>
              <a:r>
                <a:rPr lang="de-AT" sz="1000" dirty="0" err="1" smtClean="0"/>
                <a:t>Strategy</a:t>
              </a:r>
              <a:endParaRPr lang="de-AT" sz="1000" dirty="0"/>
            </a:p>
          </p:txBody>
        </p:sp>
        <p:sp>
          <p:nvSpPr>
            <p:cNvPr id="48" name="Pfeil nach unten 47"/>
            <p:cNvSpPr/>
            <p:nvPr/>
          </p:nvSpPr>
          <p:spPr>
            <a:xfrm rot="5400000" flipH="1">
              <a:off x="1378894" y="6018371"/>
              <a:ext cx="54000" cy="270000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AT"/>
            </a:p>
          </p:txBody>
        </p:sp>
        <p:sp>
          <p:nvSpPr>
            <p:cNvPr id="49" name="Pfeil nach unten 48"/>
            <p:cNvSpPr/>
            <p:nvPr/>
          </p:nvSpPr>
          <p:spPr>
            <a:xfrm rot="5400000" flipH="1">
              <a:off x="2372058" y="1089231"/>
              <a:ext cx="54000" cy="2268000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AT"/>
            </a:p>
          </p:txBody>
        </p:sp>
        <p:sp>
          <p:nvSpPr>
            <p:cNvPr id="50" name="Textfeld 111"/>
            <p:cNvSpPr txBox="1"/>
            <p:nvPr/>
          </p:nvSpPr>
          <p:spPr>
            <a:xfrm rot="16200000">
              <a:off x="-1446265" y="3576874"/>
              <a:ext cx="4807861" cy="46166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lIns="46800" rIns="46800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AT" sz="1200" b="1" dirty="0" smtClean="0"/>
                <a:t>Regional </a:t>
              </a:r>
              <a:r>
                <a:rPr lang="de-AT" sz="1200" b="1" dirty="0" err="1" smtClean="0"/>
                <a:t>Cooperation</a:t>
              </a:r>
              <a:r>
                <a:rPr lang="de-AT" sz="1200" b="1" dirty="0" smtClean="0"/>
                <a:t> Council, Dimension </a:t>
              </a:r>
              <a:r>
                <a:rPr lang="de-AT" sz="1200" b="1" dirty="0" err="1" smtClean="0"/>
                <a:t>coordinators</a:t>
              </a:r>
              <a:r>
                <a:rPr lang="de-AT" sz="1200" b="1" dirty="0" smtClean="0"/>
                <a:t>,</a:t>
              </a:r>
              <a:br>
                <a:rPr lang="de-AT" sz="1200" b="1" dirty="0" smtClean="0"/>
              </a:br>
              <a:r>
                <a:rPr lang="de-AT" sz="1200" b="1" dirty="0" smtClean="0"/>
                <a:t> relevant </a:t>
              </a:r>
              <a:r>
                <a:rPr lang="de-AT" sz="1200" b="1" dirty="0" err="1" smtClean="0"/>
                <a:t>stakeholders</a:t>
              </a:r>
              <a:endParaRPr lang="de-AT" sz="1200" b="1" dirty="0" smtClean="0"/>
            </a:p>
          </p:txBody>
        </p:sp>
        <p:sp>
          <p:nvSpPr>
            <p:cNvPr id="51" name="Nach oben gebogener Pfeil 50"/>
            <p:cNvSpPr/>
            <p:nvPr/>
          </p:nvSpPr>
          <p:spPr>
            <a:xfrm rot="16200000" flipH="1">
              <a:off x="4627562" y="5823838"/>
              <a:ext cx="93051" cy="607883"/>
            </a:xfrm>
            <a:prstGeom prst="bentUpArrow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AT"/>
            </a:p>
          </p:txBody>
        </p:sp>
        <p:sp>
          <p:nvSpPr>
            <p:cNvPr id="53" name="Textfeld 64"/>
            <p:cNvSpPr txBox="1"/>
            <p:nvPr/>
          </p:nvSpPr>
          <p:spPr>
            <a:xfrm>
              <a:off x="1601670" y="2112230"/>
              <a:ext cx="1800000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AT" sz="1000" dirty="0" smtClean="0"/>
                <a:t>Quality </a:t>
              </a:r>
              <a:r>
                <a:rPr lang="de-AT" sz="1000" dirty="0" err="1" smtClean="0"/>
                <a:t>control</a:t>
              </a:r>
              <a:endParaRPr lang="de-AT" sz="1000" dirty="0"/>
            </a:p>
          </p:txBody>
        </p:sp>
        <p:sp>
          <p:nvSpPr>
            <p:cNvPr id="54" name="Pfeil nach unten 53"/>
            <p:cNvSpPr/>
            <p:nvPr/>
          </p:nvSpPr>
          <p:spPr>
            <a:xfrm rot="5400000" flipH="1">
              <a:off x="2372058" y="2673045"/>
              <a:ext cx="54000" cy="2268000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AT"/>
            </a:p>
          </p:txBody>
        </p:sp>
        <p:sp>
          <p:nvSpPr>
            <p:cNvPr id="55" name="Pfeil nach unten 54"/>
            <p:cNvSpPr/>
            <p:nvPr/>
          </p:nvSpPr>
          <p:spPr>
            <a:xfrm rot="10800000" flipH="1" flipV="1">
              <a:off x="2472377" y="3248980"/>
              <a:ext cx="74397" cy="990109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AT"/>
            </a:p>
          </p:txBody>
        </p:sp>
        <p:sp>
          <p:nvSpPr>
            <p:cNvPr id="56" name="Textfeld 67"/>
            <p:cNvSpPr txBox="1"/>
            <p:nvPr/>
          </p:nvSpPr>
          <p:spPr>
            <a:xfrm>
              <a:off x="1601670" y="3677834"/>
              <a:ext cx="1800000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AT" sz="1000" smtClean="0"/>
                <a:t>Quality control</a:t>
              </a:r>
              <a:endParaRPr lang="de-AT" sz="1000" dirty="0"/>
            </a:p>
          </p:txBody>
        </p:sp>
        <p:sp>
          <p:nvSpPr>
            <p:cNvPr id="57" name="Pfeil nach unten 56"/>
            <p:cNvSpPr/>
            <p:nvPr/>
          </p:nvSpPr>
          <p:spPr>
            <a:xfrm rot="5400000" flipH="1">
              <a:off x="2372058" y="4252794"/>
              <a:ext cx="54000" cy="2268000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AT"/>
            </a:p>
          </p:txBody>
        </p:sp>
        <p:sp>
          <p:nvSpPr>
            <p:cNvPr id="58" name="Pfeil nach unten 57"/>
            <p:cNvSpPr/>
            <p:nvPr/>
          </p:nvSpPr>
          <p:spPr>
            <a:xfrm rot="10800000" flipH="1" flipV="1">
              <a:off x="2472378" y="4805530"/>
              <a:ext cx="54000" cy="1097447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AT"/>
            </a:p>
          </p:txBody>
        </p:sp>
        <p:sp>
          <p:nvSpPr>
            <p:cNvPr id="59" name="Textfeld 70"/>
            <p:cNvSpPr txBox="1"/>
            <p:nvPr/>
          </p:nvSpPr>
          <p:spPr>
            <a:xfrm>
              <a:off x="1601670" y="5275794"/>
              <a:ext cx="1800000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AT" sz="1000" smtClean="0"/>
                <a:t>Quality control</a:t>
              </a:r>
              <a:endParaRPr lang="de-AT" sz="1000" dirty="0"/>
            </a:p>
          </p:txBody>
        </p:sp>
        <p:sp>
          <p:nvSpPr>
            <p:cNvPr id="60" name="Textfeld 72"/>
            <p:cNvSpPr txBox="1"/>
            <p:nvPr/>
          </p:nvSpPr>
          <p:spPr>
            <a:xfrm rot="16200000">
              <a:off x="7248261" y="5229482"/>
              <a:ext cx="1515521" cy="4060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lIns="46800" rIns="46800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AT" sz="1200" b="1" smtClean="0"/>
                <a:t>Phase  C</a:t>
              </a:r>
              <a:endParaRPr lang="de-AT" sz="1200" b="1" dirty="0" smtClean="0"/>
            </a:p>
          </p:txBody>
        </p:sp>
        <p:sp>
          <p:nvSpPr>
            <p:cNvPr id="61" name="Textfeld 75"/>
            <p:cNvSpPr txBox="1"/>
            <p:nvPr/>
          </p:nvSpPr>
          <p:spPr>
            <a:xfrm rot="16200000">
              <a:off x="7248261" y="3636909"/>
              <a:ext cx="1515521" cy="4060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lIns="46800" rIns="46800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AT" sz="1200" b="1" smtClean="0"/>
                <a:t>Phase  B</a:t>
              </a:r>
              <a:endParaRPr lang="de-AT" sz="1200" b="1" dirty="0" smtClean="0"/>
            </a:p>
          </p:txBody>
        </p:sp>
        <p:sp>
          <p:nvSpPr>
            <p:cNvPr id="62" name="Textfeld 76"/>
            <p:cNvSpPr txBox="1"/>
            <p:nvPr/>
          </p:nvSpPr>
          <p:spPr>
            <a:xfrm rot="16200000">
              <a:off x="7209066" y="1995209"/>
              <a:ext cx="1593910" cy="4060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lIns="46800" rIns="46800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AT" sz="1200" b="1" dirty="0" smtClean="0"/>
                <a:t>Phase  A</a:t>
              </a:r>
            </a:p>
          </p:txBody>
        </p:sp>
      </p:grp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7458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68565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98488" y="323655"/>
            <a:ext cx="7772400" cy="855095"/>
          </a:xfrm>
        </p:spPr>
        <p:txBody>
          <a:bodyPr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DELIVERABLES </a:t>
            </a:r>
            <a:endParaRPr lang="de-DE" sz="2000" b="1" dirty="0" smtClean="0">
              <a:solidFill>
                <a:srgbClr val="FF0000"/>
              </a:solidFill>
            </a:endParaRPr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715963" y="998730"/>
            <a:ext cx="7523162" cy="635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feld 4"/>
          <p:cNvSpPr txBox="1"/>
          <p:nvPr/>
        </p:nvSpPr>
        <p:spPr>
          <a:xfrm>
            <a:off x="656565" y="1268760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§"/>
            </a:pPr>
            <a:r>
              <a:rPr lang="de-DE" sz="2000" b="1" dirty="0" smtClean="0">
                <a:solidFill>
                  <a:srgbClr val="333333"/>
                </a:solidFill>
              </a:rPr>
              <a:t>Main </a:t>
            </a:r>
            <a:r>
              <a:rPr lang="de-DE" sz="2000" b="1" dirty="0" err="1" smtClean="0">
                <a:solidFill>
                  <a:srgbClr val="333333"/>
                </a:solidFill>
              </a:rPr>
              <a:t>deliverables</a:t>
            </a:r>
            <a:r>
              <a:rPr lang="de-DE" sz="2000" b="1" dirty="0" smtClean="0">
                <a:solidFill>
                  <a:srgbClr val="333333"/>
                </a:solidFill>
              </a:rPr>
              <a:t>:</a:t>
            </a:r>
          </a:p>
          <a:p>
            <a:pPr>
              <a:lnSpc>
                <a:spcPct val="150000"/>
              </a:lnSpc>
              <a:buClr>
                <a:srgbClr val="FFC000"/>
              </a:buClr>
            </a:pPr>
            <a:r>
              <a:rPr lang="de-DE" sz="2000" b="1" dirty="0" smtClean="0">
                <a:solidFill>
                  <a:srgbClr val="333333"/>
                </a:solidFill>
              </a:rPr>
              <a:t>	Zero </a:t>
            </a:r>
            <a:r>
              <a:rPr lang="de-DE" sz="2000" b="1" dirty="0" err="1" smtClean="0">
                <a:solidFill>
                  <a:srgbClr val="333333"/>
                </a:solidFill>
              </a:rPr>
              <a:t>version</a:t>
            </a:r>
            <a:r>
              <a:rPr lang="de-DE" sz="2000" b="1" dirty="0" smtClean="0">
                <a:solidFill>
                  <a:srgbClr val="333333"/>
                </a:solidFill>
              </a:rPr>
              <a:t> of </a:t>
            </a:r>
            <a:r>
              <a:rPr lang="de-DE" sz="2000" b="1" dirty="0" err="1" smtClean="0">
                <a:solidFill>
                  <a:srgbClr val="333333"/>
                </a:solidFill>
              </a:rPr>
              <a:t>the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Strategy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document</a:t>
            </a:r>
            <a:r>
              <a:rPr lang="de-DE" sz="2000" b="1" dirty="0" smtClean="0">
                <a:solidFill>
                  <a:srgbClr val="333333"/>
                </a:solidFill>
              </a:rPr>
              <a:t> + </a:t>
            </a:r>
            <a:r>
              <a:rPr lang="de-DE" sz="2000" b="1" dirty="0" err="1" smtClean="0">
                <a:solidFill>
                  <a:srgbClr val="333333"/>
                </a:solidFill>
              </a:rPr>
              <a:t>adaptations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</a:p>
          <a:p>
            <a:pPr>
              <a:lnSpc>
                <a:spcPct val="150000"/>
              </a:lnSpc>
              <a:buClr>
                <a:srgbClr val="FFC000"/>
              </a:buClr>
            </a:pPr>
            <a:r>
              <a:rPr lang="de-DE" sz="2000" b="1" dirty="0" smtClean="0">
                <a:solidFill>
                  <a:srgbClr val="333333"/>
                </a:solidFill>
              </a:rPr>
              <a:t>	</a:t>
            </a:r>
            <a:r>
              <a:rPr lang="de-DE" sz="2000" b="1" dirty="0" err="1" smtClean="0">
                <a:solidFill>
                  <a:srgbClr val="333333"/>
                </a:solidFill>
              </a:rPr>
              <a:t>Draft</a:t>
            </a:r>
            <a:r>
              <a:rPr lang="de-DE" sz="2000" b="1" dirty="0" smtClean="0">
                <a:solidFill>
                  <a:srgbClr val="333333"/>
                </a:solidFill>
              </a:rPr>
              <a:t> final </a:t>
            </a:r>
            <a:r>
              <a:rPr lang="de-DE" sz="2000" b="1" dirty="0" err="1" smtClean="0">
                <a:solidFill>
                  <a:srgbClr val="333333"/>
                </a:solidFill>
              </a:rPr>
              <a:t>version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>
                <a:solidFill>
                  <a:srgbClr val="333333"/>
                </a:solidFill>
              </a:rPr>
              <a:t>of </a:t>
            </a:r>
            <a:r>
              <a:rPr lang="de-DE" sz="2000" b="1" dirty="0" err="1">
                <a:solidFill>
                  <a:srgbClr val="333333"/>
                </a:solidFill>
              </a:rPr>
              <a:t>the</a:t>
            </a:r>
            <a:r>
              <a:rPr lang="de-DE" sz="2000" b="1" dirty="0">
                <a:solidFill>
                  <a:srgbClr val="333333"/>
                </a:solidFill>
              </a:rPr>
              <a:t> </a:t>
            </a:r>
            <a:r>
              <a:rPr lang="de-DE" sz="2000" b="1" dirty="0" err="1">
                <a:solidFill>
                  <a:srgbClr val="333333"/>
                </a:solidFill>
              </a:rPr>
              <a:t>Strategy</a:t>
            </a:r>
            <a:r>
              <a:rPr lang="de-DE" sz="2000" b="1" dirty="0">
                <a:solidFill>
                  <a:srgbClr val="333333"/>
                </a:solidFill>
              </a:rPr>
              <a:t> </a:t>
            </a:r>
            <a:r>
              <a:rPr lang="de-DE" sz="2000" b="1" dirty="0" err="1">
                <a:solidFill>
                  <a:srgbClr val="333333"/>
                </a:solidFill>
              </a:rPr>
              <a:t>document</a:t>
            </a:r>
            <a:r>
              <a:rPr lang="de-DE" sz="2000" b="1" dirty="0">
                <a:solidFill>
                  <a:srgbClr val="333333"/>
                </a:solidFill>
              </a:rPr>
              <a:t> </a:t>
            </a:r>
            <a:r>
              <a:rPr lang="de-DE" sz="2000" b="1" dirty="0">
                <a:solidFill>
                  <a:srgbClr val="333333"/>
                </a:solidFill>
              </a:rPr>
              <a:t>	</a:t>
            </a:r>
            <a:endParaRPr lang="de-DE" sz="2000" b="1" dirty="0" smtClean="0">
              <a:solidFill>
                <a:srgbClr val="333333"/>
              </a:solidFill>
            </a:endParaRPr>
          </a:p>
          <a:p>
            <a:pPr>
              <a:lnSpc>
                <a:spcPct val="150000"/>
              </a:lnSpc>
              <a:buClr>
                <a:srgbClr val="FFC000"/>
              </a:buClr>
            </a:pPr>
            <a:r>
              <a:rPr lang="de-DE" sz="2000" b="1" dirty="0" smtClean="0">
                <a:solidFill>
                  <a:srgbClr val="333333"/>
                </a:solidFill>
              </a:rPr>
              <a:t>	Final </a:t>
            </a:r>
            <a:r>
              <a:rPr lang="de-DE" sz="2000" b="1" dirty="0" err="1">
                <a:solidFill>
                  <a:srgbClr val="333333"/>
                </a:solidFill>
              </a:rPr>
              <a:t>version</a:t>
            </a:r>
            <a:r>
              <a:rPr lang="de-DE" sz="2000" b="1" dirty="0">
                <a:solidFill>
                  <a:srgbClr val="333333"/>
                </a:solidFill>
              </a:rPr>
              <a:t> of </a:t>
            </a:r>
            <a:r>
              <a:rPr lang="de-DE" sz="2000" b="1" dirty="0" err="1">
                <a:solidFill>
                  <a:srgbClr val="333333"/>
                </a:solidFill>
              </a:rPr>
              <a:t>the</a:t>
            </a:r>
            <a:r>
              <a:rPr lang="de-DE" sz="2000" b="1" dirty="0">
                <a:solidFill>
                  <a:srgbClr val="333333"/>
                </a:solidFill>
              </a:rPr>
              <a:t> </a:t>
            </a:r>
            <a:r>
              <a:rPr lang="de-DE" sz="2000" b="1" dirty="0" err="1">
                <a:solidFill>
                  <a:srgbClr val="333333"/>
                </a:solidFill>
              </a:rPr>
              <a:t>Strategy</a:t>
            </a:r>
            <a:r>
              <a:rPr lang="de-DE" sz="2000" b="1" dirty="0">
                <a:solidFill>
                  <a:srgbClr val="333333"/>
                </a:solidFill>
              </a:rPr>
              <a:t> </a:t>
            </a:r>
            <a:r>
              <a:rPr lang="de-DE" sz="2000" b="1" dirty="0" err="1">
                <a:solidFill>
                  <a:srgbClr val="333333"/>
                </a:solidFill>
              </a:rPr>
              <a:t>document</a:t>
            </a:r>
            <a:endParaRPr lang="de-DE" sz="2000" b="1" dirty="0" smtClean="0">
              <a:solidFill>
                <a:srgbClr val="333333"/>
              </a:solidFill>
            </a:endParaRPr>
          </a:p>
          <a:p>
            <a:pPr>
              <a:lnSpc>
                <a:spcPct val="150000"/>
              </a:lnSpc>
              <a:buClr>
                <a:srgbClr val="FFC000"/>
              </a:buClr>
            </a:pPr>
            <a:r>
              <a:rPr lang="de-DE" sz="2000" b="1" dirty="0">
                <a:solidFill>
                  <a:srgbClr val="333333"/>
                </a:solidFill>
              </a:rPr>
              <a:t>	</a:t>
            </a:r>
            <a:r>
              <a:rPr lang="de-DE" sz="2000" b="1" dirty="0" smtClean="0">
                <a:solidFill>
                  <a:srgbClr val="333333"/>
                </a:solidFill>
              </a:rPr>
              <a:t>5 </a:t>
            </a:r>
            <a:r>
              <a:rPr lang="de-DE" sz="2000" b="1" dirty="0" err="1" smtClean="0">
                <a:solidFill>
                  <a:srgbClr val="333333"/>
                </a:solidFill>
              </a:rPr>
              <a:t>pillar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reports</a:t>
            </a:r>
            <a:r>
              <a:rPr lang="de-DE" sz="2000" b="1" dirty="0" smtClean="0">
                <a:solidFill>
                  <a:srgbClr val="333333"/>
                </a:solidFill>
              </a:rPr>
              <a:t> (</a:t>
            </a:r>
            <a:r>
              <a:rPr lang="de-DE" sz="2000" b="1" dirty="0" err="1" smtClean="0">
                <a:solidFill>
                  <a:srgbClr val="333333"/>
                </a:solidFill>
              </a:rPr>
              <a:t>draft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and</a:t>
            </a:r>
            <a:r>
              <a:rPr lang="de-DE" sz="2000" b="1" dirty="0" smtClean="0">
                <a:solidFill>
                  <a:srgbClr val="333333"/>
                </a:solidFill>
              </a:rPr>
              <a:t> final </a:t>
            </a:r>
            <a:r>
              <a:rPr lang="de-DE" sz="2000" b="1" dirty="0" err="1" smtClean="0">
                <a:solidFill>
                  <a:srgbClr val="333333"/>
                </a:solidFill>
              </a:rPr>
              <a:t>versions</a:t>
            </a:r>
            <a:r>
              <a:rPr lang="de-DE" sz="2000" b="1" dirty="0" smtClean="0">
                <a:solidFill>
                  <a:srgbClr val="333333"/>
                </a:solidFill>
              </a:rPr>
              <a:t>)</a:t>
            </a:r>
            <a:endParaRPr lang="de-DE" sz="2000" b="1" dirty="0" smtClean="0">
              <a:solidFill>
                <a:srgbClr val="333333"/>
              </a:solidFill>
            </a:endParaRPr>
          </a:p>
          <a:p>
            <a:pPr>
              <a:lnSpc>
                <a:spcPct val="150000"/>
              </a:lnSpc>
              <a:buClr>
                <a:srgbClr val="FFC000"/>
              </a:buClr>
            </a:pPr>
            <a:endParaRPr lang="de-DE" sz="2000" b="1" dirty="0" smtClean="0">
              <a:solidFill>
                <a:srgbClr val="333333"/>
              </a:solidFill>
            </a:endParaRPr>
          </a:p>
          <a:p>
            <a:pPr marL="342900" indent="-342900"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§"/>
            </a:pPr>
            <a:r>
              <a:rPr lang="de-DE" sz="2000" b="1" dirty="0" err="1" smtClean="0">
                <a:solidFill>
                  <a:srgbClr val="333333"/>
                </a:solidFill>
              </a:rPr>
              <a:t>Process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management</a:t>
            </a:r>
            <a:r>
              <a:rPr lang="de-DE" sz="2000" b="1" dirty="0" smtClean="0">
                <a:solidFill>
                  <a:srgbClr val="333333"/>
                </a:solidFill>
              </a:rPr>
              <a:t>:</a:t>
            </a:r>
            <a:endParaRPr lang="de-DE" sz="2000" b="1" dirty="0">
              <a:solidFill>
                <a:srgbClr val="333333"/>
              </a:solidFill>
            </a:endParaRPr>
          </a:p>
          <a:p>
            <a:pPr marL="901700">
              <a:lnSpc>
                <a:spcPct val="150000"/>
              </a:lnSpc>
              <a:buClr>
                <a:srgbClr val="FFC000"/>
              </a:buClr>
            </a:pPr>
            <a:r>
              <a:rPr lang="de-DE" sz="2000" b="1" dirty="0" smtClean="0">
                <a:solidFill>
                  <a:srgbClr val="333333"/>
                </a:solidFill>
              </a:rPr>
              <a:t>	</a:t>
            </a:r>
            <a:r>
              <a:rPr lang="de-DE" sz="2000" b="1" dirty="0" err="1" smtClean="0">
                <a:solidFill>
                  <a:srgbClr val="333333"/>
                </a:solidFill>
              </a:rPr>
              <a:t>has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to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ensure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that</a:t>
            </a:r>
            <a:r>
              <a:rPr lang="de-DE" sz="2000" b="1" dirty="0" smtClean="0">
                <a:solidFill>
                  <a:srgbClr val="333333"/>
                </a:solidFill>
              </a:rPr>
              <a:t> a </a:t>
            </a:r>
            <a:r>
              <a:rPr lang="de-DE" sz="2000" b="1" dirty="0" err="1" smtClean="0">
                <a:solidFill>
                  <a:srgbClr val="333333"/>
                </a:solidFill>
              </a:rPr>
              <a:t>very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broad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and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diversified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group</a:t>
            </a:r>
            <a:r>
              <a:rPr lang="de-DE" sz="2000" b="1" dirty="0" smtClean="0">
                <a:solidFill>
                  <a:srgbClr val="333333"/>
                </a:solidFill>
              </a:rPr>
              <a:t> of </a:t>
            </a:r>
            <a:r>
              <a:rPr lang="de-DE" sz="2000" b="1" dirty="0" err="1" smtClean="0">
                <a:solidFill>
                  <a:srgbClr val="333333"/>
                </a:solidFill>
              </a:rPr>
              <a:t>experts</a:t>
            </a:r>
            <a:r>
              <a:rPr lang="de-DE" sz="2000" b="1" dirty="0" smtClean="0">
                <a:solidFill>
                  <a:srgbClr val="333333"/>
                </a:solidFill>
              </a:rPr>
              <a:t> will </a:t>
            </a:r>
            <a:r>
              <a:rPr lang="de-DE" sz="2000" b="1" dirty="0" err="1" smtClean="0">
                <a:solidFill>
                  <a:srgbClr val="333333"/>
                </a:solidFill>
              </a:rPr>
              <a:t>deliver</a:t>
            </a:r>
            <a:r>
              <a:rPr lang="de-DE" sz="2000" b="1" dirty="0" smtClean="0">
                <a:solidFill>
                  <a:srgbClr val="333333"/>
                </a:solidFill>
              </a:rPr>
              <a:t> of </a:t>
            </a:r>
            <a:r>
              <a:rPr lang="de-DE" sz="2000" b="1" dirty="0" err="1" smtClean="0">
                <a:solidFill>
                  <a:srgbClr val="333333"/>
                </a:solidFill>
              </a:rPr>
              <a:t>coherent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set</a:t>
            </a:r>
            <a:r>
              <a:rPr lang="de-DE" sz="2000" b="1" dirty="0" smtClean="0">
                <a:solidFill>
                  <a:srgbClr val="333333"/>
                </a:solidFill>
              </a:rPr>
              <a:t> of </a:t>
            </a:r>
            <a:r>
              <a:rPr lang="de-DE" sz="2000" b="1" dirty="0" err="1" smtClean="0">
                <a:solidFill>
                  <a:srgbClr val="333333"/>
                </a:solidFill>
              </a:rPr>
              <a:t>documents</a:t>
            </a:r>
            <a:endParaRPr lang="de-DE" sz="2000" b="1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1219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98488" y="323655"/>
            <a:ext cx="7772400" cy="855095"/>
          </a:xfrm>
        </p:spPr>
        <p:txBody>
          <a:bodyPr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MAIN CHALLENGES</a:t>
            </a:r>
            <a:endParaRPr lang="de-DE" sz="2000" b="1" dirty="0" smtClean="0">
              <a:solidFill>
                <a:srgbClr val="FF0000"/>
              </a:solidFill>
            </a:endParaRPr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715963" y="998730"/>
            <a:ext cx="7523162" cy="635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feld 4"/>
          <p:cNvSpPr txBox="1"/>
          <p:nvPr/>
        </p:nvSpPr>
        <p:spPr>
          <a:xfrm>
            <a:off x="566556" y="1268760"/>
            <a:ext cx="7920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§"/>
            </a:pPr>
            <a:r>
              <a:rPr lang="de-DE" sz="2000" b="1" dirty="0" smtClean="0">
                <a:solidFill>
                  <a:srgbClr val="333333"/>
                </a:solidFill>
              </a:rPr>
              <a:t>Time </a:t>
            </a:r>
            <a:r>
              <a:rPr lang="de-DE" sz="2000" b="1" dirty="0" err="1" smtClean="0">
                <a:solidFill>
                  <a:srgbClr val="333333"/>
                </a:solidFill>
              </a:rPr>
              <a:t>pressure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and</a:t>
            </a:r>
            <a:r>
              <a:rPr lang="de-DE" sz="2000" b="1" dirty="0" smtClean="0">
                <a:solidFill>
                  <a:srgbClr val="333333"/>
                </a:solidFill>
              </a:rPr>
              <a:t> lack of </a:t>
            </a:r>
            <a:r>
              <a:rPr lang="de-DE" sz="2000" b="1" dirty="0" err="1" smtClean="0">
                <a:solidFill>
                  <a:srgbClr val="333333"/>
                </a:solidFill>
              </a:rPr>
              <a:t>availability</a:t>
            </a:r>
            <a:r>
              <a:rPr lang="de-DE" sz="2000" b="1" dirty="0" smtClean="0">
                <a:solidFill>
                  <a:srgbClr val="333333"/>
                </a:solidFill>
              </a:rPr>
              <a:t> of </a:t>
            </a:r>
            <a:r>
              <a:rPr lang="de-DE" sz="2000" b="1" dirty="0" err="1" smtClean="0">
                <a:solidFill>
                  <a:srgbClr val="333333"/>
                </a:solidFill>
              </a:rPr>
              <a:t>key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players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during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summer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months</a:t>
            </a:r>
            <a:endParaRPr lang="de-DE" sz="2000" b="1" dirty="0" smtClean="0">
              <a:solidFill>
                <a:srgbClr val="333333"/>
              </a:solidFill>
            </a:endParaRPr>
          </a:p>
          <a:p>
            <a:pPr>
              <a:lnSpc>
                <a:spcPct val="150000"/>
              </a:lnSpc>
              <a:buClr>
                <a:srgbClr val="FFC000"/>
              </a:buClr>
            </a:pPr>
            <a:endParaRPr lang="de-DE" sz="2000" b="1" dirty="0" smtClean="0">
              <a:solidFill>
                <a:srgbClr val="333333"/>
              </a:solidFill>
            </a:endParaRPr>
          </a:p>
          <a:p>
            <a:pPr marL="342900" indent="-342900"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§"/>
            </a:pPr>
            <a:r>
              <a:rPr lang="de-DE" sz="2000" b="1" dirty="0" smtClean="0">
                <a:solidFill>
                  <a:srgbClr val="333333"/>
                </a:solidFill>
              </a:rPr>
              <a:t>Different </a:t>
            </a:r>
            <a:r>
              <a:rPr lang="de-DE" sz="2000" b="1" dirty="0" err="1" smtClean="0">
                <a:solidFill>
                  <a:srgbClr val="333333"/>
                </a:solidFill>
              </a:rPr>
              <a:t>level</a:t>
            </a:r>
            <a:r>
              <a:rPr lang="de-DE" sz="2000" b="1" dirty="0" smtClean="0">
                <a:solidFill>
                  <a:srgbClr val="333333"/>
                </a:solidFill>
              </a:rPr>
              <a:t> of </a:t>
            </a:r>
            <a:r>
              <a:rPr lang="de-DE" sz="2000" b="1" dirty="0" err="1" smtClean="0">
                <a:solidFill>
                  <a:srgbClr val="333333"/>
                </a:solidFill>
              </a:rPr>
              <a:t>coordination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between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dimensions</a:t>
            </a:r>
            <a:r>
              <a:rPr lang="de-DE" sz="2000" b="1" dirty="0" smtClean="0">
                <a:solidFill>
                  <a:srgbClr val="333333"/>
                </a:solidFill>
              </a:rPr>
              <a:t>:</a:t>
            </a:r>
          </a:p>
          <a:p>
            <a:pPr marL="355600">
              <a:lnSpc>
                <a:spcPct val="150000"/>
              </a:lnSpc>
              <a:buClr>
                <a:srgbClr val="FFC000"/>
              </a:buClr>
            </a:pPr>
            <a:r>
              <a:rPr lang="de-DE" sz="2000" b="1" dirty="0" err="1" smtClean="0">
                <a:solidFill>
                  <a:srgbClr val="333333"/>
                </a:solidFill>
              </a:rPr>
              <a:t>some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dimension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are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based</a:t>
            </a:r>
            <a:r>
              <a:rPr lang="de-DE" sz="2000" b="1" dirty="0" smtClean="0">
                <a:solidFill>
                  <a:srgbClr val="333333"/>
                </a:solidFill>
              </a:rPr>
              <a:t> upon a </a:t>
            </a:r>
            <a:r>
              <a:rPr lang="de-DE" sz="2000" b="1" dirty="0" err="1" smtClean="0">
                <a:solidFill>
                  <a:srgbClr val="333333"/>
                </a:solidFill>
              </a:rPr>
              <a:t>well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functioning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and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institutionalized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cooperation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process</a:t>
            </a:r>
            <a:r>
              <a:rPr lang="de-DE" sz="2000" b="1" dirty="0" smtClean="0">
                <a:solidFill>
                  <a:srgbClr val="333333"/>
                </a:solidFill>
              </a:rPr>
              <a:t>; in </a:t>
            </a:r>
            <a:r>
              <a:rPr lang="de-DE" sz="2000" b="1" dirty="0" err="1" smtClean="0">
                <a:solidFill>
                  <a:srgbClr val="333333"/>
                </a:solidFill>
              </a:rPr>
              <a:t>others</a:t>
            </a:r>
            <a:r>
              <a:rPr lang="de-DE" sz="2000" b="1" dirty="0" smtClean="0">
                <a:solidFill>
                  <a:srgbClr val="333333"/>
                </a:solidFill>
              </a:rPr>
              <a:t>, </a:t>
            </a:r>
            <a:r>
              <a:rPr lang="de-DE" sz="2000" b="1" dirty="0" err="1" smtClean="0">
                <a:solidFill>
                  <a:srgbClr val="333333"/>
                </a:solidFill>
              </a:rPr>
              <a:t>this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process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has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yet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to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be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established</a:t>
            </a:r>
            <a:endParaRPr lang="de-DE" sz="2000" b="1" dirty="0" smtClean="0">
              <a:solidFill>
                <a:srgbClr val="333333"/>
              </a:solidFill>
            </a:endParaRPr>
          </a:p>
          <a:p>
            <a:pPr>
              <a:lnSpc>
                <a:spcPct val="150000"/>
              </a:lnSpc>
              <a:buClr>
                <a:srgbClr val="FFC000"/>
              </a:buClr>
            </a:pPr>
            <a:endParaRPr lang="de-DE" sz="2000" b="1" dirty="0" smtClean="0">
              <a:solidFill>
                <a:srgbClr val="333333"/>
              </a:solidFill>
            </a:endParaRPr>
          </a:p>
          <a:p>
            <a:pPr marL="342900" indent="-342900"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§"/>
            </a:pPr>
            <a:r>
              <a:rPr lang="de-DE" sz="2000" b="1" dirty="0" smtClean="0">
                <a:solidFill>
                  <a:srgbClr val="333333"/>
                </a:solidFill>
              </a:rPr>
              <a:t>Regional </a:t>
            </a:r>
            <a:r>
              <a:rPr lang="de-DE" sz="2000" b="1" dirty="0" err="1" smtClean="0">
                <a:solidFill>
                  <a:srgbClr val="333333"/>
                </a:solidFill>
              </a:rPr>
              <a:t>ownership</a:t>
            </a:r>
            <a:r>
              <a:rPr lang="de-DE" sz="2000" b="1" dirty="0" smtClean="0">
                <a:solidFill>
                  <a:srgbClr val="333333"/>
                </a:solidFill>
              </a:rPr>
              <a:t> of </a:t>
            </a:r>
            <a:r>
              <a:rPr lang="de-DE" sz="2000" b="1" dirty="0" err="1" smtClean="0">
                <a:solidFill>
                  <a:srgbClr val="333333"/>
                </a:solidFill>
              </a:rPr>
              <a:t>the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project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requires</a:t>
            </a:r>
            <a:r>
              <a:rPr lang="de-DE" sz="2000" b="1" dirty="0" smtClean="0">
                <a:solidFill>
                  <a:srgbClr val="333333"/>
                </a:solidFill>
              </a:rPr>
              <a:t> strong </a:t>
            </a:r>
            <a:r>
              <a:rPr lang="de-DE" sz="2000" b="1" dirty="0" err="1" smtClean="0">
                <a:solidFill>
                  <a:srgbClr val="333333"/>
                </a:solidFill>
              </a:rPr>
              <a:t>governance</a:t>
            </a:r>
            <a:r>
              <a:rPr lang="de-DE" sz="2000" b="1" dirty="0" smtClean="0">
                <a:solidFill>
                  <a:srgbClr val="333333"/>
                </a:solidFill>
              </a:rPr>
              <a:t> </a:t>
            </a:r>
            <a:r>
              <a:rPr lang="de-DE" sz="2000" b="1" dirty="0" err="1" smtClean="0">
                <a:solidFill>
                  <a:srgbClr val="333333"/>
                </a:solidFill>
              </a:rPr>
              <a:t>structure</a:t>
            </a:r>
            <a:endParaRPr lang="de-DE" sz="2000" b="1" dirty="0">
              <a:solidFill>
                <a:srgbClr val="333333"/>
              </a:solidFill>
            </a:endParaRPr>
          </a:p>
          <a:p>
            <a:pPr>
              <a:lnSpc>
                <a:spcPct val="150000"/>
              </a:lnSpc>
              <a:buClr>
                <a:srgbClr val="FFC000"/>
              </a:buClr>
            </a:pPr>
            <a:r>
              <a:rPr lang="de-DE" sz="2000" b="1" dirty="0" smtClean="0">
                <a:solidFill>
                  <a:srgbClr val="333333"/>
                </a:solidFill>
              </a:rPr>
              <a:t>	</a:t>
            </a:r>
            <a:r>
              <a:rPr lang="de-DE" sz="2000" b="1" dirty="0">
                <a:solidFill>
                  <a:srgbClr val="333333"/>
                </a:solidFill>
              </a:rPr>
              <a:t>	</a:t>
            </a:r>
            <a:endParaRPr lang="de-DE" sz="20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Clr>
                <a:srgbClr val="FFC000"/>
              </a:buClr>
            </a:pPr>
            <a:endParaRPr lang="de-DE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09335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98488" y="323655"/>
            <a:ext cx="7772400" cy="855095"/>
          </a:xfrm>
        </p:spPr>
        <p:txBody>
          <a:bodyPr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TASKS</a:t>
            </a:r>
            <a:r>
              <a:rPr lang="de-DE" sz="2000" b="1" dirty="0">
                <a:solidFill>
                  <a:schemeClr val="tx1"/>
                </a:solidFill>
              </a:rPr>
              <a:t> </a:t>
            </a:r>
            <a:r>
              <a:rPr lang="de-DE" sz="2000" b="1" dirty="0" smtClean="0">
                <a:solidFill>
                  <a:schemeClr val="tx1"/>
                </a:solidFill>
              </a:rPr>
              <a:t>OF WIIW TEAM </a:t>
            </a:r>
            <a:endParaRPr lang="de-DE" sz="2000" b="1" dirty="0" smtClean="0">
              <a:solidFill>
                <a:srgbClr val="FF0000"/>
              </a:solidFill>
            </a:endParaRPr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715963" y="998730"/>
            <a:ext cx="7523162" cy="635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feld 4"/>
          <p:cNvSpPr txBox="1"/>
          <p:nvPr/>
        </p:nvSpPr>
        <p:spPr>
          <a:xfrm>
            <a:off x="656565" y="1268753"/>
            <a:ext cx="792088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C000"/>
              </a:buClr>
              <a:buFont typeface="Wingdings" pitchFamily="2" charset="2"/>
              <a:buChar char="§"/>
            </a:pPr>
            <a:r>
              <a:rPr lang="en-GB" sz="1600" b="1" dirty="0" smtClean="0">
                <a:solidFill>
                  <a:srgbClr val="333333"/>
                </a:solidFill>
              </a:rPr>
              <a:t>Review of state of play</a:t>
            </a:r>
          </a:p>
          <a:p>
            <a:pPr marL="800100" lvl="1" indent="-342900">
              <a:buClr>
                <a:srgbClr val="FFC000"/>
              </a:buClr>
              <a:buFont typeface="Symbol" pitchFamily="18" charset="2"/>
              <a:buChar char="-"/>
            </a:pPr>
            <a:r>
              <a:rPr lang="en-GB" sz="1600" dirty="0" smtClean="0">
                <a:solidFill>
                  <a:srgbClr val="333333"/>
                </a:solidFill>
              </a:rPr>
              <a:t>Collection of reports &amp; information that is available</a:t>
            </a:r>
          </a:p>
          <a:p>
            <a:pPr marL="800100" lvl="1" indent="-342900">
              <a:buClr>
                <a:srgbClr val="FFC000"/>
              </a:buClr>
              <a:buFont typeface="Symbol" pitchFamily="18" charset="2"/>
              <a:buChar char="-"/>
            </a:pPr>
            <a:r>
              <a:rPr lang="en-GB" sz="1600" dirty="0" smtClean="0">
                <a:solidFill>
                  <a:srgbClr val="333333"/>
                </a:solidFill>
              </a:rPr>
              <a:t>Review of documents; consult relevant experts</a:t>
            </a:r>
          </a:p>
          <a:p>
            <a:pPr marL="800100" lvl="1" indent="-342900">
              <a:buClr>
                <a:srgbClr val="FFC000"/>
              </a:buClr>
              <a:buFont typeface="Symbol" pitchFamily="18" charset="2"/>
              <a:buChar char="-"/>
            </a:pPr>
            <a:endParaRPr lang="en-GB" sz="1600" dirty="0" smtClean="0">
              <a:solidFill>
                <a:srgbClr val="333333"/>
              </a:solidFill>
            </a:endParaRPr>
          </a:p>
          <a:p>
            <a:pPr marL="285750" indent="-285750">
              <a:buClr>
                <a:srgbClr val="FFC000"/>
              </a:buClr>
              <a:buFont typeface="Wingdings" pitchFamily="2" charset="2"/>
              <a:buChar char="§"/>
            </a:pPr>
            <a:r>
              <a:rPr lang="en-GB" sz="1600" b="1" dirty="0" smtClean="0">
                <a:solidFill>
                  <a:srgbClr val="333333"/>
                </a:solidFill>
              </a:rPr>
              <a:t>Ensure coherence and cohesion </a:t>
            </a:r>
          </a:p>
          <a:p>
            <a:pPr marL="800100" lvl="1" indent="-342900">
              <a:buClr>
                <a:srgbClr val="FFC000"/>
              </a:buClr>
              <a:buFont typeface="Symbol" pitchFamily="18" charset="2"/>
              <a:buChar char="-"/>
            </a:pPr>
            <a:r>
              <a:rPr lang="en-GB" sz="1600" dirty="0" smtClean="0">
                <a:solidFill>
                  <a:srgbClr val="333333"/>
                </a:solidFill>
              </a:rPr>
              <a:t>analysis </a:t>
            </a:r>
            <a:r>
              <a:rPr lang="en-GB" sz="1600" dirty="0">
                <a:solidFill>
                  <a:srgbClr val="333333"/>
                </a:solidFill>
              </a:rPr>
              <a:t>and assessments</a:t>
            </a:r>
          </a:p>
          <a:p>
            <a:pPr marL="800100" lvl="1" indent="-342900">
              <a:buClr>
                <a:srgbClr val="FFC000"/>
              </a:buClr>
              <a:buFont typeface="Symbol" pitchFamily="18" charset="2"/>
              <a:buChar char="-"/>
            </a:pPr>
            <a:r>
              <a:rPr lang="en-GB" sz="1600" dirty="0" smtClean="0">
                <a:solidFill>
                  <a:srgbClr val="333333"/>
                </a:solidFill>
              </a:rPr>
              <a:t>objectives, measures and actions</a:t>
            </a:r>
          </a:p>
          <a:p>
            <a:pPr marL="800100" lvl="1" indent="-342900">
              <a:buClr>
                <a:srgbClr val="FFC000"/>
              </a:buClr>
              <a:buFont typeface="Symbol" pitchFamily="18" charset="2"/>
              <a:buChar char="-"/>
            </a:pPr>
            <a:r>
              <a:rPr lang="en-GB" sz="1600" dirty="0">
                <a:solidFill>
                  <a:srgbClr val="333333"/>
                </a:solidFill>
              </a:rPr>
              <a:t>c</a:t>
            </a:r>
            <a:r>
              <a:rPr lang="en-GB" sz="1600" dirty="0" smtClean="0">
                <a:solidFill>
                  <a:srgbClr val="333333"/>
                </a:solidFill>
              </a:rPr>
              <a:t>ross-cutting issues</a:t>
            </a:r>
            <a:endParaRPr lang="en-GB" sz="1600" dirty="0">
              <a:solidFill>
                <a:srgbClr val="333333"/>
              </a:solidFill>
            </a:endParaRPr>
          </a:p>
          <a:p>
            <a:pPr marL="285750" indent="-285750">
              <a:buClr>
                <a:srgbClr val="FFC000"/>
              </a:buClr>
              <a:buFont typeface="Wingdings" pitchFamily="2" charset="2"/>
              <a:buChar char="§"/>
            </a:pPr>
            <a:endParaRPr lang="en-GB" sz="1600" b="1" dirty="0">
              <a:solidFill>
                <a:srgbClr val="333333"/>
              </a:solidFill>
            </a:endParaRPr>
          </a:p>
          <a:p>
            <a:pPr marL="285750" indent="-285750">
              <a:buClr>
                <a:srgbClr val="FFC000"/>
              </a:buClr>
              <a:buFont typeface="Wingdings" pitchFamily="2" charset="2"/>
              <a:buChar char="§"/>
            </a:pPr>
            <a:r>
              <a:rPr lang="en-GB" sz="1600" b="1" dirty="0" smtClean="0">
                <a:solidFill>
                  <a:srgbClr val="333333"/>
                </a:solidFill>
              </a:rPr>
              <a:t>Support with additional expertise</a:t>
            </a:r>
          </a:p>
          <a:p>
            <a:pPr marL="742950" lvl="1" indent="-285750">
              <a:buClr>
                <a:srgbClr val="FFC000"/>
              </a:buClr>
              <a:buFont typeface="Symbol" pitchFamily="18" charset="2"/>
              <a:buChar char="-"/>
            </a:pPr>
            <a:r>
              <a:rPr lang="en-GB" sz="1600" dirty="0" smtClean="0">
                <a:solidFill>
                  <a:srgbClr val="333333"/>
                </a:solidFill>
              </a:rPr>
              <a:t>provide </a:t>
            </a:r>
            <a:r>
              <a:rPr lang="en-GB" sz="1600" dirty="0">
                <a:solidFill>
                  <a:srgbClr val="333333"/>
                </a:solidFill>
              </a:rPr>
              <a:t>r</a:t>
            </a:r>
            <a:r>
              <a:rPr lang="en-GB" sz="1600" dirty="0" smtClean="0">
                <a:solidFill>
                  <a:srgbClr val="333333"/>
                </a:solidFill>
              </a:rPr>
              <a:t>ationale for strategy and actions</a:t>
            </a:r>
          </a:p>
          <a:p>
            <a:pPr marL="742950" lvl="1" indent="-285750">
              <a:buClr>
                <a:srgbClr val="FFC000"/>
              </a:buClr>
              <a:buFont typeface="Symbol" pitchFamily="18" charset="2"/>
              <a:buChar char="-"/>
            </a:pPr>
            <a:r>
              <a:rPr lang="en-GB" sz="1600" dirty="0">
                <a:solidFill>
                  <a:srgbClr val="333333"/>
                </a:solidFill>
              </a:rPr>
              <a:t>s</a:t>
            </a:r>
            <a:r>
              <a:rPr lang="en-GB" sz="1600" dirty="0" smtClean="0">
                <a:solidFill>
                  <a:srgbClr val="333333"/>
                </a:solidFill>
              </a:rPr>
              <a:t>trategic input about goals and instruments</a:t>
            </a:r>
          </a:p>
          <a:p>
            <a:pPr marL="742950" lvl="1" indent="-285750">
              <a:buClr>
                <a:srgbClr val="FFC000"/>
              </a:buClr>
              <a:buFont typeface="Symbol" pitchFamily="18" charset="2"/>
              <a:buChar char="-"/>
            </a:pPr>
            <a:r>
              <a:rPr lang="en-GB" sz="1600" dirty="0">
                <a:solidFill>
                  <a:srgbClr val="333333"/>
                </a:solidFill>
              </a:rPr>
              <a:t>provide assessment if actions and measures are feasible and consistent with overall Strategy targets and </a:t>
            </a:r>
            <a:r>
              <a:rPr lang="en-GB" sz="1600" dirty="0" smtClean="0">
                <a:solidFill>
                  <a:srgbClr val="333333"/>
                </a:solidFill>
              </a:rPr>
              <a:t>possibly EU </a:t>
            </a:r>
            <a:r>
              <a:rPr lang="en-GB" sz="1600" dirty="0">
                <a:solidFill>
                  <a:srgbClr val="333333"/>
                </a:solidFill>
              </a:rPr>
              <a:t>strategic objectives</a:t>
            </a:r>
          </a:p>
          <a:p>
            <a:pPr marL="285750" indent="-285750">
              <a:buClr>
                <a:srgbClr val="FFC000"/>
              </a:buClr>
              <a:buFont typeface="Wingdings" pitchFamily="2" charset="2"/>
              <a:buChar char="§"/>
            </a:pPr>
            <a:endParaRPr lang="en-GB" sz="1600" b="1" dirty="0" smtClean="0">
              <a:solidFill>
                <a:srgbClr val="333333"/>
              </a:solidFill>
            </a:endParaRPr>
          </a:p>
          <a:p>
            <a:pPr marL="285750" indent="-285750">
              <a:buClr>
                <a:srgbClr val="FFC000"/>
              </a:buClr>
              <a:buFont typeface="Wingdings" pitchFamily="2" charset="2"/>
              <a:buChar char="§"/>
            </a:pPr>
            <a:r>
              <a:rPr lang="en-GB" sz="1600" b="1" dirty="0" smtClean="0">
                <a:solidFill>
                  <a:srgbClr val="333333"/>
                </a:solidFill>
              </a:rPr>
              <a:t>Support drafting of overall strategy</a:t>
            </a:r>
          </a:p>
          <a:p>
            <a:pPr>
              <a:buClr>
                <a:srgbClr val="FFC000"/>
              </a:buClr>
            </a:pPr>
            <a:endParaRPr lang="en-GB" sz="1600" b="1" dirty="0" smtClean="0">
              <a:solidFill>
                <a:srgbClr val="333333"/>
              </a:solidFill>
            </a:endParaRPr>
          </a:p>
          <a:p>
            <a:pPr marL="285750" indent="-285750">
              <a:buClr>
                <a:srgbClr val="FFC000"/>
              </a:buClr>
              <a:buFont typeface="Wingdings" pitchFamily="2" charset="2"/>
              <a:buChar char="§"/>
            </a:pPr>
            <a:r>
              <a:rPr lang="en-GB" sz="1600" b="1" dirty="0" smtClean="0">
                <a:solidFill>
                  <a:srgbClr val="333333"/>
                </a:solidFill>
              </a:rPr>
              <a:t>Leading role in drafting pillar reports</a:t>
            </a:r>
          </a:p>
          <a:p>
            <a:pPr marL="342900" indent="-342900">
              <a:buClr>
                <a:srgbClr val="FFC000"/>
              </a:buClr>
              <a:buFont typeface="Wingdings" pitchFamily="2" charset="2"/>
              <a:buChar char="§"/>
            </a:pPr>
            <a:endParaRPr lang="en-GB" sz="1600" b="1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88785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st_layout_weiss_gelb">
  <a:themeElements>
    <a:clrScheme name="test_layout_weiss_gelb 3">
      <a:dk1>
        <a:srgbClr val="333333"/>
      </a:dk1>
      <a:lt1>
        <a:srgbClr val="EAEAEA"/>
      </a:lt1>
      <a:dk2>
        <a:srgbClr val="000000"/>
      </a:dk2>
      <a:lt2>
        <a:srgbClr val="868686"/>
      </a:lt2>
      <a:accent1>
        <a:srgbClr val="A50021"/>
      </a:accent1>
      <a:accent2>
        <a:srgbClr val="CC0000"/>
      </a:accent2>
      <a:accent3>
        <a:srgbClr val="F3F3F3"/>
      </a:accent3>
      <a:accent4>
        <a:srgbClr val="2A2A2A"/>
      </a:accent4>
      <a:accent5>
        <a:srgbClr val="CFAAAB"/>
      </a:accent5>
      <a:accent6>
        <a:srgbClr val="B90000"/>
      </a:accent6>
      <a:hlink>
        <a:srgbClr val="333333"/>
      </a:hlink>
      <a:folHlink>
        <a:srgbClr val="F8CA1B"/>
      </a:folHlink>
    </a:clrScheme>
    <a:fontScheme name="test_layout_weiss_gel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rgbClr val="80808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rgbClr val="80808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st_layout_weiss_gelb 1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_layout_weiss_gelb 2">
        <a:dk1>
          <a:srgbClr val="333333"/>
        </a:dk1>
        <a:lt1>
          <a:srgbClr val="EAEAEA"/>
        </a:lt1>
        <a:dk2>
          <a:srgbClr val="000000"/>
        </a:dk2>
        <a:lt2>
          <a:srgbClr val="868686"/>
        </a:lt2>
        <a:accent1>
          <a:srgbClr val="A50021"/>
        </a:accent1>
        <a:accent2>
          <a:srgbClr val="CC0000"/>
        </a:accent2>
        <a:accent3>
          <a:srgbClr val="F3F3F3"/>
        </a:accent3>
        <a:accent4>
          <a:srgbClr val="2A2A2A"/>
        </a:accent4>
        <a:accent5>
          <a:srgbClr val="CFAAAB"/>
        </a:accent5>
        <a:accent6>
          <a:srgbClr val="B90000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_layout_weiss_gelb 3">
        <a:dk1>
          <a:srgbClr val="333333"/>
        </a:dk1>
        <a:lt1>
          <a:srgbClr val="EAEAEA"/>
        </a:lt1>
        <a:dk2>
          <a:srgbClr val="000000"/>
        </a:dk2>
        <a:lt2>
          <a:srgbClr val="868686"/>
        </a:lt2>
        <a:accent1>
          <a:srgbClr val="A50021"/>
        </a:accent1>
        <a:accent2>
          <a:srgbClr val="CC0000"/>
        </a:accent2>
        <a:accent3>
          <a:srgbClr val="F3F3F3"/>
        </a:accent3>
        <a:accent4>
          <a:srgbClr val="2A2A2A"/>
        </a:accent4>
        <a:accent5>
          <a:srgbClr val="CFAAAB"/>
        </a:accent5>
        <a:accent6>
          <a:srgbClr val="B90000"/>
        </a:accent6>
        <a:hlink>
          <a:srgbClr val="333333"/>
        </a:hlink>
        <a:folHlink>
          <a:srgbClr val="F8CA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st_layout_weiss_gelb 2">
    <a:dk1>
      <a:srgbClr val="333333"/>
    </a:dk1>
    <a:lt1>
      <a:srgbClr val="EAEAEA"/>
    </a:lt1>
    <a:dk2>
      <a:srgbClr val="000000"/>
    </a:dk2>
    <a:lt2>
      <a:srgbClr val="868686"/>
    </a:lt2>
    <a:accent1>
      <a:srgbClr val="A50021"/>
    </a:accent1>
    <a:accent2>
      <a:srgbClr val="CC0000"/>
    </a:accent2>
    <a:accent3>
      <a:srgbClr val="F3F3F3"/>
    </a:accent3>
    <a:accent4>
      <a:srgbClr val="2A2A2A"/>
    </a:accent4>
    <a:accent5>
      <a:srgbClr val="CFAAAB"/>
    </a:accent5>
    <a:accent6>
      <a:srgbClr val="B90000"/>
    </a:accent6>
    <a:hlink>
      <a:srgbClr val="333333"/>
    </a:hlink>
    <a:folHlink>
      <a:srgbClr val="77777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C:\Dokumente und Einstellungen\muck.WIIW.000\Anwendungsdaten\Microsoft\Vorlagen\test_layout_weiss_gelb.pot</Template>
  <TotalTime>0</TotalTime>
  <Words>795</Words>
  <Application>Microsoft Office PowerPoint</Application>
  <PresentationFormat>Bildschirmpräsentation (4:3)</PresentationFormat>
  <Paragraphs>231</Paragraphs>
  <Slides>11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test_layout_weiss_gelb</vt:lpstr>
      <vt:lpstr> Regional Cooperation Council 13th Meeting of the South East European Investment Committee June 19, 2013  Proposed methodology for  SEE 2020    </vt:lpstr>
      <vt:lpstr>PowerPoint-Präsentation</vt:lpstr>
      <vt:lpstr>OBJECTIVES OF THE PROJECT (ToR)</vt:lpstr>
      <vt:lpstr>PROJECT ORGANIZATION</vt:lpstr>
      <vt:lpstr>DIVISION OF RESPONSIBILITIES</vt:lpstr>
      <vt:lpstr>DRAFTING PROCESS</vt:lpstr>
      <vt:lpstr>DELIVERABLES </vt:lpstr>
      <vt:lpstr>MAIN CHALLENGES</vt:lpstr>
      <vt:lpstr>TASKS OF WIIW TEAM </vt:lpstr>
      <vt:lpstr>NEXT STEPS AND REVISED TIMELINE</vt:lpstr>
      <vt:lpstr>THE VIENNA INSTITUTE OF INTERNATIONAL ECONOMIC STUDIES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OF THE VIENNA INSTITUTE FOR INTERNATIONAL ECONOMIC STUDIES</dc:title>
  <dc:creator>muck</dc:creator>
  <cp:lastModifiedBy>Elisabeth Hagen</cp:lastModifiedBy>
  <cp:revision>749</cp:revision>
  <cp:lastPrinted>2013-05-23T08:24:40Z</cp:lastPrinted>
  <dcterms:created xsi:type="dcterms:W3CDTF">2006-11-20T09:12:13Z</dcterms:created>
  <dcterms:modified xsi:type="dcterms:W3CDTF">2013-06-18T10:08:09Z</dcterms:modified>
</cp:coreProperties>
</file>