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312" r:id="rId2"/>
    <p:sldId id="315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CC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70" autoAdjust="0"/>
    <p:restoredTop sz="94982" autoAdjust="0"/>
  </p:normalViewPr>
  <p:slideViewPr>
    <p:cSldViewPr>
      <p:cViewPr>
        <p:scale>
          <a:sx n="70" d="100"/>
          <a:sy n="70" d="100"/>
        </p:scale>
        <p:origin x="-2952" y="-9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1416183-8AF7-4BA5-A5E8-659BDCF7A46D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726E187-A51D-45E2-829C-25FDD274C6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21570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5EAA6F6-5577-4639-B3FB-43971906842F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9F42D6D-864D-4E06-BDA2-FAA678834C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37574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dataoecd/45/57/44863843.pdf" TargetMode="External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transparent-logo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5838" y="304800"/>
            <a:ext cx="38544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FFC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</a:defRPr>
            </a:lvl1pPr>
          </a:lstStyle>
          <a:p>
            <a:pPr>
              <a:defRPr/>
            </a:pPr>
            <a:fld id="{996FEA84-C1E3-4A64-800C-B00F35B140D0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</a:defRPr>
            </a:lvl1pPr>
          </a:lstStyle>
          <a:p>
            <a:pPr>
              <a:defRPr/>
            </a:pPr>
            <a:fld id="{41E4591B-CE38-49C1-A99B-53A27B4991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</a:defRPr>
            </a:lvl1pPr>
          </a:lstStyle>
          <a:p>
            <a:pPr>
              <a:defRPr/>
            </a:pPr>
            <a:fld id="{5E6EB87C-CF2D-4D27-8E6F-DCFBF2505864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</a:defRPr>
            </a:lvl1pPr>
          </a:lstStyle>
          <a:p>
            <a:pPr>
              <a:defRPr/>
            </a:pPr>
            <a:fld id="{2FED2787-ECE5-48EE-89F0-7BE15B3F4E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</a:defRPr>
            </a:lvl1pPr>
          </a:lstStyle>
          <a:p>
            <a:pPr>
              <a:defRPr/>
            </a:pPr>
            <a:fld id="{15FA82DA-9432-43BC-A4DF-FCBB8F3C500C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</a:defRPr>
            </a:lvl1pPr>
          </a:lstStyle>
          <a:p>
            <a:pPr>
              <a:defRPr/>
            </a:pPr>
            <a:fld id="{9194282A-DF76-4A14-9C6A-F0F05F13CE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http://www.oecd.org/vgn/images/portal/cit_731/46/50/44865034iri2010brochure.jp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lum bright="40000" contrast="-40000"/>
          </a:blip>
          <a:srcRect t="42176" r="2017" b="36151"/>
          <a:stretch>
            <a:fillRect/>
          </a:stretch>
        </p:blipFill>
        <p:spPr bwMode="auto">
          <a:xfrm>
            <a:off x="0" y="6324600"/>
            <a:ext cx="3200400" cy="533400"/>
          </a:xfrm>
          <a:prstGeom prst="rect">
            <a:avLst/>
          </a:prstGeom>
          <a:ln>
            <a:noFill/>
          </a:ln>
          <a:effectLst>
            <a:outerShdw blurRad="50800" dist="50800" dir="5400000" algn="ctr" rotWithShape="0">
              <a:srgbClr val="000000">
                <a:alpha val="33000"/>
              </a:srgbClr>
            </a:outerShdw>
          </a:effectLst>
        </p:spPr>
      </p:pic>
      <p:pic>
        <p:nvPicPr>
          <p:cNvPr id="5" name="Picture 2" descr="C:\SWTOOLS\APPS\ALRN\exe\images\large\Configure-Background.gi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  <a:lum bright="10000" contrast="-30000"/>
          </a:blip>
          <a:srcRect t="38788" b="34909"/>
          <a:stretch>
            <a:fillRect/>
          </a:stretch>
        </p:blipFill>
        <p:spPr bwMode="auto">
          <a:xfrm>
            <a:off x="6019800" y="6324600"/>
            <a:ext cx="3124200" cy="533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  <p:pic>
        <p:nvPicPr>
          <p:cNvPr id="6" name="Picture 3" descr="C:\SWTOOLS\DRIVERS\WLANINT2\XP\Apps\x32\rProInst.bmp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tx2">
                <a:tint val="45000"/>
                <a:satMod val="400000"/>
              </a:schemeClr>
            </a:duotone>
            <a:lum bright="20000" contrast="-40000"/>
          </a:blip>
          <a:srcRect t="52100" r="18011" b="19847"/>
          <a:stretch>
            <a:fillRect/>
          </a:stretch>
        </p:blipFill>
        <p:spPr bwMode="auto">
          <a:xfrm>
            <a:off x="3200400" y="6324600"/>
            <a:ext cx="2895600" cy="533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8" descr="transparent-logo.gif"/>
          <p:cNvPicPr>
            <a:picLocks noChangeAspect="1"/>
          </p:cNvPicPr>
          <p:nvPr/>
        </p:nvPicPr>
        <p:blipFill>
          <a:blip r:embed="rId5" cstate="print">
            <a:lum bright="-40000" contrast="-40000"/>
            <a:grayscl/>
          </a:blip>
          <a:srcRect/>
          <a:stretch>
            <a:fillRect/>
          </a:stretch>
        </p:blipFill>
        <p:spPr bwMode="auto">
          <a:xfrm>
            <a:off x="6400800" y="6315075"/>
            <a:ext cx="22860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13"/>
          <p:cNvCxnSpPr/>
          <p:nvPr/>
        </p:nvCxnSpPr>
        <p:spPr>
          <a:xfrm>
            <a:off x="457200" y="1371600"/>
            <a:ext cx="8229600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>
              <a:defRPr sz="4000" b="1">
                <a:solidFill>
                  <a:schemeClr val="tx1">
                    <a:lumMod val="50000"/>
                    <a:lumOff val="50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76526C15-59B1-4EC6-AA4C-98F6CBEBF63B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352800" y="6416675"/>
            <a:ext cx="2133600" cy="3651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3A0E9154-5D5C-4C01-86D5-782E60FC75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Documents and Settings\arifagic\Local Settings\Temporary Internet Files\Content.IE5\68PHTXIA\MP900439345[1].jp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tx2">
                <a:tint val="45000"/>
                <a:satMod val="400000"/>
              </a:schemeClr>
            </a:duotone>
            <a:lum contrast="-20000"/>
          </a:blip>
          <a:srcRect l="1429" t="64307" r="54286" b="7478"/>
          <a:stretch>
            <a:fillRect/>
          </a:stretch>
        </p:blipFill>
        <p:spPr bwMode="auto">
          <a:xfrm>
            <a:off x="6095999" y="3810000"/>
            <a:ext cx="3048001" cy="2209800"/>
          </a:xfrm>
          <a:prstGeom prst="rect">
            <a:avLst/>
          </a:prstGeom>
          <a:noFill/>
        </p:spPr>
      </p:pic>
      <p:pic>
        <p:nvPicPr>
          <p:cNvPr id="5" name="Picture 10" descr="http://www.oecd.org/vgn/images/portal/cit_731/46/50/44865034iri2010brochure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 t="40167" r="2017" b="18075"/>
          <a:stretch>
            <a:fillRect/>
          </a:stretch>
        </p:blipFill>
        <p:spPr bwMode="auto">
          <a:xfrm>
            <a:off x="0" y="3810000"/>
            <a:ext cx="3200400" cy="2209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6" name="Picture 3" descr="C:\SWTOOLS\DRIVERS\WLANINT2\XP\Apps\x32\rProInst.bmp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 t="27290" r="18011" b="12405"/>
          <a:stretch>
            <a:fillRect/>
          </a:stretch>
        </p:blipFill>
        <p:spPr bwMode="auto">
          <a:xfrm>
            <a:off x="3200400" y="3810000"/>
            <a:ext cx="2895600" cy="2209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8" descr="transparent-logo.gif"/>
          <p:cNvPicPr>
            <a:picLocks noChangeAspect="1"/>
          </p:cNvPicPr>
          <p:nvPr/>
        </p:nvPicPr>
        <p:blipFill>
          <a:blip r:embed="rId6" cstate="print">
            <a:grayscl/>
          </a:blip>
          <a:srcRect/>
          <a:stretch>
            <a:fillRect/>
          </a:stretch>
        </p:blipFill>
        <p:spPr bwMode="auto">
          <a:xfrm>
            <a:off x="685800" y="304800"/>
            <a:ext cx="417512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136"/>
          <p:cNvCxnSpPr/>
          <p:nvPr/>
        </p:nvCxnSpPr>
        <p:spPr>
          <a:xfrm rot="5400000" flipH="1" flipV="1">
            <a:off x="381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138"/>
          <p:cNvCxnSpPr/>
          <p:nvPr/>
        </p:nvCxnSpPr>
        <p:spPr>
          <a:xfrm rot="5400000" flipH="1" flipV="1">
            <a:off x="762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43"/>
          <p:cNvCxnSpPr/>
          <p:nvPr/>
        </p:nvCxnSpPr>
        <p:spPr>
          <a:xfrm rot="5400000" flipH="1" flipV="1">
            <a:off x="1143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45"/>
          <p:cNvCxnSpPr/>
          <p:nvPr/>
        </p:nvCxnSpPr>
        <p:spPr>
          <a:xfrm rot="5400000" flipH="1" flipV="1">
            <a:off x="2286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46"/>
          <p:cNvCxnSpPr/>
          <p:nvPr/>
        </p:nvCxnSpPr>
        <p:spPr>
          <a:xfrm rot="5400000" flipH="1" flipV="1">
            <a:off x="3429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48"/>
          <p:cNvCxnSpPr/>
          <p:nvPr/>
        </p:nvCxnSpPr>
        <p:spPr>
          <a:xfrm rot="5400000" flipH="1" flipV="1">
            <a:off x="3810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49"/>
          <p:cNvCxnSpPr/>
          <p:nvPr/>
        </p:nvCxnSpPr>
        <p:spPr>
          <a:xfrm rot="5400000" flipH="1" flipV="1">
            <a:off x="4191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52"/>
          <p:cNvCxnSpPr/>
          <p:nvPr/>
        </p:nvCxnSpPr>
        <p:spPr>
          <a:xfrm rot="5400000" flipH="1" flipV="1">
            <a:off x="4572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4"/>
          <p:cNvCxnSpPr/>
          <p:nvPr/>
        </p:nvCxnSpPr>
        <p:spPr>
          <a:xfrm rot="5400000" flipH="1" flipV="1">
            <a:off x="4953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55"/>
          <p:cNvCxnSpPr/>
          <p:nvPr/>
        </p:nvCxnSpPr>
        <p:spPr>
          <a:xfrm rot="5400000" flipH="1" flipV="1">
            <a:off x="7239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57"/>
          <p:cNvCxnSpPr/>
          <p:nvPr/>
        </p:nvCxnSpPr>
        <p:spPr>
          <a:xfrm rot="5400000" flipH="1" flipV="1">
            <a:off x="7620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60"/>
          <p:cNvCxnSpPr/>
          <p:nvPr/>
        </p:nvCxnSpPr>
        <p:spPr>
          <a:xfrm rot="5400000" flipH="1" flipV="1">
            <a:off x="8001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62"/>
          <p:cNvCxnSpPr/>
          <p:nvPr/>
        </p:nvCxnSpPr>
        <p:spPr>
          <a:xfrm rot="5400000" flipH="1" flipV="1">
            <a:off x="9144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163"/>
          <p:cNvCxnSpPr/>
          <p:nvPr/>
        </p:nvCxnSpPr>
        <p:spPr>
          <a:xfrm rot="5400000" flipH="1" flipV="1">
            <a:off x="10287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165"/>
          <p:cNvCxnSpPr/>
          <p:nvPr/>
        </p:nvCxnSpPr>
        <p:spPr>
          <a:xfrm rot="5400000" flipH="1" flipV="1">
            <a:off x="11049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167"/>
          <p:cNvCxnSpPr/>
          <p:nvPr/>
        </p:nvCxnSpPr>
        <p:spPr>
          <a:xfrm rot="5400000" flipH="1" flipV="1">
            <a:off x="11430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168"/>
          <p:cNvCxnSpPr/>
          <p:nvPr/>
        </p:nvCxnSpPr>
        <p:spPr>
          <a:xfrm rot="5400000" flipH="1" flipV="1">
            <a:off x="11811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170"/>
          <p:cNvCxnSpPr/>
          <p:nvPr/>
        </p:nvCxnSpPr>
        <p:spPr>
          <a:xfrm rot="5400000" flipH="1" flipV="1">
            <a:off x="12192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172"/>
          <p:cNvCxnSpPr/>
          <p:nvPr/>
        </p:nvCxnSpPr>
        <p:spPr>
          <a:xfrm rot="5400000" flipH="1" flipV="1">
            <a:off x="12573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174"/>
          <p:cNvCxnSpPr/>
          <p:nvPr/>
        </p:nvCxnSpPr>
        <p:spPr>
          <a:xfrm rot="5400000" flipH="1" flipV="1">
            <a:off x="1295400" y="5791200"/>
            <a:ext cx="457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176"/>
          <p:cNvCxnSpPr/>
          <p:nvPr/>
        </p:nvCxnSpPr>
        <p:spPr>
          <a:xfrm rot="5400000" flipH="1" flipV="1">
            <a:off x="14097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178"/>
          <p:cNvCxnSpPr/>
          <p:nvPr/>
        </p:nvCxnSpPr>
        <p:spPr>
          <a:xfrm rot="5400000" flipH="1" flipV="1">
            <a:off x="1333500" y="5676900"/>
            <a:ext cx="685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180"/>
          <p:cNvCxnSpPr/>
          <p:nvPr/>
        </p:nvCxnSpPr>
        <p:spPr>
          <a:xfrm rot="5400000" flipH="1" flipV="1">
            <a:off x="16383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181"/>
          <p:cNvCxnSpPr/>
          <p:nvPr/>
        </p:nvCxnSpPr>
        <p:spPr>
          <a:xfrm rot="5400000" flipH="1" flipV="1">
            <a:off x="18288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182"/>
          <p:cNvCxnSpPr/>
          <p:nvPr/>
        </p:nvCxnSpPr>
        <p:spPr>
          <a:xfrm rot="5400000" flipH="1" flipV="1">
            <a:off x="1562100" y="5753100"/>
            <a:ext cx="533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185"/>
          <p:cNvCxnSpPr/>
          <p:nvPr/>
        </p:nvCxnSpPr>
        <p:spPr>
          <a:xfrm rot="5400000" flipH="1" flipV="1">
            <a:off x="19050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186"/>
          <p:cNvCxnSpPr/>
          <p:nvPr/>
        </p:nvCxnSpPr>
        <p:spPr>
          <a:xfrm rot="5400000" flipH="1" flipV="1">
            <a:off x="20193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187"/>
          <p:cNvCxnSpPr/>
          <p:nvPr/>
        </p:nvCxnSpPr>
        <p:spPr>
          <a:xfrm rot="5400000" flipH="1" flipV="1">
            <a:off x="20574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188"/>
          <p:cNvCxnSpPr/>
          <p:nvPr/>
        </p:nvCxnSpPr>
        <p:spPr>
          <a:xfrm rot="5400000" flipH="1" flipV="1">
            <a:off x="20955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189"/>
          <p:cNvCxnSpPr/>
          <p:nvPr/>
        </p:nvCxnSpPr>
        <p:spPr>
          <a:xfrm rot="5400000" flipH="1" flipV="1">
            <a:off x="22098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190"/>
          <p:cNvCxnSpPr/>
          <p:nvPr/>
        </p:nvCxnSpPr>
        <p:spPr>
          <a:xfrm rot="5400000" flipH="1" flipV="1">
            <a:off x="23241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191"/>
          <p:cNvCxnSpPr/>
          <p:nvPr/>
        </p:nvCxnSpPr>
        <p:spPr>
          <a:xfrm rot="5400000" flipH="1" flipV="1">
            <a:off x="23622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192"/>
          <p:cNvCxnSpPr/>
          <p:nvPr/>
        </p:nvCxnSpPr>
        <p:spPr>
          <a:xfrm rot="5400000" flipH="1" flipV="1">
            <a:off x="2209800" y="5715000"/>
            <a:ext cx="609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193"/>
          <p:cNvCxnSpPr/>
          <p:nvPr/>
        </p:nvCxnSpPr>
        <p:spPr>
          <a:xfrm rot="5400000" flipH="1" flipV="1">
            <a:off x="24384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194"/>
          <p:cNvCxnSpPr/>
          <p:nvPr/>
        </p:nvCxnSpPr>
        <p:spPr>
          <a:xfrm rot="5400000" flipH="1" flipV="1">
            <a:off x="2400300" y="5753100"/>
            <a:ext cx="533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195"/>
          <p:cNvCxnSpPr/>
          <p:nvPr/>
        </p:nvCxnSpPr>
        <p:spPr>
          <a:xfrm rot="5400000" flipH="1" flipV="1">
            <a:off x="27051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196"/>
          <p:cNvCxnSpPr/>
          <p:nvPr/>
        </p:nvCxnSpPr>
        <p:spPr>
          <a:xfrm rot="5400000" flipH="1" flipV="1">
            <a:off x="26289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197"/>
          <p:cNvCxnSpPr/>
          <p:nvPr/>
        </p:nvCxnSpPr>
        <p:spPr>
          <a:xfrm rot="5400000" flipH="1" flipV="1">
            <a:off x="27813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198"/>
          <p:cNvCxnSpPr/>
          <p:nvPr/>
        </p:nvCxnSpPr>
        <p:spPr>
          <a:xfrm rot="5400000" flipH="1" flipV="1">
            <a:off x="28956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199"/>
          <p:cNvCxnSpPr/>
          <p:nvPr/>
        </p:nvCxnSpPr>
        <p:spPr>
          <a:xfrm rot="5400000" flipH="1" flipV="1">
            <a:off x="30099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200"/>
          <p:cNvCxnSpPr/>
          <p:nvPr/>
        </p:nvCxnSpPr>
        <p:spPr>
          <a:xfrm rot="5400000" flipH="1" flipV="1">
            <a:off x="30861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201"/>
          <p:cNvCxnSpPr/>
          <p:nvPr/>
        </p:nvCxnSpPr>
        <p:spPr>
          <a:xfrm rot="5400000" flipH="1" flipV="1">
            <a:off x="31242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202"/>
          <p:cNvCxnSpPr/>
          <p:nvPr/>
        </p:nvCxnSpPr>
        <p:spPr>
          <a:xfrm rot="5400000" flipH="1" flipV="1">
            <a:off x="31623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203"/>
          <p:cNvCxnSpPr/>
          <p:nvPr/>
        </p:nvCxnSpPr>
        <p:spPr>
          <a:xfrm rot="5400000" flipH="1" flipV="1">
            <a:off x="32004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204"/>
          <p:cNvCxnSpPr/>
          <p:nvPr/>
        </p:nvCxnSpPr>
        <p:spPr>
          <a:xfrm rot="5400000" flipH="1" flipV="1">
            <a:off x="32385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205"/>
          <p:cNvCxnSpPr/>
          <p:nvPr/>
        </p:nvCxnSpPr>
        <p:spPr>
          <a:xfrm rot="5400000" flipH="1" flipV="1">
            <a:off x="3086100" y="5600700"/>
            <a:ext cx="838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206"/>
          <p:cNvCxnSpPr/>
          <p:nvPr/>
        </p:nvCxnSpPr>
        <p:spPr>
          <a:xfrm rot="5400000" flipH="1" flipV="1">
            <a:off x="33909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207"/>
          <p:cNvCxnSpPr/>
          <p:nvPr/>
        </p:nvCxnSpPr>
        <p:spPr>
          <a:xfrm rot="5400000" flipH="1" flipV="1">
            <a:off x="35052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208"/>
          <p:cNvCxnSpPr/>
          <p:nvPr/>
        </p:nvCxnSpPr>
        <p:spPr>
          <a:xfrm rot="5400000" flipH="1" flipV="1">
            <a:off x="3467100" y="5753100"/>
            <a:ext cx="533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209"/>
          <p:cNvCxnSpPr/>
          <p:nvPr/>
        </p:nvCxnSpPr>
        <p:spPr>
          <a:xfrm rot="5400000" flipH="1" flipV="1">
            <a:off x="38100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210"/>
          <p:cNvCxnSpPr/>
          <p:nvPr/>
        </p:nvCxnSpPr>
        <p:spPr>
          <a:xfrm rot="5400000" flipH="1" flipV="1">
            <a:off x="36576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211"/>
          <p:cNvCxnSpPr/>
          <p:nvPr/>
        </p:nvCxnSpPr>
        <p:spPr>
          <a:xfrm rot="5400000" flipH="1" flipV="1">
            <a:off x="38100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212"/>
          <p:cNvCxnSpPr/>
          <p:nvPr/>
        </p:nvCxnSpPr>
        <p:spPr>
          <a:xfrm rot="5400000" flipH="1" flipV="1">
            <a:off x="40005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213"/>
          <p:cNvCxnSpPr/>
          <p:nvPr/>
        </p:nvCxnSpPr>
        <p:spPr>
          <a:xfrm rot="5400000" flipH="1" flipV="1">
            <a:off x="40386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214"/>
          <p:cNvCxnSpPr/>
          <p:nvPr/>
        </p:nvCxnSpPr>
        <p:spPr>
          <a:xfrm rot="5400000" flipH="1" flipV="1">
            <a:off x="40767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215"/>
          <p:cNvCxnSpPr/>
          <p:nvPr/>
        </p:nvCxnSpPr>
        <p:spPr>
          <a:xfrm rot="5400000" flipH="1" flipV="1">
            <a:off x="41910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216"/>
          <p:cNvCxnSpPr/>
          <p:nvPr/>
        </p:nvCxnSpPr>
        <p:spPr>
          <a:xfrm rot="5400000" flipH="1" flipV="1">
            <a:off x="43053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217"/>
          <p:cNvCxnSpPr/>
          <p:nvPr/>
        </p:nvCxnSpPr>
        <p:spPr>
          <a:xfrm rot="5400000" flipH="1" flipV="1">
            <a:off x="43434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218"/>
          <p:cNvCxnSpPr/>
          <p:nvPr/>
        </p:nvCxnSpPr>
        <p:spPr>
          <a:xfrm rot="5400000" flipH="1" flipV="1">
            <a:off x="43815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219"/>
          <p:cNvCxnSpPr/>
          <p:nvPr/>
        </p:nvCxnSpPr>
        <p:spPr>
          <a:xfrm rot="5400000" flipH="1" flipV="1">
            <a:off x="44196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220"/>
          <p:cNvCxnSpPr/>
          <p:nvPr/>
        </p:nvCxnSpPr>
        <p:spPr>
          <a:xfrm rot="5400000" flipH="1" flipV="1">
            <a:off x="44577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221"/>
          <p:cNvCxnSpPr/>
          <p:nvPr/>
        </p:nvCxnSpPr>
        <p:spPr>
          <a:xfrm rot="5400000" flipH="1" flipV="1">
            <a:off x="46863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222"/>
          <p:cNvCxnSpPr/>
          <p:nvPr/>
        </p:nvCxnSpPr>
        <p:spPr>
          <a:xfrm rot="5400000" flipH="1" flipV="1">
            <a:off x="47244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223"/>
          <p:cNvCxnSpPr/>
          <p:nvPr/>
        </p:nvCxnSpPr>
        <p:spPr>
          <a:xfrm rot="5400000" flipH="1" flipV="1">
            <a:off x="47625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224"/>
          <p:cNvCxnSpPr/>
          <p:nvPr/>
        </p:nvCxnSpPr>
        <p:spPr>
          <a:xfrm rot="5400000" flipH="1" flipV="1">
            <a:off x="48768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225"/>
          <p:cNvCxnSpPr/>
          <p:nvPr/>
        </p:nvCxnSpPr>
        <p:spPr>
          <a:xfrm rot="5400000" flipH="1" flipV="1">
            <a:off x="49911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226"/>
          <p:cNvCxnSpPr/>
          <p:nvPr/>
        </p:nvCxnSpPr>
        <p:spPr>
          <a:xfrm rot="5400000" flipH="1" flipV="1">
            <a:off x="50673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227"/>
          <p:cNvCxnSpPr/>
          <p:nvPr/>
        </p:nvCxnSpPr>
        <p:spPr>
          <a:xfrm rot="5400000" flipH="1" flipV="1">
            <a:off x="51054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228"/>
          <p:cNvCxnSpPr/>
          <p:nvPr/>
        </p:nvCxnSpPr>
        <p:spPr>
          <a:xfrm rot="5400000" flipH="1" flipV="1">
            <a:off x="51435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229"/>
          <p:cNvCxnSpPr/>
          <p:nvPr/>
        </p:nvCxnSpPr>
        <p:spPr>
          <a:xfrm rot="5400000" flipH="1" flipV="1">
            <a:off x="51816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230"/>
          <p:cNvCxnSpPr/>
          <p:nvPr/>
        </p:nvCxnSpPr>
        <p:spPr>
          <a:xfrm rot="5400000" flipH="1" flipV="1">
            <a:off x="52197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231"/>
          <p:cNvCxnSpPr/>
          <p:nvPr/>
        </p:nvCxnSpPr>
        <p:spPr>
          <a:xfrm rot="5400000" flipH="1" flipV="1">
            <a:off x="5257800" y="5791200"/>
            <a:ext cx="457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232"/>
          <p:cNvCxnSpPr/>
          <p:nvPr/>
        </p:nvCxnSpPr>
        <p:spPr>
          <a:xfrm rot="5400000" flipH="1" flipV="1">
            <a:off x="53721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233"/>
          <p:cNvCxnSpPr/>
          <p:nvPr/>
        </p:nvCxnSpPr>
        <p:spPr>
          <a:xfrm rot="5400000" flipH="1" flipV="1">
            <a:off x="54864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234"/>
          <p:cNvCxnSpPr/>
          <p:nvPr/>
        </p:nvCxnSpPr>
        <p:spPr>
          <a:xfrm rot="5400000" flipH="1" flipV="1">
            <a:off x="56007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235"/>
          <p:cNvCxnSpPr/>
          <p:nvPr/>
        </p:nvCxnSpPr>
        <p:spPr>
          <a:xfrm rot="5400000" flipH="1" flipV="1">
            <a:off x="57912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236"/>
          <p:cNvCxnSpPr/>
          <p:nvPr/>
        </p:nvCxnSpPr>
        <p:spPr>
          <a:xfrm rot="5400000" flipH="1" flipV="1">
            <a:off x="5448300" y="5676900"/>
            <a:ext cx="685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237"/>
          <p:cNvCxnSpPr/>
          <p:nvPr/>
        </p:nvCxnSpPr>
        <p:spPr>
          <a:xfrm rot="5400000" flipH="1" flipV="1">
            <a:off x="5715000" y="5791200"/>
            <a:ext cx="457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238"/>
          <p:cNvCxnSpPr/>
          <p:nvPr/>
        </p:nvCxnSpPr>
        <p:spPr>
          <a:xfrm rot="5400000" flipH="1" flipV="1">
            <a:off x="59817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239"/>
          <p:cNvCxnSpPr/>
          <p:nvPr/>
        </p:nvCxnSpPr>
        <p:spPr>
          <a:xfrm rot="5400000" flipH="1" flipV="1">
            <a:off x="60198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240"/>
          <p:cNvCxnSpPr/>
          <p:nvPr/>
        </p:nvCxnSpPr>
        <p:spPr>
          <a:xfrm rot="5400000" flipH="1" flipV="1">
            <a:off x="60579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241"/>
          <p:cNvCxnSpPr/>
          <p:nvPr/>
        </p:nvCxnSpPr>
        <p:spPr>
          <a:xfrm rot="5400000" flipH="1" flipV="1">
            <a:off x="61722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242"/>
          <p:cNvCxnSpPr/>
          <p:nvPr/>
        </p:nvCxnSpPr>
        <p:spPr>
          <a:xfrm rot="5400000" flipH="1" flipV="1">
            <a:off x="62865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243"/>
          <p:cNvCxnSpPr/>
          <p:nvPr/>
        </p:nvCxnSpPr>
        <p:spPr>
          <a:xfrm rot="5400000" flipH="1" flipV="1">
            <a:off x="63246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244"/>
          <p:cNvCxnSpPr/>
          <p:nvPr/>
        </p:nvCxnSpPr>
        <p:spPr>
          <a:xfrm rot="5400000" flipH="1" flipV="1">
            <a:off x="63627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245"/>
          <p:cNvCxnSpPr/>
          <p:nvPr/>
        </p:nvCxnSpPr>
        <p:spPr>
          <a:xfrm rot="5400000" flipH="1" flipV="1">
            <a:off x="64008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246"/>
          <p:cNvCxnSpPr/>
          <p:nvPr/>
        </p:nvCxnSpPr>
        <p:spPr>
          <a:xfrm rot="5400000" flipH="1" flipV="1">
            <a:off x="6248400" y="5638800"/>
            <a:ext cx="762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247"/>
          <p:cNvCxnSpPr/>
          <p:nvPr/>
        </p:nvCxnSpPr>
        <p:spPr>
          <a:xfrm rot="5400000" flipH="1" flipV="1">
            <a:off x="66675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248"/>
          <p:cNvCxnSpPr/>
          <p:nvPr/>
        </p:nvCxnSpPr>
        <p:spPr>
          <a:xfrm rot="5400000" flipH="1" flipV="1">
            <a:off x="6477000" y="5715000"/>
            <a:ext cx="609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249"/>
          <p:cNvCxnSpPr/>
          <p:nvPr/>
        </p:nvCxnSpPr>
        <p:spPr>
          <a:xfrm rot="5400000" flipH="1" flipV="1">
            <a:off x="67437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250"/>
          <p:cNvCxnSpPr/>
          <p:nvPr/>
        </p:nvCxnSpPr>
        <p:spPr>
          <a:xfrm rot="5400000" flipH="1" flipV="1">
            <a:off x="68580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251"/>
          <p:cNvCxnSpPr/>
          <p:nvPr/>
        </p:nvCxnSpPr>
        <p:spPr>
          <a:xfrm rot="5400000" flipH="1" flipV="1">
            <a:off x="6781800" y="5791200"/>
            <a:ext cx="457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252"/>
          <p:cNvCxnSpPr/>
          <p:nvPr/>
        </p:nvCxnSpPr>
        <p:spPr>
          <a:xfrm rot="5400000" flipH="1" flipV="1">
            <a:off x="70485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253"/>
          <p:cNvCxnSpPr/>
          <p:nvPr/>
        </p:nvCxnSpPr>
        <p:spPr>
          <a:xfrm rot="5400000" flipH="1" flipV="1">
            <a:off x="70866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254"/>
          <p:cNvCxnSpPr/>
          <p:nvPr/>
        </p:nvCxnSpPr>
        <p:spPr>
          <a:xfrm rot="5400000" flipH="1" flipV="1">
            <a:off x="71247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255"/>
          <p:cNvCxnSpPr/>
          <p:nvPr/>
        </p:nvCxnSpPr>
        <p:spPr>
          <a:xfrm rot="5400000" flipH="1" flipV="1">
            <a:off x="71628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256"/>
          <p:cNvCxnSpPr/>
          <p:nvPr/>
        </p:nvCxnSpPr>
        <p:spPr>
          <a:xfrm rot="5400000" flipH="1" flipV="1">
            <a:off x="72009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257"/>
          <p:cNvCxnSpPr/>
          <p:nvPr/>
        </p:nvCxnSpPr>
        <p:spPr>
          <a:xfrm rot="5400000" flipH="1" flipV="1">
            <a:off x="73533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258"/>
          <p:cNvCxnSpPr/>
          <p:nvPr/>
        </p:nvCxnSpPr>
        <p:spPr>
          <a:xfrm rot="5400000" flipH="1" flipV="1">
            <a:off x="73533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259"/>
          <p:cNvCxnSpPr/>
          <p:nvPr/>
        </p:nvCxnSpPr>
        <p:spPr>
          <a:xfrm rot="5400000" flipH="1" flipV="1">
            <a:off x="74676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260"/>
          <p:cNvCxnSpPr/>
          <p:nvPr/>
        </p:nvCxnSpPr>
        <p:spPr>
          <a:xfrm rot="5400000" flipH="1" flipV="1">
            <a:off x="7315200" y="5638800"/>
            <a:ext cx="762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261"/>
          <p:cNvCxnSpPr/>
          <p:nvPr/>
        </p:nvCxnSpPr>
        <p:spPr>
          <a:xfrm rot="5400000" flipH="1" flipV="1">
            <a:off x="77724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262"/>
          <p:cNvCxnSpPr/>
          <p:nvPr/>
        </p:nvCxnSpPr>
        <p:spPr>
          <a:xfrm rot="5400000" flipH="1" flipV="1">
            <a:off x="76200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263"/>
          <p:cNvCxnSpPr/>
          <p:nvPr/>
        </p:nvCxnSpPr>
        <p:spPr>
          <a:xfrm rot="5400000" flipH="1" flipV="1">
            <a:off x="7696200" y="5791200"/>
            <a:ext cx="457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264"/>
          <p:cNvCxnSpPr/>
          <p:nvPr/>
        </p:nvCxnSpPr>
        <p:spPr>
          <a:xfrm rot="5400000" flipH="1" flipV="1">
            <a:off x="7962900" y="5981700"/>
            <a:ext cx="76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265"/>
          <p:cNvCxnSpPr/>
          <p:nvPr/>
        </p:nvCxnSpPr>
        <p:spPr>
          <a:xfrm rot="5400000" flipH="1" flipV="1">
            <a:off x="8001000" y="5943600"/>
            <a:ext cx="152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266"/>
          <p:cNvCxnSpPr/>
          <p:nvPr/>
        </p:nvCxnSpPr>
        <p:spPr>
          <a:xfrm rot="5400000" flipH="1" flipV="1">
            <a:off x="8039100" y="5905500"/>
            <a:ext cx="228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267"/>
          <p:cNvCxnSpPr/>
          <p:nvPr/>
        </p:nvCxnSpPr>
        <p:spPr>
          <a:xfrm rot="5400000" flipH="1" flipV="1">
            <a:off x="80772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268"/>
          <p:cNvCxnSpPr/>
          <p:nvPr/>
        </p:nvCxnSpPr>
        <p:spPr>
          <a:xfrm rot="5400000" flipH="1" flipV="1">
            <a:off x="81153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269"/>
          <p:cNvCxnSpPr/>
          <p:nvPr/>
        </p:nvCxnSpPr>
        <p:spPr>
          <a:xfrm rot="5400000" flipH="1" flipV="1">
            <a:off x="8153400" y="5791200"/>
            <a:ext cx="457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270"/>
          <p:cNvCxnSpPr/>
          <p:nvPr/>
        </p:nvCxnSpPr>
        <p:spPr>
          <a:xfrm rot="5400000" flipH="1" flipV="1">
            <a:off x="83058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271"/>
          <p:cNvCxnSpPr/>
          <p:nvPr/>
        </p:nvCxnSpPr>
        <p:spPr>
          <a:xfrm rot="5400000" flipH="1" flipV="1">
            <a:off x="8077200" y="5562600"/>
            <a:ext cx="9144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272"/>
          <p:cNvCxnSpPr/>
          <p:nvPr/>
        </p:nvCxnSpPr>
        <p:spPr>
          <a:xfrm rot="5400000" flipH="1" flipV="1">
            <a:off x="7886700" y="5295900"/>
            <a:ext cx="1447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273"/>
          <p:cNvCxnSpPr/>
          <p:nvPr/>
        </p:nvCxnSpPr>
        <p:spPr>
          <a:xfrm rot="5400000" flipH="1" flipV="1">
            <a:off x="8572500" y="5829300"/>
            <a:ext cx="3810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274"/>
          <p:cNvCxnSpPr/>
          <p:nvPr/>
        </p:nvCxnSpPr>
        <p:spPr>
          <a:xfrm rot="5400000" flipH="1" flipV="1">
            <a:off x="8534400" y="5867400"/>
            <a:ext cx="3048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275"/>
          <p:cNvCxnSpPr/>
          <p:nvPr/>
        </p:nvCxnSpPr>
        <p:spPr>
          <a:xfrm rot="5400000" flipH="1" flipV="1">
            <a:off x="8610600" y="5791200"/>
            <a:ext cx="457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276"/>
          <p:cNvCxnSpPr/>
          <p:nvPr/>
        </p:nvCxnSpPr>
        <p:spPr>
          <a:xfrm rot="5400000" flipH="1" flipV="1">
            <a:off x="8610600" y="5715000"/>
            <a:ext cx="609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277"/>
          <p:cNvCxnSpPr/>
          <p:nvPr/>
        </p:nvCxnSpPr>
        <p:spPr>
          <a:xfrm rot="5400000" flipH="1" flipV="1">
            <a:off x="8572500" y="5524500"/>
            <a:ext cx="9906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278"/>
          <p:cNvCxnSpPr/>
          <p:nvPr/>
        </p:nvCxnSpPr>
        <p:spPr>
          <a:xfrm rot="5400000" flipH="1" flipV="1">
            <a:off x="8572500" y="5600700"/>
            <a:ext cx="8382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279"/>
          <p:cNvCxnSpPr>
            <a:endCxn id="12" idx="3"/>
          </p:cNvCxnSpPr>
          <p:nvPr/>
        </p:nvCxnSpPr>
        <p:spPr>
          <a:xfrm rot="5400000" flipH="1" flipV="1">
            <a:off x="8591550" y="5467350"/>
            <a:ext cx="1104900" cy="0"/>
          </a:xfrm>
          <a:prstGeom prst="line">
            <a:avLst/>
          </a:prstGeom>
          <a:ln w="19050">
            <a:solidFill>
              <a:srgbClr val="D9D9D9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</a:defRPr>
            </a:lvl1pPr>
          </a:lstStyle>
          <a:p>
            <a:pPr>
              <a:defRPr/>
            </a:pPr>
            <a:fld id="{60309915-D10A-4B47-ABE1-9B3095514891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12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</a:defRPr>
            </a:lvl1pPr>
          </a:lstStyle>
          <a:p>
            <a:pPr>
              <a:defRPr/>
            </a:pPr>
            <a:fld id="{A4E7C1AA-0C15-4E11-B528-8AC9F1E20E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rot="5400000">
            <a:off x="6686500" y="4400500"/>
            <a:ext cx="2914712" cy="2000288"/>
          </a:xfrm>
          <a:prstGeom prst="rect">
            <a:avLst/>
          </a:prstGeom>
          <a:blipFill>
            <a:blip r:embed="rId2" cstate="print"/>
            <a:stretch>
              <a:fillRect l="35000" b="10000"/>
            </a:stretch>
          </a:blipFill>
          <a:ln>
            <a:noFill/>
          </a:ln>
        </p:spPr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</a:defRPr>
            </a:lvl1pPr>
          </a:lstStyle>
          <a:p>
            <a:pPr>
              <a:defRPr/>
            </a:pPr>
            <a:fld id="{0230CFA0-3C51-4F52-994C-652B123DBEED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</a:defRPr>
            </a:lvl1pPr>
          </a:lstStyle>
          <a:p>
            <a:pPr>
              <a:defRPr/>
            </a:pPr>
            <a:fld id="{AA1F08F8-A980-4282-869E-940A990626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 rot="5400000">
            <a:off x="6686500" y="4400500"/>
            <a:ext cx="2914712" cy="2000288"/>
          </a:xfrm>
          <a:prstGeom prst="rect">
            <a:avLst/>
          </a:prstGeom>
          <a:blipFill>
            <a:blip r:embed="rId2" cstate="print"/>
            <a:stretch>
              <a:fillRect l="35000" b="10000"/>
            </a:stretch>
          </a:blipFill>
          <a:ln>
            <a:noFill/>
          </a:ln>
        </p:spPr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</a:defRPr>
            </a:lvl1pPr>
          </a:lstStyle>
          <a:p>
            <a:pPr>
              <a:defRPr/>
            </a:pPr>
            <a:fld id="{8CDAFDBE-57B9-4279-8FC6-4499523BDB3A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</a:defRPr>
            </a:lvl1pPr>
          </a:lstStyle>
          <a:p>
            <a:pPr>
              <a:defRPr/>
            </a:pPr>
            <a:fld id="{A24563CE-7DFB-453A-9181-ADCBEEBC23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rot="5400000">
            <a:off x="6686500" y="4400500"/>
            <a:ext cx="2914712" cy="2000288"/>
          </a:xfrm>
          <a:prstGeom prst="rect">
            <a:avLst/>
          </a:prstGeom>
          <a:blipFill>
            <a:blip r:embed="rId2" cstate="print"/>
            <a:stretch>
              <a:fillRect l="35000" b="10000"/>
            </a:stretch>
          </a:blipFill>
          <a:ln>
            <a:noFill/>
          </a:ln>
        </p:spPr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</a:defRPr>
            </a:lvl1pPr>
          </a:lstStyle>
          <a:p>
            <a:pPr>
              <a:defRPr/>
            </a:pPr>
            <a:fld id="{3A23BDDF-9747-4983-8250-6961995E3504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</a:defRPr>
            </a:lvl1pPr>
          </a:lstStyle>
          <a:p>
            <a:pPr>
              <a:defRPr/>
            </a:pPr>
            <a:fld id="{909B41BC-7442-4C15-99A3-34E10AE4D9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5400000">
            <a:off x="6686500" y="4400500"/>
            <a:ext cx="2914712" cy="2000288"/>
          </a:xfrm>
          <a:prstGeom prst="rect">
            <a:avLst/>
          </a:prstGeom>
          <a:blipFill>
            <a:blip r:embed="rId2" cstate="print"/>
            <a:stretch>
              <a:fillRect l="35000" b="10000"/>
            </a:stretch>
          </a:blipFill>
          <a:ln>
            <a:noFill/>
          </a:ln>
        </p:spPr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</a:defRPr>
            </a:lvl1pPr>
          </a:lstStyle>
          <a:p>
            <a:pPr>
              <a:defRPr/>
            </a:pPr>
            <a:fld id="{C7AF49A0-9925-4C17-82F4-802593FE3B20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</a:defRPr>
            </a:lvl1pPr>
          </a:lstStyle>
          <a:p>
            <a:pPr>
              <a:defRPr/>
            </a:pPr>
            <a:fld id="{2D2E50BD-77E0-41CC-8EC8-40A3B4FE95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</a:defRPr>
            </a:lvl1pPr>
          </a:lstStyle>
          <a:p>
            <a:pPr>
              <a:defRPr/>
            </a:pPr>
            <a:fld id="{10200AE0-5534-44CD-B563-44C43AF70876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</a:defRPr>
            </a:lvl1pPr>
          </a:lstStyle>
          <a:p>
            <a:pPr>
              <a:defRPr/>
            </a:pPr>
            <a:fld id="{26C3E2C2-1467-4B31-98B1-E52BA48CB4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</a:defRPr>
            </a:lvl1pPr>
          </a:lstStyle>
          <a:p>
            <a:pPr>
              <a:defRPr/>
            </a:pPr>
            <a:fld id="{70FE98E1-0C7F-4C44-8765-F7401BF7889C}" type="datetimeFigureOut">
              <a:rPr lang="en-US"/>
              <a:pPr>
                <a:defRPr/>
              </a:pPr>
              <a:t>6/18/2013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+mn-lt"/>
              </a:defRPr>
            </a:lvl1pPr>
          </a:lstStyle>
          <a:p>
            <a:pPr>
              <a:defRPr/>
            </a:pPr>
            <a:fld id="{D22121FB-012A-44CC-9E88-B047592EDF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7F7F7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7F7F7F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7F7F7F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7F7F7F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7F7F7F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C000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C000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C000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FC000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Smart Growth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69778228"/>
              </p:ext>
            </p:extLst>
          </p:nvPr>
        </p:nvGraphicFramePr>
        <p:xfrm>
          <a:off x="457200" y="1295400"/>
          <a:ext cx="8305800" cy="5342636"/>
        </p:xfrm>
        <a:graphic>
          <a:graphicData uri="http://schemas.openxmlformats.org/drawingml/2006/table">
            <a:tbl>
              <a:tblPr/>
              <a:tblGrid>
                <a:gridCol w="2193990"/>
                <a:gridCol w="1718211"/>
                <a:gridCol w="1464533"/>
                <a:gridCol w="1464533"/>
                <a:gridCol w="1464533"/>
              </a:tblGrid>
              <a:tr h="30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Pillar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Smart growth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783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Pillar targets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vi. Increase GDP per person employed by 33%;                                                                    vii.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Raise the region’s workforce by 300,000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highly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qualified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people 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72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Pillar Dimensions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Education/ Competences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R&amp;D and Innovation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Digital Society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Culture &amp; Creative Sectors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5781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Dimension                                                                                                  co-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ordinator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ERI SEE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Regional Research Platform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e-SEE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RCC TFCS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50873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Other regional platforms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involved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Novi Sad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Initiat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.,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SEECEL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WBIF/EDIF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SEEIC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CeGD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CoMoCoSEE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6551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External partners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ETF,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DG EAC,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  <a:p>
                      <a:pPr algn="ctr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WB PET</a:t>
                      </a:r>
                      <a:endParaRPr lang="en-US" sz="1600" b="0" i="0" u="none" strike="noStrike" dirty="0">
                        <a:solidFill>
                          <a:srgbClr val="FF3300"/>
                        </a:solidFill>
                        <a:latin typeface="Calibri"/>
                      </a:endParaRP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World Bank, 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DG ENLG, DG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R&amp;I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UNDP, ITU, EC (DG Connect)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CoE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, ICOM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43165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RCC unit responsible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BHC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BHC (primary),                      ESD                                                                 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ESD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BHC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2081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Monitoring system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RCC/OECD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99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National administration participants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Ministry of education; Employment bureaus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Ministry of Science;                Ministry of Economy                                                      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Ministry of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Information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Society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Ministry of Culture;  Economy; </a:t>
                      </a:r>
                    </a:p>
                  </a:txBody>
                  <a:tcPr marL="5873" marR="5873" marT="58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853" name="Group 109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="" xmlns:p14="http://schemas.microsoft.com/office/powerpoint/2010/main" val="3257046626"/>
              </p:ext>
            </p:extLst>
          </p:nvPr>
        </p:nvGraphicFramePr>
        <p:xfrm>
          <a:off x="152400" y="120650"/>
          <a:ext cx="8763000" cy="6051550"/>
        </p:xfrm>
        <a:graphic>
          <a:graphicData uri="http://schemas.openxmlformats.org/drawingml/2006/table">
            <a:tbl>
              <a:tblPr/>
              <a:tblGrid>
                <a:gridCol w="1676400"/>
                <a:gridCol w="2895600"/>
                <a:gridCol w="4191000"/>
              </a:tblGrid>
              <a:tr h="703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Regional priorities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Measures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Actions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98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</a:rPr>
                        <a:t>Quality/  qualifications/mobility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</a:rPr>
                        <a:t>Development of practical competences through work-based learning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</a:rPr>
                        <a:t> Standardisation of qualifications and removing obstacles for their recognition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</a:rPr>
                        <a:t>Teacher education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</a:rPr>
                        <a:t>Sharing experience on modalities for cooperation between social partners and education institutions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</a:rPr>
                        <a:t>Improving regional cooperation in the development of Self certification and referencing process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</a:rPr>
                        <a:t>Enhancing regional mobility of workforce through career guidance and counselling services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</a:rPr>
                        <a:t>Establishing regional circle of trust in the course of paving the way for faster recognition of qualifications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</a:rPr>
                        <a:t>Sharing strategies and quality criteria for the professional development of educators and administrators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6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</a:rPr>
                        <a:t>Inclusiveness and LLL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</a:rPr>
                        <a:t>Increasing participation in education at all levels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</a:rPr>
                        <a:t> Prevention of early school leaving and drop-out from higher education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</a:rPr>
                        <a:t>Development of regionally coherent instruments for Validation and Recognition of Prior Learning in accordance with EU recommendations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</a:rPr>
                        <a:t>Initiating regional dialogue on enhancing the access and quality of the pre-school education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alibri" pitchFamily="34" charset="0"/>
                        </a:rPr>
                        <a:t> Exchange of practice and policy learning on the reduction of early school leaving and drop-out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en-GB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en-GB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-11-10 CEFTA Week - RC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10-11-10 CEFTA Week - RCC</Template>
  <TotalTime>4200</TotalTime>
  <Words>292</Words>
  <Application>Microsoft Office PowerPoint</Application>
  <PresentationFormat>On-screen Show (4:3)</PresentationFormat>
  <Paragraphs>60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10-11-10 CEFTA Week - RCC</vt:lpstr>
      <vt:lpstr>Smart Growth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Parliament for Europe Presentation</dc:title>
  <dc:creator>Sanjin Arifagic</dc:creator>
  <cp:lastModifiedBy>Vanja</cp:lastModifiedBy>
  <cp:revision>274</cp:revision>
  <dcterms:created xsi:type="dcterms:W3CDTF">2011-04-04T12:19:46Z</dcterms:created>
  <dcterms:modified xsi:type="dcterms:W3CDTF">2013-06-18T18:35:12Z</dcterms:modified>
</cp:coreProperties>
</file>