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Lst>
  <p:notesMasterIdLst>
    <p:notesMasterId r:id="rId33"/>
  </p:notesMasterIdLst>
  <p:sldIdLst>
    <p:sldId id="256" r:id="rId9"/>
    <p:sldId id="321" r:id="rId10"/>
    <p:sldId id="338" r:id="rId11"/>
    <p:sldId id="346" r:id="rId12"/>
    <p:sldId id="347" r:id="rId13"/>
    <p:sldId id="348" r:id="rId14"/>
    <p:sldId id="349" r:id="rId15"/>
    <p:sldId id="350" r:id="rId16"/>
    <p:sldId id="322" r:id="rId17"/>
    <p:sldId id="335" r:id="rId18"/>
    <p:sldId id="336" r:id="rId19"/>
    <p:sldId id="304" r:id="rId20"/>
    <p:sldId id="300" r:id="rId21"/>
    <p:sldId id="305" r:id="rId22"/>
    <p:sldId id="307" r:id="rId23"/>
    <p:sldId id="309" r:id="rId24"/>
    <p:sldId id="334" r:id="rId25"/>
    <p:sldId id="352" r:id="rId26"/>
    <p:sldId id="354" r:id="rId27"/>
    <p:sldId id="353" r:id="rId28"/>
    <p:sldId id="355" r:id="rId29"/>
    <p:sldId id="356" r:id="rId30"/>
    <p:sldId id="357" r:id="rId31"/>
    <p:sldId id="337" r:id="rId32"/>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8" autoAdjust="0"/>
    <p:restoredTop sz="94118" autoAdjust="0"/>
  </p:normalViewPr>
  <p:slideViewPr>
    <p:cSldViewPr>
      <p:cViewPr varScale="1">
        <p:scale>
          <a:sx n="47" d="100"/>
          <a:sy n="47" d="100"/>
        </p:scale>
        <p:origin x="-6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nolan_a\Local%20Settings\Temporary%20Internet%20Files\Content.Outlook\2AJNWD2J\IRI%20graph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nolan_a\Local%20Settings\Temporary%20Internet%20Files\Content.Outlook\2AJNWD2J\IRI%20graph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1606217616580309E-2"/>
          <c:y val="3.2258064516129302E-2"/>
          <c:w val="0.89766839378238361"/>
          <c:h val="0.68433179723502335"/>
        </c:manualLayout>
      </c:layout>
      <c:barChart>
        <c:barDir val="col"/>
        <c:grouping val="clustered"/>
        <c:ser>
          <c:idx val="4"/>
          <c:order val="4"/>
          <c:tx>
            <c:strRef>
              <c:f>IPP!$A$42</c:f>
              <c:strCache>
                <c:ptCount val="1"/>
                <c:pt idx="0">
                  <c:v>Investment Policy and Promotion</c:v>
                </c:pt>
              </c:strCache>
            </c:strRef>
          </c:tx>
          <c:val>
            <c:numRef>
              <c:f>IPP!$C$42:$L$42</c:f>
              <c:numCache>
                <c:formatCode>0.0</c:formatCode>
                <c:ptCount val="10"/>
                <c:pt idx="0">
                  <c:v>3.4704499999999809</c:v>
                </c:pt>
                <c:pt idx="1">
                  <c:v>3.2981875000000187</c:v>
                </c:pt>
                <c:pt idx="2">
                  <c:v>3.8379624999999855</c:v>
                </c:pt>
                <c:pt idx="3">
                  <c:v>3.8137749999999997</c:v>
                </c:pt>
                <c:pt idx="4">
                  <c:v>2.6368749999999967</c:v>
                </c:pt>
                <c:pt idx="5">
                  <c:v>3.6656000000000009</c:v>
                </c:pt>
                <c:pt idx="6">
                  <c:v>2.9362874999999846</c:v>
                </c:pt>
                <c:pt idx="7">
                  <c:v>3.801381250000015</c:v>
                </c:pt>
                <c:pt idx="8">
                  <c:v>3.864131250000026</c:v>
                </c:pt>
                <c:pt idx="9">
                  <c:v>3.74245625</c:v>
                </c:pt>
              </c:numCache>
            </c:numRef>
          </c:val>
        </c:ser>
        <c:axId val="115442816"/>
        <c:axId val="115444352"/>
      </c:barChart>
      <c:lineChart>
        <c:grouping val="standard"/>
        <c:ser>
          <c:idx val="0"/>
          <c:order val="0"/>
          <c:tx>
            <c:strRef>
              <c:f>IPP!$B$19</c:f>
              <c:strCache>
                <c:ptCount val="1"/>
                <c:pt idx="0">
                  <c:v>FDI policy</c:v>
                </c:pt>
              </c:strCache>
            </c:strRef>
          </c:tx>
          <c:spPr>
            <a:ln>
              <a:noFill/>
            </a:ln>
          </c:spPr>
          <c:cat>
            <c:strRef>
              <c:f>IPP!$C$7:$L$7</c:f>
              <c:strCache>
                <c:ptCount val="10"/>
                <c:pt idx="0">
                  <c:v>ALB</c:v>
                </c:pt>
                <c:pt idx="1">
                  <c:v>BIH</c:v>
                </c:pt>
                <c:pt idx="2">
                  <c:v>BG</c:v>
                </c:pt>
                <c:pt idx="3">
                  <c:v>HRV</c:v>
                </c:pt>
                <c:pt idx="4">
                  <c:v>XK</c:v>
                </c:pt>
                <c:pt idx="5">
                  <c:v>MK</c:v>
                </c:pt>
                <c:pt idx="6">
                  <c:v>MD</c:v>
                </c:pt>
                <c:pt idx="7">
                  <c:v>MNE</c:v>
                </c:pt>
                <c:pt idx="8">
                  <c:v>RO</c:v>
                </c:pt>
                <c:pt idx="9">
                  <c:v>SRB</c:v>
                </c:pt>
              </c:strCache>
            </c:strRef>
          </c:cat>
          <c:val>
            <c:numRef>
              <c:f>IPP!$C$19:$L$19</c:f>
              <c:numCache>
                <c:formatCode>0.0</c:formatCode>
                <c:ptCount val="10"/>
                <c:pt idx="0">
                  <c:v>3.7272727272727435</c:v>
                </c:pt>
                <c:pt idx="1">
                  <c:v>3.7727272727272907</c:v>
                </c:pt>
                <c:pt idx="2">
                  <c:v>4.2272727272727284</c:v>
                </c:pt>
                <c:pt idx="3">
                  <c:v>4.1818181818181834</c:v>
                </c:pt>
                <c:pt idx="4">
                  <c:v>3.3636363636363642</c:v>
                </c:pt>
                <c:pt idx="5">
                  <c:v>3.8181818181818192</c:v>
                </c:pt>
                <c:pt idx="6">
                  <c:v>3.7272727272727435</c:v>
                </c:pt>
                <c:pt idx="7">
                  <c:v>4.0454545454545459</c:v>
                </c:pt>
                <c:pt idx="8">
                  <c:v>4.3636363636363615</c:v>
                </c:pt>
                <c:pt idx="9">
                  <c:v>4</c:v>
                </c:pt>
              </c:numCache>
            </c:numRef>
          </c:val>
        </c:ser>
        <c:ser>
          <c:idx val="1"/>
          <c:order val="1"/>
          <c:tx>
            <c:strRef>
              <c:f>IPP!$B$28</c:f>
              <c:strCache>
                <c:ptCount val="1"/>
                <c:pt idx="0">
                  <c:v>Promotion and Facilitation</c:v>
                </c:pt>
              </c:strCache>
            </c:strRef>
          </c:tx>
          <c:spPr>
            <a:ln>
              <a:noFill/>
            </a:ln>
          </c:spPr>
          <c:cat>
            <c:strRef>
              <c:f>IPP!$C$7:$L$7</c:f>
              <c:strCache>
                <c:ptCount val="10"/>
                <c:pt idx="0">
                  <c:v>ALB</c:v>
                </c:pt>
                <c:pt idx="1">
                  <c:v>BIH</c:v>
                </c:pt>
                <c:pt idx="2">
                  <c:v>BG</c:v>
                </c:pt>
                <c:pt idx="3">
                  <c:v>HRV</c:v>
                </c:pt>
                <c:pt idx="4">
                  <c:v>XK</c:v>
                </c:pt>
                <c:pt idx="5">
                  <c:v>MK</c:v>
                </c:pt>
                <c:pt idx="6">
                  <c:v>MD</c:v>
                </c:pt>
                <c:pt idx="7">
                  <c:v>MNE</c:v>
                </c:pt>
                <c:pt idx="8">
                  <c:v>RO</c:v>
                </c:pt>
                <c:pt idx="9">
                  <c:v>SRB</c:v>
                </c:pt>
              </c:strCache>
            </c:strRef>
          </c:cat>
          <c:val>
            <c:numRef>
              <c:f>IPP!$C$28:$L$28</c:f>
              <c:numCache>
                <c:formatCode>0.0</c:formatCode>
                <c:ptCount val="10"/>
                <c:pt idx="0">
                  <c:v>2.5</c:v>
                </c:pt>
                <c:pt idx="1">
                  <c:v>2.5</c:v>
                </c:pt>
                <c:pt idx="2">
                  <c:v>3.25</c:v>
                </c:pt>
                <c:pt idx="3">
                  <c:v>3.5</c:v>
                </c:pt>
                <c:pt idx="4">
                  <c:v>1.5</c:v>
                </c:pt>
                <c:pt idx="5">
                  <c:v>3.3749999999999987</c:v>
                </c:pt>
                <c:pt idx="6">
                  <c:v>1.7500000000000007</c:v>
                </c:pt>
                <c:pt idx="7">
                  <c:v>3.0625</c:v>
                </c:pt>
                <c:pt idx="8">
                  <c:v>2.8749999999999987</c:v>
                </c:pt>
                <c:pt idx="9">
                  <c:v>3.75</c:v>
                </c:pt>
              </c:numCache>
            </c:numRef>
          </c:val>
        </c:ser>
        <c:ser>
          <c:idx val="2"/>
          <c:order val="2"/>
          <c:tx>
            <c:strRef>
              <c:f>IPP!$B$32</c:f>
              <c:strCache>
                <c:ptCount val="1"/>
                <c:pt idx="0">
                  <c:v>Transparency</c:v>
                </c:pt>
              </c:strCache>
            </c:strRef>
          </c:tx>
          <c:spPr>
            <a:ln>
              <a:noFill/>
            </a:ln>
          </c:spPr>
          <c:cat>
            <c:strRef>
              <c:f>IPP!$C$7:$L$7</c:f>
              <c:strCache>
                <c:ptCount val="10"/>
                <c:pt idx="0">
                  <c:v>ALB</c:v>
                </c:pt>
                <c:pt idx="1">
                  <c:v>BIH</c:v>
                </c:pt>
                <c:pt idx="2">
                  <c:v>BG</c:v>
                </c:pt>
                <c:pt idx="3">
                  <c:v>HRV</c:v>
                </c:pt>
                <c:pt idx="4">
                  <c:v>XK</c:v>
                </c:pt>
                <c:pt idx="5">
                  <c:v>MK</c:v>
                </c:pt>
                <c:pt idx="6">
                  <c:v>MD</c:v>
                </c:pt>
                <c:pt idx="7">
                  <c:v>MNE</c:v>
                </c:pt>
                <c:pt idx="8">
                  <c:v>RO</c:v>
                </c:pt>
                <c:pt idx="9">
                  <c:v>SRB</c:v>
                </c:pt>
              </c:strCache>
            </c:strRef>
          </c:cat>
          <c:val>
            <c:numRef>
              <c:f>IPP!$C$32:$L$32</c:f>
              <c:numCache>
                <c:formatCode>0.0</c:formatCode>
                <c:ptCount val="10"/>
                <c:pt idx="0">
                  <c:v>4</c:v>
                </c:pt>
                <c:pt idx="1">
                  <c:v>3.6666666666666665</c:v>
                </c:pt>
                <c:pt idx="2">
                  <c:v>4</c:v>
                </c:pt>
                <c:pt idx="3">
                  <c:v>3.6666666666666665</c:v>
                </c:pt>
                <c:pt idx="4">
                  <c:v>2.6666666666666665</c:v>
                </c:pt>
                <c:pt idx="5">
                  <c:v>3.8333333333333335</c:v>
                </c:pt>
                <c:pt idx="6">
                  <c:v>3.3333333333333335</c:v>
                </c:pt>
                <c:pt idx="7">
                  <c:v>4</c:v>
                </c:pt>
                <c:pt idx="8">
                  <c:v>4</c:v>
                </c:pt>
                <c:pt idx="9">
                  <c:v>3.6666666666666665</c:v>
                </c:pt>
              </c:numCache>
            </c:numRef>
          </c:val>
        </c:ser>
        <c:ser>
          <c:idx val="3"/>
          <c:order val="3"/>
          <c:tx>
            <c:strRef>
              <c:f>IPP!$B$41</c:f>
              <c:strCache>
                <c:ptCount val="1"/>
                <c:pt idx="0">
                  <c:v>Privatisation and PPP Policy</c:v>
                </c:pt>
              </c:strCache>
            </c:strRef>
          </c:tx>
          <c:spPr>
            <a:ln>
              <a:noFill/>
            </a:ln>
          </c:spPr>
          <c:marker>
            <c:symbol val="circle"/>
            <c:size val="7"/>
          </c:marker>
          <c:cat>
            <c:strRef>
              <c:f>IPP!$C$7:$L$7</c:f>
              <c:strCache>
                <c:ptCount val="10"/>
                <c:pt idx="0">
                  <c:v>ALB</c:v>
                </c:pt>
                <c:pt idx="1">
                  <c:v>BIH</c:v>
                </c:pt>
                <c:pt idx="2">
                  <c:v>BG</c:v>
                </c:pt>
                <c:pt idx="3">
                  <c:v>HRV</c:v>
                </c:pt>
                <c:pt idx="4">
                  <c:v>XK</c:v>
                </c:pt>
                <c:pt idx="5">
                  <c:v>MK</c:v>
                </c:pt>
                <c:pt idx="6">
                  <c:v>MD</c:v>
                </c:pt>
                <c:pt idx="7">
                  <c:v>MNE</c:v>
                </c:pt>
                <c:pt idx="8">
                  <c:v>RO</c:v>
                </c:pt>
                <c:pt idx="9">
                  <c:v>SRB</c:v>
                </c:pt>
              </c:strCache>
            </c:strRef>
          </c:cat>
          <c:val>
            <c:numRef>
              <c:f>IPP!$C$41:$L$41</c:f>
              <c:numCache>
                <c:formatCode>0.0</c:formatCode>
                <c:ptCount val="10"/>
                <c:pt idx="0">
                  <c:v>3.5</c:v>
                </c:pt>
                <c:pt idx="1">
                  <c:v>2.8749999999999987</c:v>
                </c:pt>
                <c:pt idx="2">
                  <c:v>3.625</c:v>
                </c:pt>
                <c:pt idx="3">
                  <c:v>3.75</c:v>
                </c:pt>
                <c:pt idx="4">
                  <c:v>2.75</c:v>
                </c:pt>
                <c:pt idx="5">
                  <c:v>3.5</c:v>
                </c:pt>
                <c:pt idx="6">
                  <c:v>2.3749999999999987</c:v>
                </c:pt>
                <c:pt idx="7">
                  <c:v>4.0624999999999956</c:v>
                </c:pt>
                <c:pt idx="8">
                  <c:v>4.0624999999999956</c:v>
                </c:pt>
                <c:pt idx="9">
                  <c:v>3.3124999999999787</c:v>
                </c:pt>
              </c:numCache>
            </c:numRef>
          </c:val>
        </c:ser>
        <c:marker val="1"/>
        <c:axId val="115442816"/>
        <c:axId val="115444352"/>
      </c:lineChart>
      <c:catAx>
        <c:axId val="115442816"/>
        <c:scaling>
          <c:orientation val="minMax"/>
        </c:scaling>
        <c:axPos val="b"/>
        <c:numFmt formatCode="General" sourceLinked="1"/>
        <c:tickLblPos val="nextTo"/>
        <c:crossAx val="115444352"/>
        <c:crosses val="autoZero"/>
        <c:auto val="1"/>
        <c:lblAlgn val="ctr"/>
        <c:lblOffset val="100"/>
      </c:catAx>
      <c:valAx>
        <c:axId val="115444352"/>
        <c:scaling>
          <c:orientation val="minMax"/>
          <c:max val="5"/>
          <c:min val="0"/>
        </c:scaling>
        <c:axPos val="l"/>
        <c:majorGridlines>
          <c:spPr>
            <a:ln>
              <a:prstDash val="sysDash"/>
            </a:ln>
          </c:spPr>
        </c:majorGridlines>
        <c:title>
          <c:tx>
            <c:rich>
              <a:bodyPr rot="-5400000" vert="horz"/>
              <a:lstStyle/>
              <a:p>
                <a:pPr>
                  <a:defRPr/>
                </a:pPr>
                <a:r>
                  <a:rPr lang="en-US"/>
                  <a:t>Score</a:t>
                </a:r>
              </a:p>
            </c:rich>
          </c:tx>
          <c:layout/>
        </c:title>
        <c:numFmt formatCode="General" sourceLinked="0"/>
        <c:tickLblPos val="nextTo"/>
        <c:crossAx val="115442816"/>
        <c:crosses val="autoZero"/>
        <c:crossBetween val="between"/>
        <c:majorUnit val="1"/>
      </c:valAx>
    </c:plotArea>
    <c:legend>
      <c:legendPos val="b"/>
      <c:layout>
        <c:manualLayout>
          <c:xMode val="edge"/>
          <c:yMode val="edge"/>
          <c:x val="6.1834686467300427E-2"/>
          <c:y val="0.77490886219868471"/>
          <c:w val="0.91302775624550003"/>
          <c:h val="0.20210239849051126"/>
        </c:manualLayout>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1606217616580309E-2"/>
          <c:y val="3.2258064516129309E-2"/>
          <c:w val="0.8976683937823835"/>
          <c:h val="0.68433179723502324"/>
        </c:manualLayout>
      </c:layout>
      <c:barChart>
        <c:barDir val="col"/>
        <c:grouping val="clustered"/>
        <c:ser>
          <c:idx val="4"/>
          <c:order val="4"/>
          <c:tx>
            <c:strRef>
              <c:f>IPP!$A$42</c:f>
              <c:strCache>
                <c:ptCount val="1"/>
                <c:pt idx="0">
                  <c:v>Investment Policy and Promotion</c:v>
                </c:pt>
              </c:strCache>
            </c:strRef>
          </c:tx>
          <c:val>
            <c:numRef>
              <c:f>IPP!$C$42:$L$42</c:f>
              <c:numCache>
                <c:formatCode>0.0</c:formatCode>
                <c:ptCount val="10"/>
                <c:pt idx="0">
                  <c:v>3.4704499999999801</c:v>
                </c:pt>
                <c:pt idx="1">
                  <c:v>3.2981875000000196</c:v>
                </c:pt>
                <c:pt idx="2">
                  <c:v>3.8379624999999846</c:v>
                </c:pt>
                <c:pt idx="3">
                  <c:v>3.8137749999999997</c:v>
                </c:pt>
                <c:pt idx="4">
                  <c:v>2.6368749999999967</c:v>
                </c:pt>
                <c:pt idx="5">
                  <c:v>3.6656000000000009</c:v>
                </c:pt>
                <c:pt idx="6">
                  <c:v>2.9362874999999837</c:v>
                </c:pt>
                <c:pt idx="7">
                  <c:v>3.8013812500000155</c:v>
                </c:pt>
                <c:pt idx="8">
                  <c:v>3.8641312500000269</c:v>
                </c:pt>
                <c:pt idx="9">
                  <c:v>3.74245625</c:v>
                </c:pt>
              </c:numCache>
            </c:numRef>
          </c:val>
        </c:ser>
        <c:axId val="118380800"/>
        <c:axId val="118398976"/>
      </c:barChart>
      <c:lineChart>
        <c:grouping val="standard"/>
        <c:ser>
          <c:idx val="0"/>
          <c:order val="0"/>
          <c:tx>
            <c:strRef>
              <c:f>IPP!$B$19</c:f>
              <c:strCache>
                <c:ptCount val="1"/>
                <c:pt idx="0">
                  <c:v>FDI policy</c:v>
                </c:pt>
              </c:strCache>
            </c:strRef>
          </c:tx>
          <c:spPr>
            <a:ln>
              <a:noFill/>
            </a:ln>
          </c:spPr>
          <c:cat>
            <c:strRef>
              <c:f>IPP!$C$7:$L$7</c:f>
              <c:strCache>
                <c:ptCount val="10"/>
                <c:pt idx="0">
                  <c:v>ALB</c:v>
                </c:pt>
                <c:pt idx="1">
                  <c:v>BIH</c:v>
                </c:pt>
                <c:pt idx="2">
                  <c:v>BG</c:v>
                </c:pt>
                <c:pt idx="3">
                  <c:v>HRV</c:v>
                </c:pt>
                <c:pt idx="4">
                  <c:v>XK</c:v>
                </c:pt>
                <c:pt idx="5">
                  <c:v>MK</c:v>
                </c:pt>
                <c:pt idx="6">
                  <c:v>MD</c:v>
                </c:pt>
                <c:pt idx="7">
                  <c:v>MNE</c:v>
                </c:pt>
                <c:pt idx="8">
                  <c:v>RO</c:v>
                </c:pt>
                <c:pt idx="9">
                  <c:v>SRB</c:v>
                </c:pt>
              </c:strCache>
            </c:strRef>
          </c:cat>
          <c:val>
            <c:numRef>
              <c:f>IPP!$C$19:$L$19</c:f>
              <c:numCache>
                <c:formatCode>0.0</c:formatCode>
                <c:ptCount val="10"/>
                <c:pt idx="0">
                  <c:v>3.7272727272727439</c:v>
                </c:pt>
                <c:pt idx="1">
                  <c:v>3.7727272727272916</c:v>
                </c:pt>
                <c:pt idx="2">
                  <c:v>4.2272727272727284</c:v>
                </c:pt>
                <c:pt idx="3">
                  <c:v>4.1818181818181834</c:v>
                </c:pt>
                <c:pt idx="4">
                  <c:v>3.3636363636363642</c:v>
                </c:pt>
                <c:pt idx="5">
                  <c:v>3.8181818181818192</c:v>
                </c:pt>
                <c:pt idx="6">
                  <c:v>3.7272727272727439</c:v>
                </c:pt>
                <c:pt idx="7">
                  <c:v>4.0454545454545459</c:v>
                </c:pt>
                <c:pt idx="8">
                  <c:v>4.3636363636363615</c:v>
                </c:pt>
                <c:pt idx="9">
                  <c:v>4</c:v>
                </c:pt>
              </c:numCache>
            </c:numRef>
          </c:val>
        </c:ser>
        <c:ser>
          <c:idx val="1"/>
          <c:order val="1"/>
          <c:tx>
            <c:strRef>
              <c:f>IPP!$B$28</c:f>
              <c:strCache>
                <c:ptCount val="1"/>
                <c:pt idx="0">
                  <c:v>Promotion and Facilitation</c:v>
                </c:pt>
              </c:strCache>
            </c:strRef>
          </c:tx>
          <c:spPr>
            <a:ln>
              <a:noFill/>
            </a:ln>
          </c:spPr>
          <c:cat>
            <c:strRef>
              <c:f>IPP!$C$7:$L$7</c:f>
              <c:strCache>
                <c:ptCount val="10"/>
                <c:pt idx="0">
                  <c:v>ALB</c:v>
                </c:pt>
                <c:pt idx="1">
                  <c:v>BIH</c:v>
                </c:pt>
                <c:pt idx="2">
                  <c:v>BG</c:v>
                </c:pt>
                <c:pt idx="3">
                  <c:v>HRV</c:v>
                </c:pt>
                <c:pt idx="4">
                  <c:v>XK</c:v>
                </c:pt>
                <c:pt idx="5">
                  <c:v>MK</c:v>
                </c:pt>
                <c:pt idx="6">
                  <c:v>MD</c:v>
                </c:pt>
                <c:pt idx="7">
                  <c:v>MNE</c:v>
                </c:pt>
                <c:pt idx="8">
                  <c:v>RO</c:v>
                </c:pt>
                <c:pt idx="9">
                  <c:v>SRB</c:v>
                </c:pt>
              </c:strCache>
            </c:strRef>
          </c:cat>
          <c:val>
            <c:numRef>
              <c:f>IPP!$C$28:$L$28</c:f>
              <c:numCache>
                <c:formatCode>0.0</c:formatCode>
                <c:ptCount val="10"/>
                <c:pt idx="0">
                  <c:v>2.5</c:v>
                </c:pt>
                <c:pt idx="1">
                  <c:v>2.5</c:v>
                </c:pt>
                <c:pt idx="2">
                  <c:v>3.25</c:v>
                </c:pt>
                <c:pt idx="3">
                  <c:v>3.5</c:v>
                </c:pt>
                <c:pt idx="4">
                  <c:v>1.5</c:v>
                </c:pt>
                <c:pt idx="5">
                  <c:v>3.3749999999999987</c:v>
                </c:pt>
                <c:pt idx="6">
                  <c:v>1.7500000000000004</c:v>
                </c:pt>
                <c:pt idx="7">
                  <c:v>3.0625</c:v>
                </c:pt>
                <c:pt idx="8">
                  <c:v>2.8749999999999987</c:v>
                </c:pt>
                <c:pt idx="9">
                  <c:v>3.75</c:v>
                </c:pt>
              </c:numCache>
            </c:numRef>
          </c:val>
        </c:ser>
        <c:ser>
          <c:idx val="2"/>
          <c:order val="2"/>
          <c:tx>
            <c:strRef>
              <c:f>IPP!$B$32</c:f>
              <c:strCache>
                <c:ptCount val="1"/>
                <c:pt idx="0">
                  <c:v>Transparency</c:v>
                </c:pt>
              </c:strCache>
            </c:strRef>
          </c:tx>
          <c:spPr>
            <a:ln>
              <a:noFill/>
            </a:ln>
          </c:spPr>
          <c:cat>
            <c:strRef>
              <c:f>IPP!$C$7:$L$7</c:f>
              <c:strCache>
                <c:ptCount val="10"/>
                <c:pt idx="0">
                  <c:v>ALB</c:v>
                </c:pt>
                <c:pt idx="1">
                  <c:v>BIH</c:v>
                </c:pt>
                <c:pt idx="2">
                  <c:v>BG</c:v>
                </c:pt>
                <c:pt idx="3">
                  <c:v>HRV</c:v>
                </c:pt>
                <c:pt idx="4">
                  <c:v>XK</c:v>
                </c:pt>
                <c:pt idx="5">
                  <c:v>MK</c:v>
                </c:pt>
                <c:pt idx="6">
                  <c:v>MD</c:v>
                </c:pt>
                <c:pt idx="7">
                  <c:v>MNE</c:v>
                </c:pt>
                <c:pt idx="8">
                  <c:v>RO</c:v>
                </c:pt>
                <c:pt idx="9">
                  <c:v>SRB</c:v>
                </c:pt>
              </c:strCache>
            </c:strRef>
          </c:cat>
          <c:val>
            <c:numRef>
              <c:f>IPP!$C$32:$L$32</c:f>
              <c:numCache>
                <c:formatCode>0.0</c:formatCode>
                <c:ptCount val="10"/>
                <c:pt idx="0">
                  <c:v>4</c:v>
                </c:pt>
                <c:pt idx="1">
                  <c:v>3.6666666666666665</c:v>
                </c:pt>
                <c:pt idx="2">
                  <c:v>4</c:v>
                </c:pt>
                <c:pt idx="3">
                  <c:v>3.6666666666666665</c:v>
                </c:pt>
                <c:pt idx="4">
                  <c:v>2.6666666666666665</c:v>
                </c:pt>
                <c:pt idx="5">
                  <c:v>3.8333333333333335</c:v>
                </c:pt>
                <c:pt idx="6">
                  <c:v>3.3333333333333335</c:v>
                </c:pt>
                <c:pt idx="7">
                  <c:v>4</c:v>
                </c:pt>
                <c:pt idx="8">
                  <c:v>4</c:v>
                </c:pt>
                <c:pt idx="9">
                  <c:v>3.6666666666666665</c:v>
                </c:pt>
              </c:numCache>
            </c:numRef>
          </c:val>
        </c:ser>
        <c:ser>
          <c:idx val="3"/>
          <c:order val="3"/>
          <c:tx>
            <c:strRef>
              <c:f>IPP!$B$41</c:f>
              <c:strCache>
                <c:ptCount val="1"/>
                <c:pt idx="0">
                  <c:v>Privatisation and PPP Policy</c:v>
                </c:pt>
              </c:strCache>
            </c:strRef>
          </c:tx>
          <c:spPr>
            <a:ln>
              <a:noFill/>
            </a:ln>
          </c:spPr>
          <c:marker>
            <c:symbol val="circle"/>
            <c:size val="7"/>
          </c:marker>
          <c:cat>
            <c:strRef>
              <c:f>IPP!$C$7:$L$7</c:f>
              <c:strCache>
                <c:ptCount val="10"/>
                <c:pt idx="0">
                  <c:v>ALB</c:v>
                </c:pt>
                <c:pt idx="1">
                  <c:v>BIH</c:v>
                </c:pt>
                <c:pt idx="2">
                  <c:v>BG</c:v>
                </c:pt>
                <c:pt idx="3">
                  <c:v>HRV</c:v>
                </c:pt>
                <c:pt idx="4">
                  <c:v>XK</c:v>
                </c:pt>
                <c:pt idx="5">
                  <c:v>MK</c:v>
                </c:pt>
                <c:pt idx="6">
                  <c:v>MD</c:v>
                </c:pt>
                <c:pt idx="7">
                  <c:v>MNE</c:v>
                </c:pt>
                <c:pt idx="8">
                  <c:v>RO</c:v>
                </c:pt>
                <c:pt idx="9">
                  <c:v>SRB</c:v>
                </c:pt>
              </c:strCache>
            </c:strRef>
          </c:cat>
          <c:val>
            <c:numRef>
              <c:f>IPP!$C$41:$L$41</c:f>
              <c:numCache>
                <c:formatCode>0.0</c:formatCode>
                <c:ptCount val="10"/>
                <c:pt idx="0">
                  <c:v>3.5</c:v>
                </c:pt>
                <c:pt idx="1">
                  <c:v>2.8749999999999987</c:v>
                </c:pt>
                <c:pt idx="2">
                  <c:v>3.625</c:v>
                </c:pt>
                <c:pt idx="3">
                  <c:v>3.75</c:v>
                </c:pt>
                <c:pt idx="4">
                  <c:v>2.75</c:v>
                </c:pt>
                <c:pt idx="5">
                  <c:v>3.5</c:v>
                </c:pt>
                <c:pt idx="6">
                  <c:v>2.3749999999999987</c:v>
                </c:pt>
                <c:pt idx="7">
                  <c:v>4.0624999999999956</c:v>
                </c:pt>
                <c:pt idx="8">
                  <c:v>4.0624999999999956</c:v>
                </c:pt>
                <c:pt idx="9">
                  <c:v>3.3124999999999782</c:v>
                </c:pt>
              </c:numCache>
            </c:numRef>
          </c:val>
        </c:ser>
        <c:marker val="1"/>
        <c:axId val="118380800"/>
        <c:axId val="118398976"/>
      </c:lineChart>
      <c:catAx>
        <c:axId val="118380800"/>
        <c:scaling>
          <c:orientation val="minMax"/>
        </c:scaling>
        <c:axPos val="b"/>
        <c:numFmt formatCode="General" sourceLinked="1"/>
        <c:tickLblPos val="nextTo"/>
        <c:crossAx val="118398976"/>
        <c:crosses val="autoZero"/>
        <c:auto val="1"/>
        <c:lblAlgn val="ctr"/>
        <c:lblOffset val="100"/>
      </c:catAx>
      <c:valAx>
        <c:axId val="118398976"/>
        <c:scaling>
          <c:orientation val="minMax"/>
          <c:max val="5"/>
          <c:min val="0"/>
        </c:scaling>
        <c:axPos val="l"/>
        <c:majorGridlines>
          <c:spPr>
            <a:ln>
              <a:prstDash val="sysDash"/>
            </a:ln>
          </c:spPr>
        </c:majorGridlines>
        <c:title>
          <c:tx>
            <c:rich>
              <a:bodyPr rot="-5400000" vert="horz"/>
              <a:lstStyle/>
              <a:p>
                <a:pPr>
                  <a:defRPr/>
                </a:pPr>
                <a:r>
                  <a:rPr lang="en-US"/>
                  <a:t>Score</a:t>
                </a:r>
              </a:p>
            </c:rich>
          </c:tx>
          <c:layout/>
        </c:title>
        <c:numFmt formatCode="General" sourceLinked="0"/>
        <c:tickLblPos val="nextTo"/>
        <c:crossAx val="118380800"/>
        <c:crosses val="autoZero"/>
        <c:crossBetween val="between"/>
        <c:majorUnit val="1"/>
      </c:valAx>
    </c:plotArea>
    <c:legend>
      <c:legendPos val="b"/>
      <c:layout>
        <c:manualLayout>
          <c:xMode val="edge"/>
          <c:yMode val="edge"/>
          <c:x val="6.183468646730042E-2"/>
          <c:y val="0.77490886219868504"/>
          <c:w val="0.91302775624550014"/>
          <c:h val="0.20210239849051126"/>
        </c:manualLayout>
      </c:layout>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CA8CA-238A-4C80-93BD-CEF0A2B144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8A36ACC-EA61-4214-8396-4951FFE748BA}">
      <dgm:prSet phldrT="[Text]"/>
      <dgm:spPr/>
      <dgm:t>
        <a:bodyPr/>
        <a:lstStyle/>
        <a:p>
          <a:r>
            <a:rPr lang="en-GB" b="1" dirty="0" smtClean="0"/>
            <a:t>Regional Framework on Investment</a:t>
          </a:r>
          <a:endParaRPr lang="en-GB" b="1" dirty="0"/>
        </a:p>
      </dgm:t>
    </dgm:pt>
    <dgm:pt modelId="{FC08BA17-4A57-4E26-869B-AB69716064DD}" type="parTrans" cxnId="{2E33F549-2412-48BD-ADEF-43435B9E90D2}">
      <dgm:prSet/>
      <dgm:spPr/>
      <dgm:t>
        <a:bodyPr/>
        <a:lstStyle/>
        <a:p>
          <a:endParaRPr lang="en-GB"/>
        </a:p>
      </dgm:t>
    </dgm:pt>
    <dgm:pt modelId="{8451728A-6EBC-4350-A1AF-608F638F40B6}" type="sibTrans" cxnId="{2E33F549-2412-48BD-ADEF-43435B9E90D2}">
      <dgm:prSet/>
      <dgm:spPr/>
      <dgm:t>
        <a:bodyPr/>
        <a:lstStyle/>
        <a:p>
          <a:endParaRPr lang="en-GB"/>
        </a:p>
      </dgm:t>
    </dgm:pt>
    <dgm:pt modelId="{8E3E9207-83BC-4217-9709-F13E1F4BFF30}">
      <dgm:prSet phldrT="[Text]"/>
      <dgm:spPr/>
      <dgm:t>
        <a:bodyPr/>
        <a:lstStyle/>
        <a:p>
          <a:r>
            <a:rPr lang="en-GB" dirty="0" smtClean="0"/>
            <a:t>Investment Policy</a:t>
          </a:r>
          <a:endParaRPr lang="en-GB" dirty="0"/>
        </a:p>
      </dgm:t>
    </dgm:pt>
    <dgm:pt modelId="{F0385023-CB1E-4EF7-9387-161E783181CD}" type="parTrans" cxnId="{7D13E4E0-4F99-4261-A28C-9125942A180D}">
      <dgm:prSet/>
      <dgm:spPr/>
      <dgm:t>
        <a:bodyPr/>
        <a:lstStyle/>
        <a:p>
          <a:endParaRPr lang="en-GB"/>
        </a:p>
      </dgm:t>
    </dgm:pt>
    <dgm:pt modelId="{89EFA5C6-1640-48AC-A09B-88FC8D364854}" type="sibTrans" cxnId="{7D13E4E0-4F99-4261-A28C-9125942A180D}">
      <dgm:prSet/>
      <dgm:spPr/>
      <dgm:t>
        <a:bodyPr/>
        <a:lstStyle/>
        <a:p>
          <a:endParaRPr lang="en-GB"/>
        </a:p>
      </dgm:t>
    </dgm:pt>
    <dgm:pt modelId="{A48C4B0E-26AE-4EEC-B44C-14DC7A5BC6A9}">
      <dgm:prSet phldrT="[Text]"/>
      <dgm:spPr/>
      <dgm:t>
        <a:bodyPr/>
        <a:lstStyle/>
        <a:p>
          <a:r>
            <a:rPr lang="en-GB" b="1" dirty="0" smtClean="0"/>
            <a:t>Investment reform Index</a:t>
          </a:r>
          <a:endParaRPr lang="en-GB" b="1" dirty="0"/>
        </a:p>
      </dgm:t>
    </dgm:pt>
    <dgm:pt modelId="{614C0383-29BE-438B-87C0-4A11D9A39252}" type="parTrans" cxnId="{DE564961-563C-43A9-8883-59AA17EA8237}">
      <dgm:prSet/>
      <dgm:spPr/>
      <dgm:t>
        <a:bodyPr/>
        <a:lstStyle/>
        <a:p>
          <a:endParaRPr lang="en-GB"/>
        </a:p>
      </dgm:t>
    </dgm:pt>
    <dgm:pt modelId="{8B8B5A58-6102-4783-88DD-2CA64B59BA78}" type="sibTrans" cxnId="{DE564961-563C-43A9-8883-59AA17EA8237}">
      <dgm:prSet/>
      <dgm:spPr/>
      <dgm:t>
        <a:bodyPr/>
        <a:lstStyle/>
        <a:p>
          <a:endParaRPr lang="en-GB"/>
        </a:p>
      </dgm:t>
    </dgm:pt>
    <dgm:pt modelId="{24E0281D-6D2E-4059-BB41-EE78B7EB2BD1}">
      <dgm:prSet phldrT="[Text]"/>
      <dgm:spPr/>
      <dgm:t>
        <a:bodyPr/>
        <a:lstStyle/>
        <a:p>
          <a:r>
            <a:rPr lang="en-GB" dirty="0" smtClean="0"/>
            <a:t>Investment Policy and Promotion</a:t>
          </a:r>
          <a:endParaRPr lang="en-GB" dirty="0"/>
        </a:p>
      </dgm:t>
    </dgm:pt>
    <dgm:pt modelId="{A9C3F4D0-26DB-4910-843F-8229F9BD5143}" type="parTrans" cxnId="{FDDB4AF4-7495-4D16-B56F-737DBCA4DC09}">
      <dgm:prSet/>
      <dgm:spPr/>
      <dgm:t>
        <a:bodyPr/>
        <a:lstStyle/>
        <a:p>
          <a:endParaRPr lang="en-GB"/>
        </a:p>
      </dgm:t>
    </dgm:pt>
    <dgm:pt modelId="{2D6C1BFB-40D1-4B44-824F-1EB090CF693E}" type="sibTrans" cxnId="{FDDB4AF4-7495-4D16-B56F-737DBCA4DC09}">
      <dgm:prSet/>
      <dgm:spPr/>
      <dgm:t>
        <a:bodyPr/>
        <a:lstStyle/>
        <a:p>
          <a:endParaRPr lang="en-GB"/>
        </a:p>
      </dgm:t>
    </dgm:pt>
    <dgm:pt modelId="{7F6F9F99-7142-4A82-819D-A97884D88A48}">
      <dgm:prSet phldrT="[Text]"/>
      <dgm:spPr/>
      <dgm:t>
        <a:bodyPr/>
        <a:lstStyle/>
        <a:p>
          <a:r>
            <a:rPr lang="en-GB" b="1" dirty="0" smtClean="0"/>
            <a:t>SEE 2020 </a:t>
          </a:r>
          <a:endParaRPr lang="en-GB" b="1" dirty="0"/>
        </a:p>
      </dgm:t>
    </dgm:pt>
    <dgm:pt modelId="{6FC6C360-F0BA-4548-8DC7-7D1B60210940}" type="parTrans" cxnId="{342E9182-8CFB-4C03-AB5F-1A3610BE7F50}">
      <dgm:prSet/>
      <dgm:spPr/>
      <dgm:t>
        <a:bodyPr/>
        <a:lstStyle/>
        <a:p>
          <a:endParaRPr lang="en-GB"/>
        </a:p>
      </dgm:t>
    </dgm:pt>
    <dgm:pt modelId="{8D81B657-811B-4DAF-BB7B-EA962CAD24BE}" type="sibTrans" cxnId="{342E9182-8CFB-4C03-AB5F-1A3610BE7F50}">
      <dgm:prSet/>
      <dgm:spPr/>
      <dgm:t>
        <a:bodyPr/>
        <a:lstStyle/>
        <a:p>
          <a:endParaRPr lang="en-GB"/>
        </a:p>
      </dgm:t>
    </dgm:pt>
    <dgm:pt modelId="{614C0B03-5EEB-4365-AC4C-5A8787B97F8B}">
      <dgm:prSet phldrT="[Text]"/>
      <dgm:spPr/>
      <dgm:t>
        <a:bodyPr/>
        <a:lstStyle/>
        <a:p>
          <a:r>
            <a:rPr lang="en-GB" dirty="0" smtClean="0"/>
            <a:t>Integrated</a:t>
          </a:r>
          <a:endParaRPr lang="en-GB" dirty="0"/>
        </a:p>
      </dgm:t>
    </dgm:pt>
    <dgm:pt modelId="{497BF3D3-12A0-4208-8B78-848FB775BEFC}" type="parTrans" cxnId="{8ECFBCA1-1365-49C7-B530-8F9A0780CCA7}">
      <dgm:prSet/>
      <dgm:spPr/>
      <dgm:t>
        <a:bodyPr/>
        <a:lstStyle/>
        <a:p>
          <a:endParaRPr lang="en-GB"/>
        </a:p>
      </dgm:t>
    </dgm:pt>
    <dgm:pt modelId="{F0C1780C-08CD-4CEE-97E1-BEEF3DBF56AB}" type="sibTrans" cxnId="{8ECFBCA1-1365-49C7-B530-8F9A0780CCA7}">
      <dgm:prSet/>
      <dgm:spPr/>
      <dgm:t>
        <a:bodyPr/>
        <a:lstStyle/>
        <a:p>
          <a:endParaRPr lang="en-GB"/>
        </a:p>
      </dgm:t>
    </dgm:pt>
    <dgm:pt modelId="{BCE0FE6C-7548-4F65-82F5-A658E1F18DD6}">
      <dgm:prSet/>
      <dgm:spPr/>
      <dgm:t>
        <a:bodyPr/>
        <a:lstStyle/>
        <a:p>
          <a:r>
            <a:rPr lang="en-US" dirty="0" smtClean="0"/>
            <a:t>Investment Promotion and Facilitation</a:t>
          </a:r>
          <a:endParaRPr lang="en-US" dirty="0"/>
        </a:p>
      </dgm:t>
    </dgm:pt>
    <dgm:pt modelId="{E10442EB-F51A-42C0-AD3C-414320980969}" type="parTrans" cxnId="{A3986A33-30D0-4E39-A998-0650668B1A8C}">
      <dgm:prSet/>
      <dgm:spPr/>
      <dgm:t>
        <a:bodyPr/>
        <a:lstStyle/>
        <a:p>
          <a:endParaRPr lang="en-GB"/>
        </a:p>
      </dgm:t>
    </dgm:pt>
    <dgm:pt modelId="{9A20E53C-AD8B-4AD7-AD89-3B420C69B667}" type="sibTrans" cxnId="{A3986A33-30D0-4E39-A998-0650668B1A8C}">
      <dgm:prSet/>
      <dgm:spPr/>
      <dgm:t>
        <a:bodyPr/>
        <a:lstStyle/>
        <a:p>
          <a:endParaRPr lang="en-GB"/>
        </a:p>
      </dgm:t>
    </dgm:pt>
    <dgm:pt modelId="{2A31370B-75F5-4273-A3BA-3AAEF75D0AE2}">
      <dgm:prSet/>
      <dgm:spPr/>
      <dgm:t>
        <a:bodyPr/>
        <a:lstStyle/>
        <a:p>
          <a:r>
            <a:rPr lang="en-GB" dirty="0" smtClean="0"/>
            <a:t>Tax Policy</a:t>
          </a:r>
          <a:endParaRPr lang="en-GB" dirty="0"/>
        </a:p>
      </dgm:t>
    </dgm:pt>
    <dgm:pt modelId="{D4F25A58-230E-4300-81A2-18DC4671FAAA}" type="parTrans" cxnId="{37A8AADF-73F9-43A7-950E-8BEB52104498}">
      <dgm:prSet/>
      <dgm:spPr/>
      <dgm:t>
        <a:bodyPr/>
        <a:lstStyle/>
        <a:p>
          <a:endParaRPr lang="en-GB"/>
        </a:p>
      </dgm:t>
    </dgm:pt>
    <dgm:pt modelId="{366DE4D1-62EF-4DD4-BA7B-63E9EA55606B}" type="sibTrans" cxnId="{37A8AADF-73F9-43A7-950E-8BEB52104498}">
      <dgm:prSet/>
      <dgm:spPr/>
      <dgm:t>
        <a:bodyPr/>
        <a:lstStyle/>
        <a:p>
          <a:endParaRPr lang="en-GB"/>
        </a:p>
      </dgm:t>
    </dgm:pt>
    <dgm:pt modelId="{57D1B25B-1E08-448E-A139-33EF7AAB062E}">
      <dgm:prSet/>
      <dgm:spPr/>
      <dgm:t>
        <a:bodyPr/>
        <a:lstStyle/>
        <a:p>
          <a:r>
            <a:rPr lang="en-US" dirty="0" smtClean="0"/>
            <a:t>Anti-corruption and Business Integrity</a:t>
          </a:r>
          <a:endParaRPr lang="en-US" dirty="0"/>
        </a:p>
      </dgm:t>
    </dgm:pt>
    <dgm:pt modelId="{9A914CDD-61DD-4F0C-8DBE-1609CB11ED2A}" type="parTrans" cxnId="{89E7F158-D805-40CE-ADB4-BFDC6028DB00}">
      <dgm:prSet/>
      <dgm:spPr/>
      <dgm:t>
        <a:bodyPr/>
        <a:lstStyle/>
        <a:p>
          <a:endParaRPr lang="en-GB"/>
        </a:p>
      </dgm:t>
    </dgm:pt>
    <dgm:pt modelId="{794BEFD6-6301-4229-A0BF-713640DC6918}" type="sibTrans" cxnId="{89E7F158-D805-40CE-ADB4-BFDC6028DB00}">
      <dgm:prSet/>
      <dgm:spPr/>
      <dgm:t>
        <a:bodyPr/>
        <a:lstStyle/>
        <a:p>
          <a:endParaRPr lang="en-GB"/>
        </a:p>
      </dgm:t>
    </dgm:pt>
    <dgm:pt modelId="{7DDA7B90-21F5-4B53-B1AB-5452F7850F8C}">
      <dgm:prSet/>
      <dgm:spPr/>
      <dgm:t>
        <a:bodyPr/>
        <a:lstStyle/>
        <a:p>
          <a:r>
            <a:rPr lang="en-GB" dirty="0" smtClean="0"/>
            <a:t>Competition Policy</a:t>
          </a:r>
          <a:endParaRPr lang="en-GB" dirty="0"/>
        </a:p>
      </dgm:t>
    </dgm:pt>
    <dgm:pt modelId="{867808ED-47E2-44B4-99F0-C561A2BA1C8D}" type="parTrans" cxnId="{459E7D03-6127-49E3-8C8B-F6354B32ADBA}">
      <dgm:prSet/>
      <dgm:spPr/>
      <dgm:t>
        <a:bodyPr/>
        <a:lstStyle/>
        <a:p>
          <a:endParaRPr lang="en-GB"/>
        </a:p>
      </dgm:t>
    </dgm:pt>
    <dgm:pt modelId="{B6921353-2F64-47B7-905A-B71A090BB082}" type="sibTrans" cxnId="{459E7D03-6127-49E3-8C8B-F6354B32ADBA}">
      <dgm:prSet/>
      <dgm:spPr/>
      <dgm:t>
        <a:bodyPr/>
        <a:lstStyle/>
        <a:p>
          <a:endParaRPr lang="en-GB"/>
        </a:p>
      </dgm:t>
    </dgm:pt>
    <dgm:pt modelId="{5E1DBE10-C42F-4A63-B8E1-FE2FC73A0FDF}">
      <dgm:prSet/>
      <dgm:spPr/>
      <dgm:t>
        <a:bodyPr/>
        <a:lstStyle/>
        <a:p>
          <a:r>
            <a:rPr lang="en-GB" dirty="0" smtClean="0"/>
            <a:t>Trade</a:t>
          </a:r>
          <a:endParaRPr lang="en-GB" dirty="0"/>
        </a:p>
      </dgm:t>
    </dgm:pt>
    <dgm:pt modelId="{B6E7E2D3-9632-4052-9976-B5C57B8529AB}" type="parTrans" cxnId="{E954CDD1-4894-4493-BC73-75083A1920DB}">
      <dgm:prSet/>
      <dgm:spPr/>
      <dgm:t>
        <a:bodyPr/>
        <a:lstStyle/>
        <a:p>
          <a:endParaRPr lang="en-GB"/>
        </a:p>
      </dgm:t>
    </dgm:pt>
    <dgm:pt modelId="{209E35EF-8C6D-4EBD-9A7C-D976331B8BB0}" type="sibTrans" cxnId="{E954CDD1-4894-4493-BC73-75083A1920DB}">
      <dgm:prSet/>
      <dgm:spPr/>
      <dgm:t>
        <a:bodyPr/>
        <a:lstStyle/>
        <a:p>
          <a:endParaRPr lang="en-GB"/>
        </a:p>
      </dgm:t>
    </dgm:pt>
    <dgm:pt modelId="{22C3D093-CAF8-4FA5-BD98-3288D7C9DB20}">
      <dgm:prSet/>
      <dgm:spPr/>
      <dgm:t>
        <a:bodyPr/>
        <a:lstStyle/>
        <a:p>
          <a:r>
            <a:rPr lang="en-GB" dirty="0" smtClean="0"/>
            <a:t>Regulatory Governance</a:t>
          </a:r>
          <a:endParaRPr lang="en-GB" dirty="0"/>
        </a:p>
      </dgm:t>
    </dgm:pt>
    <dgm:pt modelId="{E5BA8D04-30EB-4742-A4EB-AD3D398B1038}" type="parTrans" cxnId="{00B3C08D-E298-48E6-AA31-1D397F112429}">
      <dgm:prSet/>
      <dgm:spPr/>
      <dgm:t>
        <a:bodyPr/>
        <a:lstStyle/>
        <a:p>
          <a:endParaRPr lang="en-GB"/>
        </a:p>
      </dgm:t>
    </dgm:pt>
    <dgm:pt modelId="{82AB9EE3-C137-4917-B7D5-1494890C6065}" type="sibTrans" cxnId="{00B3C08D-E298-48E6-AA31-1D397F112429}">
      <dgm:prSet/>
      <dgm:spPr/>
      <dgm:t>
        <a:bodyPr/>
        <a:lstStyle/>
        <a:p>
          <a:endParaRPr lang="en-GB"/>
        </a:p>
      </dgm:t>
    </dgm:pt>
    <dgm:pt modelId="{95B86BF1-A322-43D9-9DA5-A9AF7F92DB8A}">
      <dgm:prSet/>
      <dgm:spPr/>
      <dgm:t>
        <a:bodyPr/>
        <a:lstStyle/>
        <a:p>
          <a:r>
            <a:rPr lang="en-US" dirty="0" smtClean="0"/>
            <a:t>Human Capital and Employment</a:t>
          </a:r>
          <a:endParaRPr lang="en-US" dirty="0"/>
        </a:p>
      </dgm:t>
    </dgm:pt>
    <dgm:pt modelId="{E9EC794B-3F68-4496-B3AF-2014F898955F}" type="parTrans" cxnId="{D2599211-FFDF-4F66-B2B4-14595483B61F}">
      <dgm:prSet/>
      <dgm:spPr/>
      <dgm:t>
        <a:bodyPr/>
        <a:lstStyle/>
        <a:p>
          <a:endParaRPr lang="en-GB"/>
        </a:p>
      </dgm:t>
    </dgm:pt>
    <dgm:pt modelId="{F210AB06-5088-4FEC-BF44-D9612962140D}" type="sibTrans" cxnId="{D2599211-FFDF-4F66-B2B4-14595483B61F}">
      <dgm:prSet/>
      <dgm:spPr/>
      <dgm:t>
        <a:bodyPr/>
        <a:lstStyle/>
        <a:p>
          <a:endParaRPr lang="en-GB"/>
        </a:p>
      </dgm:t>
    </dgm:pt>
    <dgm:pt modelId="{756FF550-C415-464B-88CF-DCA9AE0C258A}">
      <dgm:prSet/>
      <dgm:spPr/>
      <dgm:t>
        <a:bodyPr/>
        <a:lstStyle/>
        <a:p>
          <a:r>
            <a:rPr lang="en-GB" dirty="0" smtClean="0"/>
            <a:t>Corporate Governance</a:t>
          </a:r>
          <a:endParaRPr lang="en-GB" dirty="0"/>
        </a:p>
      </dgm:t>
    </dgm:pt>
    <dgm:pt modelId="{C280A7E4-925F-493B-B00D-0F05DA778473}" type="parTrans" cxnId="{DDA09BE7-DAFD-480F-AE1D-D3D05D050E14}">
      <dgm:prSet/>
      <dgm:spPr/>
      <dgm:t>
        <a:bodyPr/>
        <a:lstStyle/>
        <a:p>
          <a:endParaRPr lang="en-GB"/>
        </a:p>
      </dgm:t>
    </dgm:pt>
    <dgm:pt modelId="{CD3DA041-AE3B-415C-A6D6-D01AF6321667}" type="sibTrans" cxnId="{DDA09BE7-DAFD-480F-AE1D-D3D05D050E14}">
      <dgm:prSet/>
      <dgm:spPr/>
      <dgm:t>
        <a:bodyPr/>
        <a:lstStyle/>
        <a:p>
          <a:endParaRPr lang="en-GB"/>
        </a:p>
      </dgm:t>
    </dgm:pt>
    <dgm:pt modelId="{E08743E0-ED30-4F4E-BE21-8262F1CD2AA1}">
      <dgm:prSet/>
      <dgm:spPr/>
      <dgm:t>
        <a:bodyPr/>
        <a:lstStyle/>
        <a:p>
          <a:r>
            <a:rPr lang="en-GB" dirty="0" smtClean="0"/>
            <a:t>SME Policy</a:t>
          </a:r>
          <a:endParaRPr lang="en-GB" dirty="0"/>
        </a:p>
      </dgm:t>
    </dgm:pt>
    <dgm:pt modelId="{4F02C593-BD2A-4C6D-919C-7FEDD3945B8F}" type="parTrans" cxnId="{E10303BE-EAC2-4ADB-A202-E73FFA8788BE}">
      <dgm:prSet/>
      <dgm:spPr/>
      <dgm:t>
        <a:bodyPr/>
        <a:lstStyle/>
        <a:p>
          <a:endParaRPr lang="en-GB"/>
        </a:p>
      </dgm:t>
    </dgm:pt>
    <dgm:pt modelId="{CE9FC4B0-B78A-486C-903E-AEF1235C30E3}" type="sibTrans" cxnId="{E10303BE-EAC2-4ADB-A202-E73FFA8788BE}">
      <dgm:prSet/>
      <dgm:spPr/>
      <dgm:t>
        <a:bodyPr/>
        <a:lstStyle/>
        <a:p>
          <a:endParaRPr lang="en-GB"/>
        </a:p>
      </dgm:t>
    </dgm:pt>
    <dgm:pt modelId="{B7028B1F-7AA6-4E10-B503-49C981AD057C}">
      <dgm:prSet/>
      <dgm:spPr/>
      <dgm:t>
        <a:bodyPr/>
        <a:lstStyle/>
        <a:p>
          <a:r>
            <a:rPr lang="en-GB" dirty="0" smtClean="0"/>
            <a:t>Human Capital Development</a:t>
          </a:r>
          <a:endParaRPr lang="en-GB" dirty="0"/>
        </a:p>
      </dgm:t>
    </dgm:pt>
    <dgm:pt modelId="{6527CC42-A81A-4933-80D9-2702E21E5171}" type="parTrans" cxnId="{D376B2D9-2D40-4955-AB67-C98D448F9478}">
      <dgm:prSet/>
      <dgm:spPr/>
      <dgm:t>
        <a:bodyPr/>
        <a:lstStyle/>
        <a:p>
          <a:endParaRPr lang="en-GB"/>
        </a:p>
      </dgm:t>
    </dgm:pt>
    <dgm:pt modelId="{92BB091B-1963-40C2-BA5F-79747004F7B7}" type="sibTrans" cxnId="{D376B2D9-2D40-4955-AB67-C98D448F9478}">
      <dgm:prSet/>
      <dgm:spPr/>
      <dgm:t>
        <a:bodyPr/>
        <a:lstStyle/>
        <a:p>
          <a:endParaRPr lang="en-GB"/>
        </a:p>
      </dgm:t>
    </dgm:pt>
    <dgm:pt modelId="{E79025F3-92A7-49EA-A5AA-EA2463D418FE}">
      <dgm:prSet/>
      <dgm:spPr/>
      <dgm:t>
        <a:bodyPr/>
        <a:lstStyle/>
        <a:p>
          <a:r>
            <a:rPr lang="en-GB" dirty="0" smtClean="0"/>
            <a:t>Trade Policy and Facilitation</a:t>
          </a:r>
          <a:endParaRPr lang="en-GB" dirty="0"/>
        </a:p>
      </dgm:t>
    </dgm:pt>
    <dgm:pt modelId="{7BC41267-A79B-4618-AB78-6876CDC82271}" type="parTrans" cxnId="{D7433956-DE08-43A0-8582-7CBD61E03A74}">
      <dgm:prSet/>
      <dgm:spPr/>
      <dgm:t>
        <a:bodyPr/>
        <a:lstStyle/>
        <a:p>
          <a:endParaRPr lang="en-GB"/>
        </a:p>
      </dgm:t>
    </dgm:pt>
    <dgm:pt modelId="{DC720EBC-E1DD-47FE-8297-D9B738B06F5C}" type="sibTrans" cxnId="{D7433956-DE08-43A0-8582-7CBD61E03A74}">
      <dgm:prSet/>
      <dgm:spPr/>
      <dgm:t>
        <a:bodyPr/>
        <a:lstStyle/>
        <a:p>
          <a:endParaRPr lang="en-GB"/>
        </a:p>
      </dgm:t>
    </dgm:pt>
    <dgm:pt modelId="{E5D13592-0E84-4E59-A831-C26E0F991CF4}">
      <dgm:prSet/>
      <dgm:spPr/>
      <dgm:t>
        <a:bodyPr/>
        <a:lstStyle/>
        <a:p>
          <a:r>
            <a:rPr lang="en-GB" dirty="0" smtClean="0"/>
            <a:t>Access to Finance</a:t>
          </a:r>
          <a:endParaRPr lang="en-GB" dirty="0"/>
        </a:p>
      </dgm:t>
    </dgm:pt>
    <dgm:pt modelId="{6126FA7B-2984-42F6-9B27-7ECD91A52531}" type="parTrans" cxnId="{5A84129C-8EEB-4C8E-B880-4B031967A464}">
      <dgm:prSet/>
      <dgm:spPr/>
      <dgm:t>
        <a:bodyPr/>
        <a:lstStyle/>
        <a:p>
          <a:endParaRPr lang="en-GB"/>
        </a:p>
      </dgm:t>
    </dgm:pt>
    <dgm:pt modelId="{384CF8D5-DFD9-4158-8151-120394C708A6}" type="sibTrans" cxnId="{5A84129C-8EEB-4C8E-B880-4B031967A464}">
      <dgm:prSet/>
      <dgm:spPr/>
      <dgm:t>
        <a:bodyPr/>
        <a:lstStyle/>
        <a:p>
          <a:endParaRPr lang="en-GB"/>
        </a:p>
      </dgm:t>
    </dgm:pt>
    <dgm:pt modelId="{80CF6474-513E-4E64-B7BA-CE9827462B8A}">
      <dgm:prSet/>
      <dgm:spPr/>
      <dgm:t>
        <a:bodyPr/>
        <a:lstStyle/>
        <a:p>
          <a:r>
            <a:rPr lang="en-GB" dirty="0" smtClean="0"/>
            <a:t>Regulatory Reform and Parliamentary Processes</a:t>
          </a:r>
          <a:endParaRPr lang="en-GB" dirty="0"/>
        </a:p>
      </dgm:t>
    </dgm:pt>
    <dgm:pt modelId="{A9722265-DA86-4CD4-8A2F-0422CE9ED3F6}" type="parTrans" cxnId="{38AF46B4-9F3E-40CA-A996-93783BCC38B4}">
      <dgm:prSet/>
      <dgm:spPr/>
      <dgm:t>
        <a:bodyPr/>
        <a:lstStyle/>
        <a:p>
          <a:endParaRPr lang="en-GB"/>
        </a:p>
      </dgm:t>
    </dgm:pt>
    <dgm:pt modelId="{324D17EE-E08E-4122-9A5E-732C941100C6}" type="sibTrans" cxnId="{38AF46B4-9F3E-40CA-A996-93783BCC38B4}">
      <dgm:prSet/>
      <dgm:spPr/>
      <dgm:t>
        <a:bodyPr/>
        <a:lstStyle/>
        <a:p>
          <a:endParaRPr lang="en-GB"/>
        </a:p>
      </dgm:t>
    </dgm:pt>
    <dgm:pt modelId="{606C5FC0-B585-4802-87AF-3D0229524AB4}">
      <dgm:prSet/>
      <dgm:spPr/>
      <dgm:t>
        <a:bodyPr/>
        <a:lstStyle/>
        <a:p>
          <a:r>
            <a:rPr lang="en-GB" dirty="0" smtClean="0"/>
            <a:t>Tax Policy Analysis</a:t>
          </a:r>
          <a:endParaRPr lang="en-GB" dirty="0"/>
        </a:p>
      </dgm:t>
    </dgm:pt>
    <dgm:pt modelId="{C4AE650C-1255-4027-9FE2-1AEC0F57056E}" type="parTrans" cxnId="{293B8AF7-57CF-4FAB-B2BA-112B36F7DF0D}">
      <dgm:prSet/>
      <dgm:spPr/>
      <dgm:t>
        <a:bodyPr/>
        <a:lstStyle/>
        <a:p>
          <a:endParaRPr lang="en-GB"/>
        </a:p>
      </dgm:t>
    </dgm:pt>
    <dgm:pt modelId="{0C8C9B42-BFA2-4BB8-A7CD-978CD5713765}" type="sibTrans" cxnId="{293B8AF7-57CF-4FAB-B2BA-112B36F7DF0D}">
      <dgm:prSet/>
      <dgm:spPr/>
      <dgm:t>
        <a:bodyPr/>
        <a:lstStyle/>
        <a:p>
          <a:endParaRPr lang="en-GB"/>
        </a:p>
      </dgm:t>
    </dgm:pt>
    <dgm:pt modelId="{F618ED91-2DF1-4F99-B5BB-D52BC6D5909C}">
      <dgm:prSet/>
      <dgm:spPr/>
      <dgm:t>
        <a:bodyPr/>
        <a:lstStyle/>
        <a:p>
          <a:r>
            <a:rPr lang="en-GB" dirty="0" smtClean="0"/>
            <a:t>Infrastructure for Investment</a:t>
          </a:r>
          <a:endParaRPr lang="en-GB" dirty="0"/>
        </a:p>
      </dgm:t>
    </dgm:pt>
    <dgm:pt modelId="{B8D8C861-7D2A-41E6-9AB2-8D9F1C1B2142}" type="parTrans" cxnId="{D82FE1B5-02DB-4A9A-8EEC-A3715526BD16}">
      <dgm:prSet/>
      <dgm:spPr/>
      <dgm:t>
        <a:bodyPr/>
        <a:lstStyle/>
        <a:p>
          <a:endParaRPr lang="en-GB"/>
        </a:p>
      </dgm:t>
    </dgm:pt>
    <dgm:pt modelId="{58D30F64-558E-4903-9883-4727B5E5A6EB}" type="sibTrans" cxnId="{D82FE1B5-02DB-4A9A-8EEC-A3715526BD16}">
      <dgm:prSet/>
      <dgm:spPr/>
      <dgm:t>
        <a:bodyPr/>
        <a:lstStyle/>
        <a:p>
          <a:endParaRPr lang="en-GB"/>
        </a:p>
      </dgm:t>
    </dgm:pt>
    <dgm:pt modelId="{8BC10D59-162D-46AF-B149-D0F98CA86C19}">
      <dgm:prSet/>
      <dgm:spPr/>
      <dgm:t>
        <a:bodyPr/>
        <a:lstStyle/>
        <a:p>
          <a:r>
            <a:rPr lang="en-GB" dirty="0" smtClean="0"/>
            <a:t>SME Policy </a:t>
          </a:r>
          <a:endParaRPr lang="en-GB" dirty="0"/>
        </a:p>
      </dgm:t>
    </dgm:pt>
    <dgm:pt modelId="{9053C531-67A3-48C0-86BC-CBE193F43A3E}" type="parTrans" cxnId="{46665D78-F7DD-4BF7-BA05-B533B033095C}">
      <dgm:prSet/>
      <dgm:spPr/>
      <dgm:t>
        <a:bodyPr/>
        <a:lstStyle/>
        <a:p>
          <a:endParaRPr lang="en-GB"/>
        </a:p>
      </dgm:t>
    </dgm:pt>
    <dgm:pt modelId="{C7D82050-1F76-4940-83F9-92B379D63CFF}" type="sibTrans" cxnId="{46665D78-F7DD-4BF7-BA05-B533B033095C}">
      <dgm:prSet/>
      <dgm:spPr/>
      <dgm:t>
        <a:bodyPr/>
        <a:lstStyle/>
        <a:p>
          <a:endParaRPr lang="en-GB"/>
        </a:p>
      </dgm:t>
    </dgm:pt>
    <dgm:pt modelId="{2D1D14C9-E6D2-4BB2-AD1B-14ACFE863740}">
      <dgm:prSet/>
      <dgm:spPr/>
      <dgm:t>
        <a:bodyPr/>
        <a:lstStyle/>
        <a:p>
          <a:r>
            <a:rPr lang="en-GB" dirty="0" smtClean="0"/>
            <a:t>Smart</a:t>
          </a:r>
          <a:endParaRPr lang="en-GB" dirty="0"/>
        </a:p>
      </dgm:t>
    </dgm:pt>
    <dgm:pt modelId="{07220527-3E34-47C2-A0A0-0289DFD9DCF2}" type="parTrans" cxnId="{8E493BE6-D0B9-4A4D-AAAD-8B1E54F0B1C2}">
      <dgm:prSet/>
      <dgm:spPr/>
      <dgm:t>
        <a:bodyPr/>
        <a:lstStyle/>
        <a:p>
          <a:endParaRPr lang="en-GB"/>
        </a:p>
      </dgm:t>
    </dgm:pt>
    <dgm:pt modelId="{0B064AF5-393E-4A03-AFA3-A7C061722A47}" type="sibTrans" cxnId="{8E493BE6-D0B9-4A4D-AAAD-8B1E54F0B1C2}">
      <dgm:prSet/>
      <dgm:spPr/>
      <dgm:t>
        <a:bodyPr/>
        <a:lstStyle/>
        <a:p>
          <a:endParaRPr lang="en-GB"/>
        </a:p>
      </dgm:t>
    </dgm:pt>
    <dgm:pt modelId="{C3B45560-50E6-4F8D-AF82-1739FFDD53DB}">
      <dgm:prSet/>
      <dgm:spPr/>
      <dgm:t>
        <a:bodyPr/>
        <a:lstStyle/>
        <a:p>
          <a:r>
            <a:rPr lang="en-GB" dirty="0" smtClean="0"/>
            <a:t>Sustainable</a:t>
          </a:r>
          <a:endParaRPr lang="en-GB" dirty="0"/>
        </a:p>
      </dgm:t>
    </dgm:pt>
    <dgm:pt modelId="{8A9EF91A-DC7E-46EA-8E21-AAC4CF63CC52}" type="parTrans" cxnId="{97CE67A6-1509-47BB-9E7A-4536B9B4E480}">
      <dgm:prSet/>
      <dgm:spPr/>
      <dgm:t>
        <a:bodyPr/>
        <a:lstStyle/>
        <a:p>
          <a:endParaRPr lang="en-GB"/>
        </a:p>
      </dgm:t>
    </dgm:pt>
    <dgm:pt modelId="{8905A69E-A27D-445E-B2BB-198B534FC683}" type="sibTrans" cxnId="{97CE67A6-1509-47BB-9E7A-4536B9B4E480}">
      <dgm:prSet/>
      <dgm:spPr/>
      <dgm:t>
        <a:bodyPr/>
        <a:lstStyle/>
        <a:p>
          <a:endParaRPr lang="en-GB"/>
        </a:p>
      </dgm:t>
    </dgm:pt>
    <dgm:pt modelId="{82795F11-2CFA-484E-B53B-DBFA2C710010}">
      <dgm:prSet/>
      <dgm:spPr/>
      <dgm:t>
        <a:bodyPr/>
        <a:lstStyle/>
        <a:p>
          <a:r>
            <a:rPr lang="en-GB" dirty="0" smtClean="0"/>
            <a:t>Inclusive</a:t>
          </a:r>
          <a:endParaRPr lang="en-GB" dirty="0"/>
        </a:p>
      </dgm:t>
    </dgm:pt>
    <dgm:pt modelId="{B2D6435B-3D79-4293-8FA2-68AD1B14A40C}" type="parTrans" cxnId="{F8293380-63ED-471D-9EC7-4EFBDD552681}">
      <dgm:prSet/>
      <dgm:spPr/>
      <dgm:t>
        <a:bodyPr/>
        <a:lstStyle/>
        <a:p>
          <a:endParaRPr lang="en-GB"/>
        </a:p>
      </dgm:t>
    </dgm:pt>
    <dgm:pt modelId="{EA786441-D972-40B9-B52A-ADFBC40F968D}" type="sibTrans" cxnId="{F8293380-63ED-471D-9EC7-4EFBDD552681}">
      <dgm:prSet/>
      <dgm:spPr/>
      <dgm:t>
        <a:bodyPr/>
        <a:lstStyle/>
        <a:p>
          <a:endParaRPr lang="en-GB"/>
        </a:p>
      </dgm:t>
    </dgm:pt>
    <dgm:pt modelId="{F29A32E1-9761-4EB6-AFA5-C067FC736465}">
      <dgm:prSet/>
      <dgm:spPr/>
      <dgm:t>
        <a:bodyPr/>
        <a:lstStyle/>
        <a:p>
          <a:r>
            <a:rPr lang="en-GB" dirty="0" smtClean="0"/>
            <a:t>Governance for growth</a:t>
          </a:r>
          <a:endParaRPr lang="en-GB" dirty="0"/>
        </a:p>
      </dgm:t>
    </dgm:pt>
    <dgm:pt modelId="{9B8C6408-B4E2-4594-847F-D322F584C8A5}" type="parTrans" cxnId="{1D2E8B41-AFA1-4889-9E5B-D0B9B22634BD}">
      <dgm:prSet/>
      <dgm:spPr/>
      <dgm:t>
        <a:bodyPr/>
        <a:lstStyle/>
        <a:p>
          <a:endParaRPr lang="en-GB"/>
        </a:p>
      </dgm:t>
    </dgm:pt>
    <dgm:pt modelId="{C42E6476-76E9-469D-B162-081A21C654A9}" type="sibTrans" cxnId="{1D2E8B41-AFA1-4889-9E5B-D0B9B22634BD}">
      <dgm:prSet/>
      <dgm:spPr/>
      <dgm:t>
        <a:bodyPr/>
        <a:lstStyle/>
        <a:p>
          <a:endParaRPr lang="en-GB"/>
        </a:p>
      </dgm:t>
    </dgm:pt>
    <dgm:pt modelId="{662D3488-5130-47C2-A91B-364A822FC714}" type="pres">
      <dgm:prSet presAssocID="{A3ACA8CA-238A-4C80-93BD-CEF0A2B14405}" presName="Name0" presStyleCnt="0">
        <dgm:presLayoutVars>
          <dgm:dir/>
          <dgm:animLvl val="lvl"/>
          <dgm:resizeHandles val="exact"/>
        </dgm:presLayoutVars>
      </dgm:prSet>
      <dgm:spPr/>
      <dgm:t>
        <a:bodyPr/>
        <a:lstStyle/>
        <a:p>
          <a:endParaRPr lang="en-GB"/>
        </a:p>
      </dgm:t>
    </dgm:pt>
    <dgm:pt modelId="{FC2CA817-9DB2-4F3A-9456-DDC211E2B77C}" type="pres">
      <dgm:prSet presAssocID="{D8A36ACC-EA61-4214-8396-4951FFE748BA}" presName="composite" presStyleCnt="0"/>
      <dgm:spPr/>
    </dgm:pt>
    <dgm:pt modelId="{30A657F4-5663-44C0-B67D-066148B3B02C}" type="pres">
      <dgm:prSet presAssocID="{D8A36ACC-EA61-4214-8396-4951FFE748BA}" presName="parTx" presStyleLbl="alignNode1" presStyleIdx="0" presStyleCnt="3">
        <dgm:presLayoutVars>
          <dgm:chMax val="0"/>
          <dgm:chPref val="0"/>
          <dgm:bulletEnabled val="1"/>
        </dgm:presLayoutVars>
      </dgm:prSet>
      <dgm:spPr/>
      <dgm:t>
        <a:bodyPr/>
        <a:lstStyle/>
        <a:p>
          <a:endParaRPr lang="en-GB"/>
        </a:p>
      </dgm:t>
    </dgm:pt>
    <dgm:pt modelId="{978C26E6-9F2A-4498-8E98-88F4AA9A834E}" type="pres">
      <dgm:prSet presAssocID="{D8A36ACC-EA61-4214-8396-4951FFE748BA}" presName="desTx" presStyleLbl="alignAccFollowNode1" presStyleIdx="0" presStyleCnt="3">
        <dgm:presLayoutVars>
          <dgm:bulletEnabled val="1"/>
        </dgm:presLayoutVars>
      </dgm:prSet>
      <dgm:spPr/>
      <dgm:t>
        <a:bodyPr/>
        <a:lstStyle/>
        <a:p>
          <a:endParaRPr lang="en-GB"/>
        </a:p>
      </dgm:t>
    </dgm:pt>
    <dgm:pt modelId="{6B3E7C8E-C2EB-4671-8A87-3AD03D5BB2E2}" type="pres">
      <dgm:prSet presAssocID="{8451728A-6EBC-4350-A1AF-608F638F40B6}" presName="space" presStyleCnt="0"/>
      <dgm:spPr/>
    </dgm:pt>
    <dgm:pt modelId="{9D9520D1-5B78-46CC-B502-BD39358A3351}" type="pres">
      <dgm:prSet presAssocID="{A48C4B0E-26AE-4EEC-B44C-14DC7A5BC6A9}" presName="composite" presStyleCnt="0"/>
      <dgm:spPr/>
    </dgm:pt>
    <dgm:pt modelId="{B930D3A2-E252-47C2-8DC4-0283C8DF8EEC}" type="pres">
      <dgm:prSet presAssocID="{A48C4B0E-26AE-4EEC-B44C-14DC7A5BC6A9}" presName="parTx" presStyleLbl="alignNode1" presStyleIdx="1" presStyleCnt="3">
        <dgm:presLayoutVars>
          <dgm:chMax val="0"/>
          <dgm:chPref val="0"/>
          <dgm:bulletEnabled val="1"/>
        </dgm:presLayoutVars>
      </dgm:prSet>
      <dgm:spPr/>
      <dgm:t>
        <a:bodyPr/>
        <a:lstStyle/>
        <a:p>
          <a:endParaRPr lang="en-GB"/>
        </a:p>
      </dgm:t>
    </dgm:pt>
    <dgm:pt modelId="{09781A35-94C8-47A1-AA97-B988E52E02BE}" type="pres">
      <dgm:prSet presAssocID="{A48C4B0E-26AE-4EEC-B44C-14DC7A5BC6A9}" presName="desTx" presStyleLbl="alignAccFollowNode1" presStyleIdx="1" presStyleCnt="3">
        <dgm:presLayoutVars>
          <dgm:bulletEnabled val="1"/>
        </dgm:presLayoutVars>
      </dgm:prSet>
      <dgm:spPr/>
      <dgm:t>
        <a:bodyPr/>
        <a:lstStyle/>
        <a:p>
          <a:endParaRPr lang="en-GB"/>
        </a:p>
      </dgm:t>
    </dgm:pt>
    <dgm:pt modelId="{E4661CFB-3427-4EEA-8C00-84F2A9DFA92D}" type="pres">
      <dgm:prSet presAssocID="{8B8B5A58-6102-4783-88DD-2CA64B59BA78}" presName="space" presStyleCnt="0"/>
      <dgm:spPr/>
    </dgm:pt>
    <dgm:pt modelId="{54BC5C7E-92F6-4FC9-8D2A-F28C4164D365}" type="pres">
      <dgm:prSet presAssocID="{7F6F9F99-7142-4A82-819D-A97884D88A48}" presName="composite" presStyleCnt="0"/>
      <dgm:spPr/>
    </dgm:pt>
    <dgm:pt modelId="{37DDBB1F-692E-49D2-8F79-A65706E699F1}" type="pres">
      <dgm:prSet presAssocID="{7F6F9F99-7142-4A82-819D-A97884D88A48}" presName="parTx" presStyleLbl="alignNode1" presStyleIdx="2" presStyleCnt="3">
        <dgm:presLayoutVars>
          <dgm:chMax val="0"/>
          <dgm:chPref val="0"/>
          <dgm:bulletEnabled val="1"/>
        </dgm:presLayoutVars>
      </dgm:prSet>
      <dgm:spPr/>
      <dgm:t>
        <a:bodyPr/>
        <a:lstStyle/>
        <a:p>
          <a:endParaRPr lang="en-GB"/>
        </a:p>
      </dgm:t>
    </dgm:pt>
    <dgm:pt modelId="{31092E23-8AA4-4657-BF2E-8F341E3B8CC5}" type="pres">
      <dgm:prSet presAssocID="{7F6F9F99-7142-4A82-819D-A97884D88A48}" presName="desTx" presStyleLbl="alignAccFollowNode1" presStyleIdx="2" presStyleCnt="3">
        <dgm:presLayoutVars>
          <dgm:bulletEnabled val="1"/>
        </dgm:presLayoutVars>
      </dgm:prSet>
      <dgm:spPr/>
      <dgm:t>
        <a:bodyPr/>
        <a:lstStyle/>
        <a:p>
          <a:endParaRPr lang="en-GB"/>
        </a:p>
      </dgm:t>
    </dgm:pt>
  </dgm:ptLst>
  <dgm:cxnLst>
    <dgm:cxn modelId="{8ECFBCA1-1365-49C7-B530-8F9A0780CCA7}" srcId="{7F6F9F99-7142-4A82-819D-A97884D88A48}" destId="{614C0B03-5EEB-4365-AC4C-5A8787B97F8B}" srcOrd="0" destOrd="0" parTransId="{497BF3D3-12A0-4208-8B78-848FB775BEFC}" sibTransId="{F0C1780C-08CD-4CEE-97E1-BEEF3DBF56AB}"/>
    <dgm:cxn modelId="{A1BF8F6B-7669-48C1-B31A-6D4992AB4045}" type="presOf" srcId="{8BC10D59-162D-46AF-B149-D0F98CA86C19}" destId="{09781A35-94C8-47A1-AA97-B988E52E02BE}" srcOrd="0" destOrd="7" presId="urn:microsoft.com/office/officeart/2005/8/layout/hList1"/>
    <dgm:cxn modelId="{22BF79F9-641C-4FFC-B122-7AA3224F7EA3}" type="presOf" srcId="{8E3E9207-83BC-4217-9709-F13E1F4BFF30}" destId="{978C26E6-9F2A-4498-8E98-88F4AA9A834E}" srcOrd="0" destOrd="0" presId="urn:microsoft.com/office/officeart/2005/8/layout/hList1"/>
    <dgm:cxn modelId="{8438D6F4-E1C7-401E-AF0E-F359829F87B3}" type="presOf" srcId="{7F6F9F99-7142-4A82-819D-A97884D88A48}" destId="{37DDBB1F-692E-49D2-8F79-A65706E699F1}" srcOrd="0" destOrd="0" presId="urn:microsoft.com/office/officeart/2005/8/layout/hList1"/>
    <dgm:cxn modelId="{C0F7A0EA-4F98-4535-946B-18AF789616E7}" type="presOf" srcId="{756FF550-C415-464B-88CF-DCA9AE0C258A}" destId="{978C26E6-9F2A-4498-8E98-88F4AA9A834E}" srcOrd="0" destOrd="8" presId="urn:microsoft.com/office/officeart/2005/8/layout/hList1"/>
    <dgm:cxn modelId="{DDA09BE7-DAFD-480F-AE1D-D3D05D050E14}" srcId="{D8A36ACC-EA61-4214-8396-4951FFE748BA}" destId="{756FF550-C415-464B-88CF-DCA9AE0C258A}" srcOrd="8" destOrd="0" parTransId="{C280A7E4-925F-493B-B00D-0F05DA778473}" sibTransId="{CD3DA041-AE3B-415C-A6D6-D01AF6321667}"/>
    <dgm:cxn modelId="{605834CE-2128-4A79-80CD-CD5655B42AF4}" type="presOf" srcId="{C3B45560-50E6-4F8D-AF82-1739FFDD53DB}" destId="{31092E23-8AA4-4657-BF2E-8F341E3B8CC5}" srcOrd="0" destOrd="2" presId="urn:microsoft.com/office/officeart/2005/8/layout/hList1"/>
    <dgm:cxn modelId="{496FACCC-B5A4-495A-AFCA-D707DBA84DB2}" type="presOf" srcId="{E79025F3-92A7-49EA-A5AA-EA2463D418FE}" destId="{09781A35-94C8-47A1-AA97-B988E52E02BE}" srcOrd="0" destOrd="2" presId="urn:microsoft.com/office/officeart/2005/8/layout/hList1"/>
    <dgm:cxn modelId="{F8293380-63ED-471D-9EC7-4EFBDD552681}" srcId="{7F6F9F99-7142-4A82-819D-A97884D88A48}" destId="{82795F11-2CFA-484E-B53B-DBFA2C710010}" srcOrd="3" destOrd="0" parTransId="{B2D6435B-3D79-4293-8FA2-68AD1B14A40C}" sibTransId="{EA786441-D972-40B9-B52A-ADFBC40F968D}"/>
    <dgm:cxn modelId="{DCF59231-8B26-473B-B0B3-F7F4E44A2D94}" type="presOf" srcId="{614C0B03-5EEB-4365-AC4C-5A8787B97F8B}" destId="{31092E23-8AA4-4657-BF2E-8F341E3B8CC5}" srcOrd="0" destOrd="0" presId="urn:microsoft.com/office/officeart/2005/8/layout/hList1"/>
    <dgm:cxn modelId="{1D2E8B41-AFA1-4889-9E5B-D0B9B22634BD}" srcId="{7F6F9F99-7142-4A82-819D-A97884D88A48}" destId="{F29A32E1-9761-4EB6-AFA5-C067FC736465}" srcOrd="4" destOrd="0" parTransId="{9B8C6408-B4E2-4594-847F-D322F584C8A5}" sibTransId="{C42E6476-76E9-469D-B162-081A21C654A9}"/>
    <dgm:cxn modelId="{B0FC995C-6884-46F7-A6A8-481D384241BB}" type="presOf" srcId="{BCE0FE6C-7548-4F65-82F5-A658E1F18DD6}" destId="{978C26E6-9F2A-4498-8E98-88F4AA9A834E}" srcOrd="0" destOrd="1" presId="urn:microsoft.com/office/officeart/2005/8/layout/hList1"/>
    <dgm:cxn modelId="{7D13E4E0-4F99-4261-A28C-9125942A180D}" srcId="{D8A36ACC-EA61-4214-8396-4951FFE748BA}" destId="{8E3E9207-83BC-4217-9709-F13E1F4BFF30}" srcOrd="0" destOrd="0" parTransId="{F0385023-CB1E-4EF7-9387-161E783181CD}" sibTransId="{89EFA5C6-1640-48AC-A09B-88FC8D364854}"/>
    <dgm:cxn modelId="{DE8EFAD3-417F-4059-858A-6AC5FF1E2E9E}" type="presOf" srcId="{A3ACA8CA-238A-4C80-93BD-CEF0A2B14405}" destId="{662D3488-5130-47C2-A91B-364A822FC714}" srcOrd="0" destOrd="0" presId="urn:microsoft.com/office/officeart/2005/8/layout/hList1"/>
    <dgm:cxn modelId="{0A405963-6981-4CFC-B746-50DDC2549531}" type="presOf" srcId="{F29A32E1-9761-4EB6-AFA5-C067FC736465}" destId="{31092E23-8AA4-4657-BF2E-8F341E3B8CC5}" srcOrd="0" destOrd="4" presId="urn:microsoft.com/office/officeart/2005/8/layout/hList1"/>
    <dgm:cxn modelId="{D376B2D9-2D40-4955-AB67-C98D448F9478}" srcId="{A48C4B0E-26AE-4EEC-B44C-14DC7A5BC6A9}" destId="{B7028B1F-7AA6-4E10-B503-49C981AD057C}" srcOrd="1" destOrd="0" parTransId="{6527CC42-A81A-4933-80D9-2702E21E5171}" sibTransId="{92BB091B-1963-40C2-BA5F-79747004F7B7}"/>
    <dgm:cxn modelId="{89E7F158-D805-40CE-ADB4-BFDC6028DB00}" srcId="{D8A36ACC-EA61-4214-8396-4951FFE748BA}" destId="{57D1B25B-1E08-448E-A139-33EF7AAB062E}" srcOrd="3" destOrd="0" parTransId="{9A914CDD-61DD-4F0C-8DBE-1609CB11ED2A}" sibTransId="{794BEFD6-6301-4229-A0BF-713640DC6918}"/>
    <dgm:cxn modelId="{222438C1-26EC-4694-AE3E-BF6EE5322A47}" type="presOf" srcId="{A48C4B0E-26AE-4EEC-B44C-14DC7A5BC6A9}" destId="{B930D3A2-E252-47C2-8DC4-0283C8DF8EEC}" srcOrd="0" destOrd="0" presId="urn:microsoft.com/office/officeart/2005/8/layout/hList1"/>
    <dgm:cxn modelId="{3B5DA472-0579-4A00-8B76-D94088E32A5F}" type="presOf" srcId="{82795F11-2CFA-484E-B53B-DBFA2C710010}" destId="{31092E23-8AA4-4657-BF2E-8F341E3B8CC5}" srcOrd="0" destOrd="3" presId="urn:microsoft.com/office/officeart/2005/8/layout/hList1"/>
    <dgm:cxn modelId="{DE564961-563C-43A9-8883-59AA17EA8237}" srcId="{A3ACA8CA-238A-4C80-93BD-CEF0A2B14405}" destId="{A48C4B0E-26AE-4EEC-B44C-14DC7A5BC6A9}" srcOrd="1" destOrd="0" parTransId="{614C0383-29BE-438B-87C0-4A11D9A39252}" sibTransId="{8B8B5A58-6102-4783-88DD-2CA64B59BA78}"/>
    <dgm:cxn modelId="{97CE67A6-1509-47BB-9E7A-4536B9B4E480}" srcId="{7F6F9F99-7142-4A82-819D-A97884D88A48}" destId="{C3B45560-50E6-4F8D-AF82-1739FFDD53DB}" srcOrd="2" destOrd="0" parTransId="{8A9EF91A-DC7E-46EA-8E21-AAC4CF63CC52}" sibTransId="{8905A69E-A27D-445E-B2BB-198B534FC683}"/>
    <dgm:cxn modelId="{4D083D47-3B3D-4445-AFDB-AA7E7082CA10}" type="presOf" srcId="{7DDA7B90-21F5-4B53-B1AB-5452F7850F8C}" destId="{978C26E6-9F2A-4498-8E98-88F4AA9A834E}" srcOrd="0" destOrd="4" presId="urn:microsoft.com/office/officeart/2005/8/layout/hList1"/>
    <dgm:cxn modelId="{9CFE5060-FF24-4D78-B3DC-E34B17D55195}" type="presOf" srcId="{606C5FC0-B585-4802-87AF-3D0229524AB4}" destId="{09781A35-94C8-47A1-AA97-B988E52E02BE}" srcOrd="0" destOrd="5" presId="urn:microsoft.com/office/officeart/2005/8/layout/hList1"/>
    <dgm:cxn modelId="{342E9182-8CFB-4C03-AB5F-1A3610BE7F50}" srcId="{A3ACA8CA-238A-4C80-93BD-CEF0A2B14405}" destId="{7F6F9F99-7142-4A82-819D-A97884D88A48}" srcOrd="2" destOrd="0" parTransId="{6FC6C360-F0BA-4548-8DC7-7D1B60210940}" sibTransId="{8D81B657-811B-4DAF-BB7B-EA962CAD24BE}"/>
    <dgm:cxn modelId="{E954CDD1-4894-4493-BC73-75083A1920DB}" srcId="{D8A36ACC-EA61-4214-8396-4951FFE748BA}" destId="{5E1DBE10-C42F-4A63-B8E1-FE2FC73A0FDF}" srcOrd="5" destOrd="0" parTransId="{B6E7E2D3-9632-4052-9976-B5C57B8529AB}" sibTransId="{209E35EF-8C6D-4EBD-9A7C-D976331B8BB0}"/>
    <dgm:cxn modelId="{8E493BE6-D0B9-4A4D-AAAD-8B1E54F0B1C2}" srcId="{7F6F9F99-7142-4A82-819D-A97884D88A48}" destId="{2D1D14C9-E6D2-4BB2-AD1B-14ACFE863740}" srcOrd="1" destOrd="0" parTransId="{07220527-3E34-47C2-A0A0-0289DFD9DCF2}" sibTransId="{0B064AF5-393E-4A03-AFA3-A7C061722A47}"/>
    <dgm:cxn modelId="{E9867390-CF4D-49D5-A157-8E11789FBCF3}" type="presOf" srcId="{57D1B25B-1E08-448E-A139-33EF7AAB062E}" destId="{978C26E6-9F2A-4498-8E98-88F4AA9A834E}" srcOrd="0" destOrd="3" presId="urn:microsoft.com/office/officeart/2005/8/layout/hList1"/>
    <dgm:cxn modelId="{5A84129C-8EEB-4C8E-B880-4B031967A464}" srcId="{A48C4B0E-26AE-4EEC-B44C-14DC7A5BC6A9}" destId="{E5D13592-0E84-4E59-A831-C26E0F991CF4}" srcOrd="3" destOrd="0" parTransId="{6126FA7B-2984-42F6-9B27-7ECD91A52531}" sibTransId="{384CF8D5-DFD9-4158-8151-120394C708A6}"/>
    <dgm:cxn modelId="{46665D78-F7DD-4BF7-BA05-B533B033095C}" srcId="{A48C4B0E-26AE-4EEC-B44C-14DC7A5BC6A9}" destId="{8BC10D59-162D-46AF-B149-D0F98CA86C19}" srcOrd="7" destOrd="0" parTransId="{9053C531-67A3-48C0-86BC-CBE193F43A3E}" sibTransId="{C7D82050-1F76-4940-83F9-92B379D63CFF}"/>
    <dgm:cxn modelId="{93A1E633-5307-4A13-A2D0-4E84D210ACD4}" type="presOf" srcId="{22C3D093-CAF8-4FA5-BD98-3288D7C9DB20}" destId="{978C26E6-9F2A-4498-8E98-88F4AA9A834E}" srcOrd="0" destOrd="6" presId="urn:microsoft.com/office/officeart/2005/8/layout/hList1"/>
    <dgm:cxn modelId="{9B5B8EF7-CF36-4E84-917F-0A6B936FD591}" type="presOf" srcId="{2A31370B-75F5-4273-A3BA-3AAEF75D0AE2}" destId="{978C26E6-9F2A-4498-8E98-88F4AA9A834E}" srcOrd="0" destOrd="2" presId="urn:microsoft.com/office/officeart/2005/8/layout/hList1"/>
    <dgm:cxn modelId="{37A8AADF-73F9-43A7-950E-8BEB52104498}" srcId="{D8A36ACC-EA61-4214-8396-4951FFE748BA}" destId="{2A31370B-75F5-4273-A3BA-3AAEF75D0AE2}" srcOrd="2" destOrd="0" parTransId="{D4F25A58-230E-4300-81A2-18DC4671FAAA}" sibTransId="{366DE4D1-62EF-4DD4-BA7B-63E9EA55606B}"/>
    <dgm:cxn modelId="{824AEDC9-B119-4E5A-9441-49C4B705FE15}" type="presOf" srcId="{F618ED91-2DF1-4F99-B5BB-D52BC6D5909C}" destId="{09781A35-94C8-47A1-AA97-B988E52E02BE}" srcOrd="0" destOrd="6" presId="urn:microsoft.com/office/officeart/2005/8/layout/hList1"/>
    <dgm:cxn modelId="{293B8AF7-57CF-4FAB-B2BA-112B36F7DF0D}" srcId="{A48C4B0E-26AE-4EEC-B44C-14DC7A5BC6A9}" destId="{606C5FC0-B585-4802-87AF-3D0229524AB4}" srcOrd="5" destOrd="0" parTransId="{C4AE650C-1255-4027-9FE2-1AEC0F57056E}" sibTransId="{0C8C9B42-BFA2-4BB8-A7CD-978CD5713765}"/>
    <dgm:cxn modelId="{2C330EA3-AAF0-478B-99B3-0976B81815AF}" type="presOf" srcId="{5E1DBE10-C42F-4A63-B8E1-FE2FC73A0FDF}" destId="{978C26E6-9F2A-4498-8E98-88F4AA9A834E}" srcOrd="0" destOrd="5" presId="urn:microsoft.com/office/officeart/2005/8/layout/hList1"/>
    <dgm:cxn modelId="{2974C2AF-4826-402A-B407-030012A8D1A3}" type="presOf" srcId="{E08743E0-ED30-4F4E-BE21-8262F1CD2AA1}" destId="{978C26E6-9F2A-4498-8E98-88F4AA9A834E}" srcOrd="0" destOrd="9" presId="urn:microsoft.com/office/officeart/2005/8/layout/hList1"/>
    <dgm:cxn modelId="{E8776628-DAAA-452A-8DDE-BB832B948E3D}" type="presOf" srcId="{2D1D14C9-E6D2-4BB2-AD1B-14ACFE863740}" destId="{31092E23-8AA4-4657-BF2E-8F341E3B8CC5}" srcOrd="0" destOrd="1" presId="urn:microsoft.com/office/officeart/2005/8/layout/hList1"/>
    <dgm:cxn modelId="{A720EBCC-B331-4353-A13D-BC6E67D4368E}" type="presOf" srcId="{80CF6474-513E-4E64-B7BA-CE9827462B8A}" destId="{09781A35-94C8-47A1-AA97-B988E52E02BE}" srcOrd="0" destOrd="4" presId="urn:microsoft.com/office/officeart/2005/8/layout/hList1"/>
    <dgm:cxn modelId="{2E33F549-2412-48BD-ADEF-43435B9E90D2}" srcId="{A3ACA8CA-238A-4C80-93BD-CEF0A2B14405}" destId="{D8A36ACC-EA61-4214-8396-4951FFE748BA}" srcOrd="0" destOrd="0" parTransId="{FC08BA17-4A57-4E26-869B-AB69716064DD}" sibTransId="{8451728A-6EBC-4350-A1AF-608F638F40B6}"/>
    <dgm:cxn modelId="{8BA20D4D-B7CB-4228-B73C-83ECB79C8AA6}" type="presOf" srcId="{24E0281D-6D2E-4059-BB41-EE78B7EB2BD1}" destId="{09781A35-94C8-47A1-AA97-B988E52E02BE}" srcOrd="0" destOrd="0" presId="urn:microsoft.com/office/officeart/2005/8/layout/hList1"/>
    <dgm:cxn modelId="{FDDB4AF4-7495-4D16-B56F-737DBCA4DC09}" srcId="{A48C4B0E-26AE-4EEC-B44C-14DC7A5BC6A9}" destId="{24E0281D-6D2E-4059-BB41-EE78B7EB2BD1}" srcOrd="0" destOrd="0" parTransId="{A9C3F4D0-26DB-4910-843F-8229F9BD5143}" sibTransId="{2D6C1BFB-40D1-4B44-824F-1EB090CF693E}"/>
    <dgm:cxn modelId="{D2599211-FFDF-4F66-B2B4-14595483B61F}" srcId="{D8A36ACC-EA61-4214-8396-4951FFE748BA}" destId="{95B86BF1-A322-43D9-9DA5-A9AF7F92DB8A}" srcOrd="7" destOrd="0" parTransId="{E9EC794B-3F68-4496-B3AF-2014F898955F}" sibTransId="{F210AB06-5088-4FEC-BF44-D9612962140D}"/>
    <dgm:cxn modelId="{3AD17CFF-A560-40CA-A90B-745080495208}" type="presOf" srcId="{95B86BF1-A322-43D9-9DA5-A9AF7F92DB8A}" destId="{978C26E6-9F2A-4498-8E98-88F4AA9A834E}" srcOrd="0" destOrd="7" presId="urn:microsoft.com/office/officeart/2005/8/layout/hList1"/>
    <dgm:cxn modelId="{A3986A33-30D0-4E39-A998-0650668B1A8C}" srcId="{D8A36ACC-EA61-4214-8396-4951FFE748BA}" destId="{BCE0FE6C-7548-4F65-82F5-A658E1F18DD6}" srcOrd="1" destOrd="0" parTransId="{E10442EB-F51A-42C0-AD3C-414320980969}" sibTransId="{9A20E53C-AD8B-4AD7-AD89-3B420C69B667}"/>
    <dgm:cxn modelId="{D7433956-DE08-43A0-8582-7CBD61E03A74}" srcId="{A48C4B0E-26AE-4EEC-B44C-14DC7A5BC6A9}" destId="{E79025F3-92A7-49EA-A5AA-EA2463D418FE}" srcOrd="2" destOrd="0" parTransId="{7BC41267-A79B-4618-AB78-6876CDC82271}" sibTransId="{DC720EBC-E1DD-47FE-8297-D9B738B06F5C}"/>
    <dgm:cxn modelId="{EB836A20-38CC-4730-BDD7-E9CCA47EB7C0}" type="presOf" srcId="{B7028B1F-7AA6-4E10-B503-49C981AD057C}" destId="{09781A35-94C8-47A1-AA97-B988E52E02BE}" srcOrd="0" destOrd="1" presId="urn:microsoft.com/office/officeart/2005/8/layout/hList1"/>
    <dgm:cxn modelId="{459E7D03-6127-49E3-8C8B-F6354B32ADBA}" srcId="{D8A36ACC-EA61-4214-8396-4951FFE748BA}" destId="{7DDA7B90-21F5-4B53-B1AB-5452F7850F8C}" srcOrd="4" destOrd="0" parTransId="{867808ED-47E2-44B4-99F0-C561A2BA1C8D}" sibTransId="{B6921353-2F64-47B7-905A-B71A090BB082}"/>
    <dgm:cxn modelId="{38AF46B4-9F3E-40CA-A996-93783BCC38B4}" srcId="{A48C4B0E-26AE-4EEC-B44C-14DC7A5BC6A9}" destId="{80CF6474-513E-4E64-B7BA-CE9827462B8A}" srcOrd="4" destOrd="0" parTransId="{A9722265-DA86-4CD4-8A2F-0422CE9ED3F6}" sibTransId="{324D17EE-E08E-4122-9A5E-732C941100C6}"/>
    <dgm:cxn modelId="{14569B5D-215A-4644-82CA-B833DEC786DC}" type="presOf" srcId="{E5D13592-0E84-4E59-A831-C26E0F991CF4}" destId="{09781A35-94C8-47A1-AA97-B988E52E02BE}" srcOrd="0" destOrd="3" presId="urn:microsoft.com/office/officeart/2005/8/layout/hList1"/>
    <dgm:cxn modelId="{D82FE1B5-02DB-4A9A-8EEC-A3715526BD16}" srcId="{A48C4B0E-26AE-4EEC-B44C-14DC7A5BC6A9}" destId="{F618ED91-2DF1-4F99-B5BB-D52BC6D5909C}" srcOrd="6" destOrd="0" parTransId="{B8D8C861-7D2A-41E6-9AB2-8D9F1C1B2142}" sibTransId="{58D30F64-558E-4903-9883-4727B5E5A6EB}"/>
    <dgm:cxn modelId="{00B3C08D-E298-48E6-AA31-1D397F112429}" srcId="{D8A36ACC-EA61-4214-8396-4951FFE748BA}" destId="{22C3D093-CAF8-4FA5-BD98-3288D7C9DB20}" srcOrd="6" destOrd="0" parTransId="{E5BA8D04-30EB-4742-A4EB-AD3D398B1038}" sibTransId="{82AB9EE3-C137-4917-B7D5-1494890C6065}"/>
    <dgm:cxn modelId="{E10303BE-EAC2-4ADB-A202-E73FFA8788BE}" srcId="{D8A36ACC-EA61-4214-8396-4951FFE748BA}" destId="{E08743E0-ED30-4F4E-BE21-8262F1CD2AA1}" srcOrd="9" destOrd="0" parTransId="{4F02C593-BD2A-4C6D-919C-7FEDD3945B8F}" sibTransId="{CE9FC4B0-B78A-486C-903E-AEF1235C30E3}"/>
    <dgm:cxn modelId="{4BBBC391-88C9-45CE-9264-C48EA13DCCBE}" type="presOf" srcId="{D8A36ACC-EA61-4214-8396-4951FFE748BA}" destId="{30A657F4-5663-44C0-B67D-066148B3B02C}" srcOrd="0" destOrd="0" presId="urn:microsoft.com/office/officeart/2005/8/layout/hList1"/>
    <dgm:cxn modelId="{B9D52281-748C-4EFD-85F2-0198270FB745}" type="presParOf" srcId="{662D3488-5130-47C2-A91B-364A822FC714}" destId="{FC2CA817-9DB2-4F3A-9456-DDC211E2B77C}" srcOrd="0" destOrd="0" presId="urn:microsoft.com/office/officeart/2005/8/layout/hList1"/>
    <dgm:cxn modelId="{3CEB26CA-E34C-422B-8F00-B5ECB8D6B256}" type="presParOf" srcId="{FC2CA817-9DB2-4F3A-9456-DDC211E2B77C}" destId="{30A657F4-5663-44C0-B67D-066148B3B02C}" srcOrd="0" destOrd="0" presId="urn:microsoft.com/office/officeart/2005/8/layout/hList1"/>
    <dgm:cxn modelId="{B51BB7C1-A8AF-4515-8055-172C7153D922}" type="presParOf" srcId="{FC2CA817-9DB2-4F3A-9456-DDC211E2B77C}" destId="{978C26E6-9F2A-4498-8E98-88F4AA9A834E}" srcOrd="1" destOrd="0" presId="urn:microsoft.com/office/officeart/2005/8/layout/hList1"/>
    <dgm:cxn modelId="{6A7529FC-B6F0-44A1-9A26-C4BAD83D707E}" type="presParOf" srcId="{662D3488-5130-47C2-A91B-364A822FC714}" destId="{6B3E7C8E-C2EB-4671-8A87-3AD03D5BB2E2}" srcOrd="1" destOrd="0" presId="urn:microsoft.com/office/officeart/2005/8/layout/hList1"/>
    <dgm:cxn modelId="{40987E65-8873-42B4-8D46-58734CA41381}" type="presParOf" srcId="{662D3488-5130-47C2-A91B-364A822FC714}" destId="{9D9520D1-5B78-46CC-B502-BD39358A3351}" srcOrd="2" destOrd="0" presId="urn:microsoft.com/office/officeart/2005/8/layout/hList1"/>
    <dgm:cxn modelId="{661F75B3-A93C-4EE0-8C15-671A5E1C5DAC}" type="presParOf" srcId="{9D9520D1-5B78-46CC-B502-BD39358A3351}" destId="{B930D3A2-E252-47C2-8DC4-0283C8DF8EEC}" srcOrd="0" destOrd="0" presId="urn:microsoft.com/office/officeart/2005/8/layout/hList1"/>
    <dgm:cxn modelId="{BFB11552-1810-4127-BC44-63C32AE6E043}" type="presParOf" srcId="{9D9520D1-5B78-46CC-B502-BD39358A3351}" destId="{09781A35-94C8-47A1-AA97-B988E52E02BE}" srcOrd="1" destOrd="0" presId="urn:microsoft.com/office/officeart/2005/8/layout/hList1"/>
    <dgm:cxn modelId="{EDB41178-CD13-46D7-AD96-1569D827FC2D}" type="presParOf" srcId="{662D3488-5130-47C2-A91B-364A822FC714}" destId="{E4661CFB-3427-4EEA-8C00-84F2A9DFA92D}" srcOrd="3" destOrd="0" presId="urn:microsoft.com/office/officeart/2005/8/layout/hList1"/>
    <dgm:cxn modelId="{F55A859A-6D2D-4497-951E-AB6FB8BD066D}" type="presParOf" srcId="{662D3488-5130-47C2-A91B-364A822FC714}" destId="{54BC5C7E-92F6-4FC9-8D2A-F28C4164D365}" srcOrd="4" destOrd="0" presId="urn:microsoft.com/office/officeart/2005/8/layout/hList1"/>
    <dgm:cxn modelId="{F5E09914-3F1A-4667-8092-8A620046011E}" type="presParOf" srcId="{54BC5C7E-92F6-4FC9-8D2A-F28C4164D365}" destId="{37DDBB1F-692E-49D2-8F79-A65706E699F1}" srcOrd="0" destOrd="0" presId="urn:microsoft.com/office/officeart/2005/8/layout/hList1"/>
    <dgm:cxn modelId="{FFE678AD-FC0E-457E-9CD7-10A6F9015B5B}" type="presParOf" srcId="{54BC5C7E-92F6-4FC9-8D2A-F28C4164D365}" destId="{31092E23-8AA4-4657-BF2E-8F341E3B8CC5}"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5C784-D354-44C1-BBA6-63FDADC5F73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055B635-BCF4-46B8-8CEC-3BCC1B26F55E}">
      <dgm:prSet phldrT="[Text]"/>
      <dgm:spPr/>
      <dgm:t>
        <a:bodyPr/>
        <a:lstStyle/>
        <a:p>
          <a:r>
            <a:rPr lang="en-GB" dirty="0" smtClean="0"/>
            <a:t>FDI Policy</a:t>
          </a:r>
          <a:endParaRPr lang="en-US" dirty="0"/>
        </a:p>
      </dgm:t>
    </dgm:pt>
    <dgm:pt modelId="{7D7DC27A-29F9-4D49-B0B4-D9A4D271B7A7}" type="parTrans" cxnId="{231550EC-08A0-458A-8D7E-3F328F6AF2E0}">
      <dgm:prSet/>
      <dgm:spPr/>
      <dgm:t>
        <a:bodyPr/>
        <a:lstStyle/>
        <a:p>
          <a:endParaRPr lang="en-US"/>
        </a:p>
      </dgm:t>
    </dgm:pt>
    <dgm:pt modelId="{41179536-D74E-4018-95DE-49E31A0D1E99}" type="sibTrans" cxnId="{231550EC-08A0-458A-8D7E-3F328F6AF2E0}">
      <dgm:prSet/>
      <dgm:spPr/>
      <dgm:t>
        <a:bodyPr/>
        <a:lstStyle/>
        <a:p>
          <a:endParaRPr lang="en-US"/>
        </a:p>
      </dgm:t>
    </dgm:pt>
    <dgm:pt modelId="{7637791C-C471-4D90-9356-84438E4B28B2}">
      <dgm:prSet phldrT="[Text]"/>
      <dgm:spPr/>
      <dgm:t>
        <a:bodyPr/>
        <a:lstStyle/>
        <a:p>
          <a:r>
            <a:rPr lang="en-GB" dirty="0" smtClean="0"/>
            <a:t> </a:t>
          </a:r>
          <a:r>
            <a:rPr lang="en-GB" strike="noStrike" baseline="0" dirty="0" smtClean="0"/>
            <a:t>National</a:t>
          </a:r>
          <a:r>
            <a:rPr lang="en-GB" strike="noStrike" dirty="0" smtClean="0"/>
            <a:t> Treatment</a:t>
          </a:r>
          <a:endParaRPr lang="en-US" strike="noStrike" dirty="0"/>
        </a:p>
      </dgm:t>
    </dgm:pt>
    <dgm:pt modelId="{B7A65EA6-7945-4647-8A1D-ACED3B5E83DC}" type="parTrans" cxnId="{BAE0EEA5-2FEC-49C8-A71D-26C1FDE04152}">
      <dgm:prSet/>
      <dgm:spPr/>
      <dgm:t>
        <a:bodyPr/>
        <a:lstStyle/>
        <a:p>
          <a:endParaRPr lang="en-US"/>
        </a:p>
      </dgm:t>
    </dgm:pt>
    <dgm:pt modelId="{88DD7545-0312-4898-B7B0-E4411FAB6D45}" type="sibTrans" cxnId="{BAE0EEA5-2FEC-49C8-A71D-26C1FDE04152}">
      <dgm:prSet/>
      <dgm:spPr/>
      <dgm:t>
        <a:bodyPr/>
        <a:lstStyle/>
        <a:p>
          <a:endParaRPr lang="en-US"/>
        </a:p>
      </dgm:t>
    </dgm:pt>
    <dgm:pt modelId="{BC81DE4C-8A24-4EBF-AFF4-09881FB6707F}">
      <dgm:prSet phldrT="[Text]"/>
      <dgm:spPr/>
      <dgm:t>
        <a:bodyPr/>
        <a:lstStyle/>
        <a:p>
          <a:r>
            <a:rPr lang="en-GB" strike="noStrike" dirty="0" smtClean="0"/>
            <a:t> </a:t>
          </a:r>
          <a:r>
            <a:rPr lang="en-GB" strike="noStrike" baseline="0" dirty="0" smtClean="0"/>
            <a:t>Admittance of personnel</a:t>
          </a:r>
          <a:endParaRPr lang="en-US" strike="noStrike" baseline="0" dirty="0"/>
        </a:p>
      </dgm:t>
    </dgm:pt>
    <dgm:pt modelId="{7ABAEF3F-AB59-41E8-BEC1-E507FCB3097E}" type="parTrans" cxnId="{799F1DC6-8E65-4944-87BD-C23D4788D205}">
      <dgm:prSet/>
      <dgm:spPr/>
      <dgm:t>
        <a:bodyPr/>
        <a:lstStyle/>
        <a:p>
          <a:endParaRPr lang="en-US"/>
        </a:p>
      </dgm:t>
    </dgm:pt>
    <dgm:pt modelId="{39A75598-27B6-41FA-8624-FDC6595799FB}" type="sibTrans" cxnId="{799F1DC6-8E65-4944-87BD-C23D4788D205}">
      <dgm:prSet/>
      <dgm:spPr/>
      <dgm:t>
        <a:bodyPr/>
        <a:lstStyle/>
        <a:p>
          <a:endParaRPr lang="en-US"/>
        </a:p>
      </dgm:t>
    </dgm:pt>
    <dgm:pt modelId="{32F790F7-F765-4DDC-9F49-44C169E9ABC7}">
      <dgm:prSet phldrT="[Text]"/>
      <dgm:spPr/>
      <dgm:t>
        <a:bodyPr/>
        <a:lstStyle/>
        <a:p>
          <a:r>
            <a:rPr lang="en-GB" dirty="0" smtClean="0"/>
            <a:t>Investment Promotion and Facilitation</a:t>
          </a:r>
          <a:endParaRPr lang="en-US" dirty="0"/>
        </a:p>
      </dgm:t>
    </dgm:pt>
    <dgm:pt modelId="{0F816199-57B5-4B7E-841F-209D2D0C5232}" type="parTrans" cxnId="{6C79C28B-9F3E-46BA-A685-C93D99AEBD0F}">
      <dgm:prSet/>
      <dgm:spPr/>
      <dgm:t>
        <a:bodyPr/>
        <a:lstStyle/>
        <a:p>
          <a:endParaRPr lang="en-US"/>
        </a:p>
      </dgm:t>
    </dgm:pt>
    <dgm:pt modelId="{1F852413-0CF7-4EA2-8EC2-43E7D0847B9E}" type="sibTrans" cxnId="{6C79C28B-9F3E-46BA-A685-C93D99AEBD0F}">
      <dgm:prSet/>
      <dgm:spPr/>
      <dgm:t>
        <a:bodyPr/>
        <a:lstStyle/>
        <a:p>
          <a:endParaRPr lang="en-US"/>
        </a:p>
      </dgm:t>
    </dgm:pt>
    <dgm:pt modelId="{CB188BFE-C59A-4963-A459-C3E86D8890DC}">
      <dgm:prSet phldrT="[Text]"/>
      <dgm:spPr/>
      <dgm:t>
        <a:bodyPr/>
        <a:lstStyle/>
        <a:p>
          <a:r>
            <a:rPr lang="en-GB" strike="noStrike" dirty="0" smtClean="0"/>
            <a:t> Strategy</a:t>
          </a:r>
          <a:endParaRPr lang="en-US" strike="noStrike" dirty="0"/>
        </a:p>
      </dgm:t>
    </dgm:pt>
    <dgm:pt modelId="{228EBE8C-1CD7-4072-A590-605C18EB9EAE}" type="parTrans" cxnId="{A9DDC8BD-048D-4795-950B-130D90B5ADAE}">
      <dgm:prSet/>
      <dgm:spPr/>
      <dgm:t>
        <a:bodyPr/>
        <a:lstStyle/>
        <a:p>
          <a:endParaRPr lang="en-US"/>
        </a:p>
      </dgm:t>
    </dgm:pt>
    <dgm:pt modelId="{AB97C054-FFF2-404F-B3D1-2F6E93366DB3}" type="sibTrans" cxnId="{A9DDC8BD-048D-4795-950B-130D90B5ADAE}">
      <dgm:prSet/>
      <dgm:spPr/>
      <dgm:t>
        <a:bodyPr/>
        <a:lstStyle/>
        <a:p>
          <a:endParaRPr lang="en-US"/>
        </a:p>
      </dgm:t>
    </dgm:pt>
    <dgm:pt modelId="{43BA9927-9414-4BE2-A90E-27136D8D64AB}">
      <dgm:prSet phldrT="[Text]"/>
      <dgm:spPr/>
      <dgm:t>
        <a:bodyPr/>
        <a:lstStyle/>
        <a:p>
          <a:r>
            <a:rPr lang="en-GB" dirty="0" smtClean="0"/>
            <a:t>Transparency</a:t>
          </a:r>
          <a:endParaRPr lang="en-US" dirty="0"/>
        </a:p>
      </dgm:t>
    </dgm:pt>
    <dgm:pt modelId="{F85D4BA2-C0EF-4F25-87C2-4661E23FB83E}" type="parTrans" cxnId="{CCE12CC5-7437-4455-AAE2-0571A2C27C76}">
      <dgm:prSet/>
      <dgm:spPr/>
      <dgm:t>
        <a:bodyPr/>
        <a:lstStyle/>
        <a:p>
          <a:endParaRPr lang="en-US"/>
        </a:p>
      </dgm:t>
    </dgm:pt>
    <dgm:pt modelId="{B3E1A298-DB71-4CAA-B0DB-2C21C3782BDE}" type="sibTrans" cxnId="{CCE12CC5-7437-4455-AAE2-0571A2C27C76}">
      <dgm:prSet/>
      <dgm:spPr/>
      <dgm:t>
        <a:bodyPr/>
        <a:lstStyle/>
        <a:p>
          <a:endParaRPr lang="en-US"/>
        </a:p>
      </dgm:t>
    </dgm:pt>
    <dgm:pt modelId="{5434F0DC-A6F0-4518-A0F5-765FED15D5E7}">
      <dgm:prSet phldrT="[Text]"/>
      <dgm:spPr/>
      <dgm:t>
        <a:bodyPr/>
        <a:lstStyle/>
        <a:p>
          <a:r>
            <a:rPr lang="en-GB" strike="noStrike" dirty="0" smtClean="0"/>
            <a:t> </a:t>
          </a:r>
          <a:r>
            <a:rPr lang="en-GB" strike="noStrike" baseline="0" dirty="0" smtClean="0"/>
            <a:t>Publication avenues and tools</a:t>
          </a:r>
          <a:endParaRPr lang="en-US" strike="noStrike" baseline="0" dirty="0"/>
        </a:p>
      </dgm:t>
    </dgm:pt>
    <dgm:pt modelId="{14607540-3FA5-4953-8CF9-5348B0F9B530}" type="parTrans" cxnId="{8C5E7956-A20A-4081-BA5A-CEC65662810D}">
      <dgm:prSet/>
      <dgm:spPr/>
      <dgm:t>
        <a:bodyPr/>
        <a:lstStyle/>
        <a:p>
          <a:endParaRPr lang="en-US"/>
        </a:p>
      </dgm:t>
    </dgm:pt>
    <dgm:pt modelId="{7804B4ED-D1F1-4B15-9A8B-C3D4ED8511F8}" type="sibTrans" cxnId="{8C5E7956-A20A-4081-BA5A-CEC65662810D}">
      <dgm:prSet/>
      <dgm:spPr/>
      <dgm:t>
        <a:bodyPr/>
        <a:lstStyle/>
        <a:p>
          <a:endParaRPr lang="en-US"/>
        </a:p>
      </dgm:t>
    </dgm:pt>
    <dgm:pt modelId="{4DD97C6C-ABC2-4892-9752-78BBBB19E7A8}">
      <dgm:prSet phldrT="[Text]"/>
      <dgm:spPr/>
      <dgm:t>
        <a:bodyPr/>
        <a:lstStyle/>
        <a:p>
          <a:r>
            <a:rPr lang="en-GB" dirty="0" smtClean="0"/>
            <a:t>Privatisation and PPPs</a:t>
          </a:r>
          <a:endParaRPr lang="en-US" dirty="0"/>
        </a:p>
      </dgm:t>
    </dgm:pt>
    <dgm:pt modelId="{87F573ED-DAFD-49C1-97E8-73A78B63EA3D}" type="parTrans" cxnId="{F66986D2-D98D-4D1B-B1D6-14EE99002192}">
      <dgm:prSet/>
      <dgm:spPr/>
      <dgm:t>
        <a:bodyPr/>
        <a:lstStyle/>
        <a:p>
          <a:endParaRPr lang="en-US"/>
        </a:p>
      </dgm:t>
    </dgm:pt>
    <dgm:pt modelId="{460875AF-914A-4EAC-974C-CF45DA9EAEE2}" type="sibTrans" cxnId="{F66986D2-D98D-4D1B-B1D6-14EE99002192}">
      <dgm:prSet/>
      <dgm:spPr/>
      <dgm:t>
        <a:bodyPr/>
        <a:lstStyle/>
        <a:p>
          <a:endParaRPr lang="en-US"/>
        </a:p>
      </dgm:t>
    </dgm:pt>
    <dgm:pt modelId="{57FFE8A8-CEBA-4048-A912-B6680279667B}">
      <dgm:prSet phldrT="[Text]"/>
      <dgm:spPr/>
      <dgm:t>
        <a:bodyPr/>
        <a:lstStyle/>
        <a:p>
          <a:r>
            <a:rPr lang="en-GB" strike="noStrike" dirty="0" smtClean="0"/>
            <a:t> Transfers </a:t>
          </a:r>
          <a:endParaRPr lang="en-US" strike="noStrike" dirty="0"/>
        </a:p>
      </dgm:t>
    </dgm:pt>
    <dgm:pt modelId="{F120B577-49A1-42B0-80A8-1A7E6CB31074}" type="parTrans" cxnId="{FB264FFF-A6A2-43D2-872D-AAEF5A86E991}">
      <dgm:prSet/>
      <dgm:spPr/>
      <dgm:t>
        <a:bodyPr/>
        <a:lstStyle/>
        <a:p>
          <a:endParaRPr lang="en-US"/>
        </a:p>
      </dgm:t>
    </dgm:pt>
    <dgm:pt modelId="{36AF8631-51E2-48FD-A08D-1302B6C8DB30}" type="sibTrans" cxnId="{FB264FFF-A6A2-43D2-872D-AAEF5A86E991}">
      <dgm:prSet/>
      <dgm:spPr/>
      <dgm:t>
        <a:bodyPr/>
        <a:lstStyle/>
        <a:p>
          <a:endParaRPr lang="en-US"/>
        </a:p>
      </dgm:t>
    </dgm:pt>
    <dgm:pt modelId="{773BE8C0-FDDE-41B8-83DD-85B03FFBF30F}">
      <dgm:prSet phldrT="[Text]"/>
      <dgm:spPr/>
      <dgm:t>
        <a:bodyPr/>
        <a:lstStyle/>
        <a:p>
          <a:r>
            <a:rPr lang="en-GB" strike="noStrike" dirty="0" smtClean="0"/>
            <a:t> FDI incentives </a:t>
          </a:r>
          <a:endParaRPr lang="en-US" strike="noStrike" dirty="0"/>
        </a:p>
      </dgm:t>
    </dgm:pt>
    <dgm:pt modelId="{6C6A375D-603E-4498-AACC-E381116BB70A}" type="parTrans" cxnId="{9356D24D-ED5B-4CE6-B636-2A87EF5D28F5}">
      <dgm:prSet/>
      <dgm:spPr/>
      <dgm:t>
        <a:bodyPr/>
        <a:lstStyle/>
        <a:p>
          <a:endParaRPr lang="en-US"/>
        </a:p>
      </dgm:t>
    </dgm:pt>
    <dgm:pt modelId="{97A8E7F2-288A-47B5-AE38-4B5F27BBF425}" type="sibTrans" cxnId="{9356D24D-ED5B-4CE6-B636-2A87EF5D28F5}">
      <dgm:prSet/>
      <dgm:spPr/>
      <dgm:t>
        <a:bodyPr/>
        <a:lstStyle/>
        <a:p>
          <a:endParaRPr lang="en-US"/>
        </a:p>
      </dgm:t>
    </dgm:pt>
    <dgm:pt modelId="{DFA38C4B-B037-44A5-B616-17DC2DFC39F8}">
      <dgm:prSet phldrT="[Text]"/>
      <dgm:spPr/>
      <dgm:t>
        <a:bodyPr/>
        <a:lstStyle/>
        <a:p>
          <a:r>
            <a:rPr lang="en-GB" strike="noStrike" dirty="0" smtClean="0"/>
            <a:t> </a:t>
          </a:r>
          <a:r>
            <a:rPr lang="en-GB" strike="noStrike" baseline="0" dirty="0" smtClean="0"/>
            <a:t>Performance requirements</a:t>
          </a:r>
          <a:endParaRPr lang="en-US" strike="noStrike" baseline="0" dirty="0"/>
        </a:p>
      </dgm:t>
    </dgm:pt>
    <dgm:pt modelId="{7814FEFA-2D8D-497B-B989-56079378CA1E}" type="parTrans" cxnId="{33DFF075-205A-468A-8F7B-72B60E015B1B}">
      <dgm:prSet/>
      <dgm:spPr/>
      <dgm:t>
        <a:bodyPr/>
        <a:lstStyle/>
        <a:p>
          <a:endParaRPr lang="en-US"/>
        </a:p>
      </dgm:t>
    </dgm:pt>
    <dgm:pt modelId="{615FB3B9-4378-4798-8F44-16717F144976}" type="sibTrans" cxnId="{33DFF075-205A-468A-8F7B-72B60E015B1B}">
      <dgm:prSet/>
      <dgm:spPr/>
      <dgm:t>
        <a:bodyPr/>
        <a:lstStyle/>
        <a:p>
          <a:endParaRPr lang="en-US"/>
        </a:p>
      </dgm:t>
    </dgm:pt>
    <dgm:pt modelId="{0506E466-8929-4DA8-BA8D-D5201AF2AE30}">
      <dgm:prSet phldrT="[Text]"/>
      <dgm:spPr/>
      <dgm:t>
        <a:bodyPr/>
        <a:lstStyle/>
        <a:p>
          <a:r>
            <a:rPr lang="en-GB" strike="noStrike" dirty="0" smtClean="0"/>
            <a:t> Land ownership   </a:t>
          </a:r>
          <a:endParaRPr lang="en-US" strike="noStrike" dirty="0"/>
        </a:p>
      </dgm:t>
    </dgm:pt>
    <dgm:pt modelId="{5D6CAC17-027F-44A8-B387-31D47FFE6345}" type="parTrans" cxnId="{71D4CF7E-380E-4ADC-85DC-5862A49E8A85}">
      <dgm:prSet/>
      <dgm:spPr/>
      <dgm:t>
        <a:bodyPr/>
        <a:lstStyle/>
        <a:p>
          <a:endParaRPr lang="en-US"/>
        </a:p>
      </dgm:t>
    </dgm:pt>
    <dgm:pt modelId="{2342CC8A-0F3B-4AA0-AD0E-AAA5C32737BC}" type="sibTrans" cxnId="{71D4CF7E-380E-4ADC-85DC-5862A49E8A85}">
      <dgm:prSet/>
      <dgm:spPr/>
      <dgm:t>
        <a:bodyPr/>
        <a:lstStyle/>
        <a:p>
          <a:endParaRPr lang="en-US"/>
        </a:p>
      </dgm:t>
    </dgm:pt>
    <dgm:pt modelId="{9CF34ECD-83A8-47F9-B296-25853AC8E079}">
      <dgm:prSet phldrT="[Text]"/>
      <dgm:spPr/>
      <dgm:t>
        <a:bodyPr/>
        <a:lstStyle/>
        <a:p>
          <a:r>
            <a:rPr lang="en-GB" strike="noStrike" dirty="0" smtClean="0"/>
            <a:t> Titling, cadastre and restitution</a:t>
          </a:r>
          <a:endParaRPr lang="en-US" strike="noStrike" dirty="0"/>
        </a:p>
      </dgm:t>
    </dgm:pt>
    <dgm:pt modelId="{D1859F26-982F-453B-8040-F92305C2618E}" type="parTrans" cxnId="{168D804C-EB99-4FCB-B7ED-D57EDBE1B496}">
      <dgm:prSet/>
      <dgm:spPr/>
      <dgm:t>
        <a:bodyPr/>
        <a:lstStyle/>
        <a:p>
          <a:endParaRPr lang="en-US"/>
        </a:p>
      </dgm:t>
    </dgm:pt>
    <dgm:pt modelId="{7CFF25D9-D984-4A3D-943B-9963D7FFCB13}" type="sibTrans" cxnId="{168D804C-EB99-4FCB-B7ED-D57EDBE1B496}">
      <dgm:prSet/>
      <dgm:spPr/>
      <dgm:t>
        <a:bodyPr/>
        <a:lstStyle/>
        <a:p>
          <a:endParaRPr lang="en-US"/>
        </a:p>
      </dgm:t>
    </dgm:pt>
    <dgm:pt modelId="{70233F6E-3CA6-4E75-8AB7-E9BBD25747B1}">
      <dgm:prSet phldrT="[Text]"/>
      <dgm:spPr/>
      <dgm:t>
        <a:bodyPr/>
        <a:lstStyle/>
        <a:p>
          <a:r>
            <a:rPr lang="en-GB" strike="noStrike" dirty="0" smtClean="0"/>
            <a:t> Intellectual Property Rights</a:t>
          </a:r>
          <a:endParaRPr lang="en-US" strike="noStrike" dirty="0"/>
        </a:p>
      </dgm:t>
    </dgm:pt>
    <dgm:pt modelId="{9176E623-81A6-4FF9-B797-2D40860BA90E}" type="parTrans" cxnId="{EAA47E26-E98F-4DC8-B9D9-B23FE715817B}">
      <dgm:prSet/>
      <dgm:spPr/>
      <dgm:t>
        <a:bodyPr/>
        <a:lstStyle/>
        <a:p>
          <a:endParaRPr lang="en-US"/>
        </a:p>
      </dgm:t>
    </dgm:pt>
    <dgm:pt modelId="{D8643216-BB1D-432F-A6C1-708CA347C582}" type="sibTrans" cxnId="{EAA47E26-E98F-4DC8-B9D9-B23FE715817B}">
      <dgm:prSet/>
      <dgm:spPr/>
      <dgm:t>
        <a:bodyPr/>
        <a:lstStyle/>
        <a:p>
          <a:endParaRPr lang="en-US"/>
        </a:p>
      </dgm:t>
    </dgm:pt>
    <dgm:pt modelId="{F4A2D0BD-4D4F-47D5-9E17-F0BEB0D5540D}">
      <dgm:prSet phldrT="[Text]"/>
      <dgm:spPr/>
      <dgm:t>
        <a:bodyPr/>
        <a:lstStyle/>
        <a:p>
          <a:r>
            <a:rPr lang="en-GB" strike="noStrike" dirty="0" smtClean="0"/>
            <a:t> Expropriation </a:t>
          </a:r>
          <a:endParaRPr lang="en-US" strike="noStrike" dirty="0"/>
        </a:p>
      </dgm:t>
    </dgm:pt>
    <dgm:pt modelId="{AED382D9-391C-4361-9513-D9522397478D}" type="parTrans" cxnId="{4A5EA439-8974-4A2C-A577-8388619A0846}">
      <dgm:prSet/>
      <dgm:spPr/>
      <dgm:t>
        <a:bodyPr/>
        <a:lstStyle/>
        <a:p>
          <a:endParaRPr lang="en-US"/>
        </a:p>
      </dgm:t>
    </dgm:pt>
    <dgm:pt modelId="{621682AC-369D-437B-9BAA-820FF9920593}" type="sibTrans" cxnId="{4A5EA439-8974-4A2C-A577-8388619A0846}">
      <dgm:prSet/>
      <dgm:spPr/>
      <dgm:t>
        <a:bodyPr/>
        <a:lstStyle/>
        <a:p>
          <a:endParaRPr lang="en-US"/>
        </a:p>
      </dgm:t>
    </dgm:pt>
    <dgm:pt modelId="{998471D0-120D-4B16-ABB6-A47946FA8B7E}">
      <dgm:prSet phldrT="[Text]"/>
      <dgm:spPr/>
      <dgm:t>
        <a:bodyPr/>
        <a:lstStyle/>
        <a:p>
          <a:r>
            <a:rPr lang="en-GB" strike="noStrike" dirty="0" smtClean="0"/>
            <a:t> International Investment Agreements </a:t>
          </a:r>
          <a:endParaRPr lang="en-US" strike="noStrike" dirty="0"/>
        </a:p>
      </dgm:t>
    </dgm:pt>
    <dgm:pt modelId="{33149947-7FAC-4F73-9DFD-1189BDF2E7F7}" type="parTrans" cxnId="{8659B3E2-7675-4732-AF6D-4C9E9ED1127E}">
      <dgm:prSet/>
      <dgm:spPr/>
      <dgm:t>
        <a:bodyPr/>
        <a:lstStyle/>
        <a:p>
          <a:endParaRPr lang="en-US"/>
        </a:p>
      </dgm:t>
    </dgm:pt>
    <dgm:pt modelId="{F93A244B-6A8B-4D60-82BB-5FAD198170C6}" type="sibTrans" cxnId="{8659B3E2-7675-4732-AF6D-4C9E9ED1127E}">
      <dgm:prSet/>
      <dgm:spPr/>
      <dgm:t>
        <a:bodyPr/>
        <a:lstStyle/>
        <a:p>
          <a:endParaRPr lang="en-US"/>
        </a:p>
      </dgm:t>
    </dgm:pt>
    <dgm:pt modelId="{2666ADA4-6405-4362-A5A0-0EEFA4CACEDC}">
      <dgm:prSet phldrT="[Text]"/>
      <dgm:spPr/>
      <dgm:t>
        <a:bodyPr/>
        <a:lstStyle/>
        <a:p>
          <a:r>
            <a:rPr lang="en-GB" strike="noStrike" dirty="0" smtClean="0"/>
            <a:t> International Arbitration </a:t>
          </a:r>
          <a:endParaRPr lang="en-US" strike="noStrike" dirty="0"/>
        </a:p>
      </dgm:t>
    </dgm:pt>
    <dgm:pt modelId="{513141F0-068A-41DA-9150-0742F7951FA0}" type="parTrans" cxnId="{0942DC2D-4300-4DCE-9B5B-BBF83C2CF3E5}">
      <dgm:prSet/>
      <dgm:spPr/>
      <dgm:t>
        <a:bodyPr/>
        <a:lstStyle/>
        <a:p>
          <a:endParaRPr lang="en-US"/>
        </a:p>
      </dgm:t>
    </dgm:pt>
    <dgm:pt modelId="{EA2B8EF6-75E3-4432-8ED6-7306DAF4C3AA}" type="sibTrans" cxnId="{0942DC2D-4300-4DCE-9B5B-BBF83C2CF3E5}">
      <dgm:prSet/>
      <dgm:spPr/>
      <dgm:t>
        <a:bodyPr/>
        <a:lstStyle/>
        <a:p>
          <a:endParaRPr lang="en-US"/>
        </a:p>
      </dgm:t>
    </dgm:pt>
    <dgm:pt modelId="{70A67FCD-FDA2-4A5F-9164-C99B62AFBA49}">
      <dgm:prSet phldrT="[Text]"/>
      <dgm:spPr/>
      <dgm:t>
        <a:bodyPr/>
        <a:lstStyle/>
        <a:p>
          <a:r>
            <a:rPr lang="en-GB" strike="noStrike" dirty="0" smtClean="0"/>
            <a:t> Institutional Support</a:t>
          </a:r>
          <a:endParaRPr lang="en-US" strike="noStrike" dirty="0"/>
        </a:p>
      </dgm:t>
    </dgm:pt>
    <dgm:pt modelId="{2622A801-E50F-47CC-AA58-A2EC8551F76B}" type="parTrans" cxnId="{D7B586E3-B9D3-4CE7-A470-F08FCDD78A0D}">
      <dgm:prSet/>
      <dgm:spPr/>
      <dgm:t>
        <a:bodyPr/>
        <a:lstStyle/>
        <a:p>
          <a:endParaRPr lang="en-US"/>
        </a:p>
      </dgm:t>
    </dgm:pt>
    <dgm:pt modelId="{B24CCC02-11A8-4CB5-8B71-DB3A80108784}" type="sibTrans" cxnId="{D7B586E3-B9D3-4CE7-A470-F08FCDD78A0D}">
      <dgm:prSet/>
      <dgm:spPr/>
      <dgm:t>
        <a:bodyPr/>
        <a:lstStyle/>
        <a:p>
          <a:endParaRPr lang="en-US"/>
        </a:p>
      </dgm:t>
    </dgm:pt>
    <dgm:pt modelId="{462D3668-DB0F-4BED-A735-CB598E6698F1}">
      <dgm:prSet phldrT="[Text]"/>
      <dgm:spPr/>
      <dgm:t>
        <a:bodyPr/>
        <a:lstStyle/>
        <a:p>
          <a:r>
            <a:rPr lang="en-GB" strike="noStrike" dirty="0" smtClean="0"/>
            <a:t> Monitoring and Evaluation </a:t>
          </a:r>
          <a:endParaRPr lang="en-US" strike="noStrike" dirty="0"/>
        </a:p>
      </dgm:t>
    </dgm:pt>
    <dgm:pt modelId="{A810911F-D2D0-4470-A2C5-5057442FF502}" type="parTrans" cxnId="{353DCB72-6346-4902-B06A-4E834C3F782D}">
      <dgm:prSet/>
      <dgm:spPr/>
      <dgm:t>
        <a:bodyPr/>
        <a:lstStyle/>
        <a:p>
          <a:endParaRPr lang="en-US"/>
        </a:p>
      </dgm:t>
    </dgm:pt>
    <dgm:pt modelId="{EF1C30CA-1D4A-468B-9577-2D87FEB705A0}" type="sibTrans" cxnId="{353DCB72-6346-4902-B06A-4E834C3F782D}">
      <dgm:prSet/>
      <dgm:spPr/>
      <dgm:t>
        <a:bodyPr/>
        <a:lstStyle/>
        <a:p>
          <a:endParaRPr lang="en-US"/>
        </a:p>
      </dgm:t>
    </dgm:pt>
    <dgm:pt modelId="{5F7829AC-037B-4D24-9E63-81D6F1BEC6C4}">
      <dgm:prSet phldrT="[Text]"/>
      <dgm:spPr/>
      <dgm:t>
        <a:bodyPr/>
        <a:lstStyle/>
        <a:p>
          <a:r>
            <a:rPr lang="en-GB" strike="noStrike" dirty="0" smtClean="0"/>
            <a:t> </a:t>
          </a:r>
          <a:r>
            <a:rPr lang="en-GB" strike="noStrike" baseline="0" dirty="0" smtClean="0"/>
            <a:t>FDI-SME linkages</a:t>
          </a:r>
          <a:endParaRPr lang="en-US" strike="noStrike" baseline="0" dirty="0"/>
        </a:p>
      </dgm:t>
    </dgm:pt>
    <dgm:pt modelId="{26204BA4-7422-48A8-9B0C-4F41137B15E9}" type="parTrans" cxnId="{1A2451EB-7922-40A3-9E66-C15F21BD405B}">
      <dgm:prSet/>
      <dgm:spPr/>
      <dgm:t>
        <a:bodyPr/>
        <a:lstStyle/>
        <a:p>
          <a:endParaRPr lang="en-US"/>
        </a:p>
      </dgm:t>
    </dgm:pt>
    <dgm:pt modelId="{E3634935-61C0-4898-A104-DFD9DF556A6F}" type="sibTrans" cxnId="{1A2451EB-7922-40A3-9E66-C15F21BD405B}">
      <dgm:prSet/>
      <dgm:spPr/>
      <dgm:t>
        <a:bodyPr/>
        <a:lstStyle/>
        <a:p>
          <a:endParaRPr lang="en-US"/>
        </a:p>
      </dgm:t>
    </dgm:pt>
    <dgm:pt modelId="{A3CBCA6A-898F-43C7-ADD1-FC895B937C71}">
      <dgm:prSet phldrT="[Text]"/>
      <dgm:spPr/>
      <dgm:t>
        <a:bodyPr/>
        <a:lstStyle/>
        <a:p>
          <a:r>
            <a:rPr lang="en-GB" strike="noStrike" dirty="0" smtClean="0"/>
            <a:t> One stop shop </a:t>
          </a:r>
          <a:endParaRPr lang="en-US" strike="noStrike" dirty="0"/>
        </a:p>
      </dgm:t>
    </dgm:pt>
    <dgm:pt modelId="{3A82AE1A-133C-4F68-B687-CCD8171558DD}" type="parTrans" cxnId="{76852764-3516-4724-B8FE-FB30AB7D1F4B}">
      <dgm:prSet/>
      <dgm:spPr/>
      <dgm:t>
        <a:bodyPr/>
        <a:lstStyle/>
        <a:p>
          <a:endParaRPr lang="en-US"/>
        </a:p>
      </dgm:t>
    </dgm:pt>
    <dgm:pt modelId="{CE2C844D-D75B-4A33-A0E1-2AB0BD8E5912}" type="sibTrans" cxnId="{76852764-3516-4724-B8FE-FB30AB7D1F4B}">
      <dgm:prSet/>
      <dgm:spPr/>
      <dgm:t>
        <a:bodyPr/>
        <a:lstStyle/>
        <a:p>
          <a:endParaRPr lang="en-US"/>
        </a:p>
      </dgm:t>
    </dgm:pt>
    <dgm:pt modelId="{FA3402F5-5123-413A-AAD7-E3EC679AB0C0}">
      <dgm:prSet phldrT="[Text]"/>
      <dgm:spPr/>
      <dgm:t>
        <a:bodyPr/>
        <a:lstStyle/>
        <a:p>
          <a:r>
            <a:rPr lang="en-GB" strike="noStrike" dirty="0" smtClean="0"/>
            <a:t> Client Relationship Management </a:t>
          </a:r>
          <a:endParaRPr lang="en-US" strike="noStrike" dirty="0"/>
        </a:p>
      </dgm:t>
    </dgm:pt>
    <dgm:pt modelId="{30B57B3A-43FC-4592-8CAD-62908F429AB0}" type="parTrans" cxnId="{5826698A-544D-426B-A4C8-5163ADC51E2D}">
      <dgm:prSet/>
      <dgm:spPr/>
      <dgm:t>
        <a:bodyPr/>
        <a:lstStyle/>
        <a:p>
          <a:endParaRPr lang="en-US"/>
        </a:p>
      </dgm:t>
    </dgm:pt>
    <dgm:pt modelId="{3F598474-2CF5-488B-B98D-1BD13116EED7}" type="sibTrans" cxnId="{5826698A-544D-426B-A4C8-5163ADC51E2D}">
      <dgm:prSet/>
      <dgm:spPr/>
      <dgm:t>
        <a:bodyPr/>
        <a:lstStyle/>
        <a:p>
          <a:endParaRPr lang="en-US"/>
        </a:p>
      </dgm:t>
    </dgm:pt>
    <dgm:pt modelId="{7C7BC592-3DB0-4E14-AFB6-D37FF055C965}">
      <dgm:prSet phldrT="[Text]"/>
      <dgm:spPr/>
      <dgm:t>
        <a:bodyPr/>
        <a:lstStyle/>
        <a:p>
          <a:r>
            <a:rPr lang="en-GB" strike="noStrike" dirty="0" smtClean="0"/>
            <a:t> Policy Advocacy </a:t>
          </a:r>
          <a:endParaRPr lang="en-US" strike="noStrike" dirty="0"/>
        </a:p>
      </dgm:t>
    </dgm:pt>
    <dgm:pt modelId="{36964D62-832C-485A-9A33-0CEAADEBF443}" type="parTrans" cxnId="{D0368C06-09C7-42A2-A8FA-0E934C8BD72F}">
      <dgm:prSet/>
      <dgm:spPr/>
      <dgm:t>
        <a:bodyPr/>
        <a:lstStyle/>
        <a:p>
          <a:endParaRPr lang="en-US"/>
        </a:p>
      </dgm:t>
    </dgm:pt>
    <dgm:pt modelId="{D3D658BE-0883-44D7-945C-979000439BA6}" type="sibTrans" cxnId="{D0368C06-09C7-42A2-A8FA-0E934C8BD72F}">
      <dgm:prSet/>
      <dgm:spPr/>
      <dgm:t>
        <a:bodyPr/>
        <a:lstStyle/>
        <a:p>
          <a:endParaRPr lang="en-US"/>
        </a:p>
      </dgm:t>
    </dgm:pt>
    <dgm:pt modelId="{98DAA8B8-41CA-404E-9189-DA56801FAA24}">
      <dgm:prSet phldrT="[Text]"/>
      <dgm:spPr/>
      <dgm:t>
        <a:bodyPr/>
        <a:lstStyle/>
        <a:p>
          <a:r>
            <a:rPr lang="en-GB" strike="noStrike" dirty="0" smtClean="0"/>
            <a:t> Aftercare services  </a:t>
          </a:r>
          <a:endParaRPr lang="en-US" strike="noStrike" dirty="0"/>
        </a:p>
      </dgm:t>
    </dgm:pt>
    <dgm:pt modelId="{6013E6C9-0FF7-4A8E-AEC5-7B1BAE003213}" type="parTrans" cxnId="{5702E513-E8E9-4E2E-896B-8BC008E9EF4C}">
      <dgm:prSet/>
      <dgm:spPr/>
      <dgm:t>
        <a:bodyPr/>
        <a:lstStyle/>
        <a:p>
          <a:endParaRPr lang="en-US"/>
        </a:p>
      </dgm:t>
    </dgm:pt>
    <dgm:pt modelId="{8A8F27F0-B338-4AB9-AA47-665BF6BEFBF0}" type="sibTrans" cxnId="{5702E513-E8E9-4E2E-896B-8BC008E9EF4C}">
      <dgm:prSet/>
      <dgm:spPr/>
      <dgm:t>
        <a:bodyPr/>
        <a:lstStyle/>
        <a:p>
          <a:endParaRPr lang="en-US"/>
        </a:p>
      </dgm:t>
    </dgm:pt>
    <dgm:pt modelId="{08C7B366-158F-4169-B750-A3342EB9679A}">
      <dgm:prSet phldrT="[Text]"/>
      <dgm:spPr/>
      <dgm:t>
        <a:bodyPr/>
        <a:lstStyle/>
        <a:p>
          <a:r>
            <a:rPr lang="en-GB" strike="noStrike" dirty="0" smtClean="0"/>
            <a:t> Prior notification and stakeholder consultations </a:t>
          </a:r>
          <a:endParaRPr lang="en-US" strike="noStrike" dirty="0"/>
        </a:p>
      </dgm:t>
    </dgm:pt>
    <dgm:pt modelId="{E32A300E-26C5-46FB-9BD1-999143D9186C}" type="parTrans" cxnId="{4927E072-2924-4128-9D24-0C41EDAA1E16}">
      <dgm:prSet/>
      <dgm:spPr/>
      <dgm:t>
        <a:bodyPr/>
        <a:lstStyle/>
        <a:p>
          <a:endParaRPr lang="en-US"/>
        </a:p>
      </dgm:t>
    </dgm:pt>
    <dgm:pt modelId="{922E125E-678E-411D-A708-CDC92A08922F}" type="sibTrans" cxnId="{4927E072-2924-4128-9D24-0C41EDAA1E16}">
      <dgm:prSet/>
      <dgm:spPr/>
      <dgm:t>
        <a:bodyPr/>
        <a:lstStyle/>
        <a:p>
          <a:endParaRPr lang="en-US"/>
        </a:p>
      </dgm:t>
    </dgm:pt>
    <dgm:pt modelId="{78E79F7F-132D-41A9-B8C2-9269E48B7395}">
      <dgm:prSet phldrT="[Text]"/>
      <dgm:spPr/>
      <dgm:t>
        <a:bodyPr/>
        <a:lstStyle/>
        <a:p>
          <a:r>
            <a:rPr lang="en-GB" strike="noStrike" dirty="0" smtClean="0"/>
            <a:t> Procedural transparency   </a:t>
          </a:r>
          <a:endParaRPr lang="en-US" strike="noStrike" dirty="0"/>
        </a:p>
      </dgm:t>
    </dgm:pt>
    <dgm:pt modelId="{6E3CA372-B3D8-47F7-A1ED-756958468A6C}" type="parTrans" cxnId="{4B2B08E2-4AB4-4470-9056-C49021DD88B6}">
      <dgm:prSet/>
      <dgm:spPr/>
      <dgm:t>
        <a:bodyPr/>
        <a:lstStyle/>
        <a:p>
          <a:endParaRPr lang="en-US"/>
        </a:p>
      </dgm:t>
    </dgm:pt>
    <dgm:pt modelId="{034A302A-1BB8-493F-B133-C8B52E8A8B2E}" type="sibTrans" cxnId="{4B2B08E2-4AB4-4470-9056-C49021DD88B6}">
      <dgm:prSet/>
      <dgm:spPr/>
      <dgm:t>
        <a:bodyPr/>
        <a:lstStyle/>
        <a:p>
          <a:endParaRPr lang="en-US"/>
        </a:p>
      </dgm:t>
    </dgm:pt>
    <dgm:pt modelId="{87DC17FD-4C24-4AF6-9718-AA0D43E8C858}">
      <dgm:prSet/>
      <dgm:spPr/>
      <dgm:t>
        <a:bodyPr/>
        <a:lstStyle/>
        <a:p>
          <a:r>
            <a:rPr lang="en-GB" strike="noStrike" dirty="0" smtClean="0"/>
            <a:t> Privatisation strategy  </a:t>
          </a:r>
          <a:endParaRPr lang="en-US" strike="noStrike" dirty="0"/>
        </a:p>
      </dgm:t>
    </dgm:pt>
    <dgm:pt modelId="{462821BA-2B65-445F-BB83-D8111F107AE8}" type="parTrans" cxnId="{B1CA086A-ADEB-4E6B-B857-DEDF6404E29A}">
      <dgm:prSet/>
      <dgm:spPr/>
      <dgm:t>
        <a:bodyPr/>
        <a:lstStyle/>
        <a:p>
          <a:endParaRPr lang="en-US"/>
        </a:p>
      </dgm:t>
    </dgm:pt>
    <dgm:pt modelId="{9DD28AC9-42DD-474C-B9D4-615FCB7412C6}" type="sibTrans" cxnId="{B1CA086A-ADEB-4E6B-B857-DEDF6404E29A}">
      <dgm:prSet/>
      <dgm:spPr/>
      <dgm:t>
        <a:bodyPr/>
        <a:lstStyle/>
        <a:p>
          <a:endParaRPr lang="en-US"/>
        </a:p>
      </dgm:t>
    </dgm:pt>
    <dgm:pt modelId="{7D541C70-0C06-4EFD-9ADA-5D309D5E6778}">
      <dgm:prSet/>
      <dgm:spPr/>
      <dgm:t>
        <a:bodyPr/>
        <a:lstStyle/>
        <a:p>
          <a:r>
            <a:rPr lang="en-GB" strike="noStrike" dirty="0" smtClean="0"/>
            <a:t> Privatisation consultations </a:t>
          </a:r>
          <a:endParaRPr lang="en-US" strike="noStrike" dirty="0"/>
        </a:p>
      </dgm:t>
    </dgm:pt>
    <dgm:pt modelId="{42F18C63-8DE1-44FB-BE1C-8AD32A1DE585}" type="parTrans" cxnId="{D64627A6-58AA-4654-BA3A-6FA6C15B0E18}">
      <dgm:prSet/>
      <dgm:spPr/>
      <dgm:t>
        <a:bodyPr/>
        <a:lstStyle/>
        <a:p>
          <a:endParaRPr lang="en-US"/>
        </a:p>
      </dgm:t>
    </dgm:pt>
    <dgm:pt modelId="{AA859263-9D39-412E-909E-719E429BFF07}" type="sibTrans" cxnId="{D64627A6-58AA-4654-BA3A-6FA6C15B0E18}">
      <dgm:prSet/>
      <dgm:spPr/>
      <dgm:t>
        <a:bodyPr/>
        <a:lstStyle/>
        <a:p>
          <a:endParaRPr lang="en-US"/>
        </a:p>
      </dgm:t>
    </dgm:pt>
    <dgm:pt modelId="{3DA5494B-A47B-4F3E-821D-FA903B4EBE4C}">
      <dgm:prSet/>
      <dgm:spPr/>
      <dgm:t>
        <a:bodyPr/>
        <a:lstStyle/>
        <a:p>
          <a:r>
            <a:rPr lang="en-GB" strike="noStrike" dirty="0" smtClean="0"/>
            <a:t> </a:t>
          </a:r>
          <a:r>
            <a:rPr lang="en-GB" strike="noStrike" baseline="0" dirty="0" smtClean="0"/>
            <a:t>Restrictions on foreign investor participation in privatisation</a:t>
          </a:r>
          <a:endParaRPr lang="en-US" strike="noStrike" baseline="0" dirty="0"/>
        </a:p>
      </dgm:t>
    </dgm:pt>
    <dgm:pt modelId="{F96D6B4E-C50A-4CD6-97E8-031C53F133EB}" type="parTrans" cxnId="{BEA7EE53-615B-4C9D-85CA-BA65B4234710}">
      <dgm:prSet/>
      <dgm:spPr/>
      <dgm:t>
        <a:bodyPr/>
        <a:lstStyle/>
        <a:p>
          <a:endParaRPr lang="en-US"/>
        </a:p>
      </dgm:t>
    </dgm:pt>
    <dgm:pt modelId="{1774C2D7-9ED3-4A1F-9F79-1FCD6D02F564}" type="sibTrans" cxnId="{BEA7EE53-615B-4C9D-85CA-BA65B4234710}">
      <dgm:prSet/>
      <dgm:spPr/>
      <dgm:t>
        <a:bodyPr/>
        <a:lstStyle/>
        <a:p>
          <a:endParaRPr lang="en-US"/>
        </a:p>
      </dgm:t>
    </dgm:pt>
    <dgm:pt modelId="{915F67CE-185F-4422-AE14-B695BE969151}">
      <dgm:prSet/>
      <dgm:spPr/>
      <dgm:t>
        <a:bodyPr/>
        <a:lstStyle/>
        <a:p>
          <a:r>
            <a:rPr lang="en-GB" strike="noStrike" dirty="0" smtClean="0"/>
            <a:t> PPP units  </a:t>
          </a:r>
          <a:endParaRPr lang="en-US" strike="noStrike" dirty="0"/>
        </a:p>
      </dgm:t>
    </dgm:pt>
    <dgm:pt modelId="{BEB8D4B3-56FA-4FCC-AB5A-C7E2F55ABC9A}" type="parTrans" cxnId="{4D2B8340-4168-4FA1-9FEE-E3F54E8FFCBC}">
      <dgm:prSet/>
      <dgm:spPr/>
      <dgm:t>
        <a:bodyPr/>
        <a:lstStyle/>
        <a:p>
          <a:endParaRPr lang="en-US"/>
        </a:p>
      </dgm:t>
    </dgm:pt>
    <dgm:pt modelId="{5B0841F8-A872-40B6-9CE9-87B5AF7C18E7}" type="sibTrans" cxnId="{4D2B8340-4168-4FA1-9FEE-E3F54E8FFCBC}">
      <dgm:prSet/>
      <dgm:spPr/>
      <dgm:t>
        <a:bodyPr/>
        <a:lstStyle/>
        <a:p>
          <a:endParaRPr lang="en-US"/>
        </a:p>
      </dgm:t>
    </dgm:pt>
    <dgm:pt modelId="{A8BE0DAF-7958-4113-802E-D016538AD2A9}">
      <dgm:prSet/>
      <dgm:spPr/>
      <dgm:t>
        <a:bodyPr/>
        <a:lstStyle/>
        <a:p>
          <a:r>
            <a:rPr lang="en-GB" strike="noStrike" dirty="0" smtClean="0"/>
            <a:t> PPP legislation  </a:t>
          </a:r>
          <a:endParaRPr lang="en-US" strike="noStrike" dirty="0"/>
        </a:p>
      </dgm:t>
    </dgm:pt>
    <dgm:pt modelId="{05E8C848-A3DA-494D-B806-F0156E8B7388}" type="parTrans" cxnId="{E8812B57-DDD1-48FB-B843-63749C42EF74}">
      <dgm:prSet/>
      <dgm:spPr/>
      <dgm:t>
        <a:bodyPr/>
        <a:lstStyle/>
        <a:p>
          <a:endParaRPr lang="en-US"/>
        </a:p>
      </dgm:t>
    </dgm:pt>
    <dgm:pt modelId="{A9A2AB74-3091-410B-AC73-B0C9C86AD92C}" type="sibTrans" cxnId="{E8812B57-DDD1-48FB-B843-63749C42EF74}">
      <dgm:prSet/>
      <dgm:spPr/>
      <dgm:t>
        <a:bodyPr/>
        <a:lstStyle/>
        <a:p>
          <a:endParaRPr lang="en-US"/>
        </a:p>
      </dgm:t>
    </dgm:pt>
    <dgm:pt modelId="{733BAF62-A941-4691-8D39-22E184D4A7C6}">
      <dgm:prSet/>
      <dgm:spPr/>
      <dgm:t>
        <a:bodyPr/>
        <a:lstStyle/>
        <a:p>
          <a:r>
            <a:rPr lang="en-GB" strike="noStrike" dirty="0" smtClean="0"/>
            <a:t> PPP consultations  </a:t>
          </a:r>
          <a:endParaRPr lang="en-US" strike="noStrike" dirty="0"/>
        </a:p>
      </dgm:t>
    </dgm:pt>
    <dgm:pt modelId="{FE08AF0C-6963-4F90-9AEA-6AF8842FDEAD}" type="parTrans" cxnId="{8DF63FFF-78F0-4F0F-BFE6-D7DC1A0C0A87}">
      <dgm:prSet/>
      <dgm:spPr/>
      <dgm:t>
        <a:bodyPr/>
        <a:lstStyle/>
        <a:p>
          <a:endParaRPr lang="en-US"/>
        </a:p>
      </dgm:t>
    </dgm:pt>
    <dgm:pt modelId="{B06B2910-B676-4D19-A254-8018AE1144C3}" type="sibTrans" cxnId="{8DF63FFF-78F0-4F0F-BFE6-D7DC1A0C0A87}">
      <dgm:prSet/>
      <dgm:spPr/>
      <dgm:t>
        <a:bodyPr/>
        <a:lstStyle/>
        <a:p>
          <a:endParaRPr lang="en-US"/>
        </a:p>
      </dgm:t>
    </dgm:pt>
    <dgm:pt modelId="{D8D6D0EA-6C9C-4BA0-912A-045A5EF8A8AE}">
      <dgm:prSet/>
      <dgm:spPr/>
      <dgm:t>
        <a:bodyPr/>
        <a:lstStyle/>
        <a:p>
          <a:r>
            <a:rPr lang="en-GB" strike="noStrike" dirty="0" smtClean="0"/>
            <a:t> PPP cost benefit analysis  </a:t>
          </a:r>
          <a:endParaRPr lang="en-US" strike="noStrike" dirty="0"/>
        </a:p>
      </dgm:t>
    </dgm:pt>
    <dgm:pt modelId="{75639614-3C3A-42AE-A775-FF6A19B89F91}" type="parTrans" cxnId="{1F25FB50-2E95-46AF-A3EB-3A8EC7565B79}">
      <dgm:prSet/>
      <dgm:spPr/>
      <dgm:t>
        <a:bodyPr/>
        <a:lstStyle/>
        <a:p>
          <a:endParaRPr lang="en-US"/>
        </a:p>
      </dgm:t>
    </dgm:pt>
    <dgm:pt modelId="{E731D500-06F9-41F9-A9D4-BB924CCC1B9F}" type="sibTrans" cxnId="{1F25FB50-2E95-46AF-A3EB-3A8EC7565B79}">
      <dgm:prSet/>
      <dgm:spPr/>
      <dgm:t>
        <a:bodyPr/>
        <a:lstStyle/>
        <a:p>
          <a:endParaRPr lang="en-US"/>
        </a:p>
      </dgm:t>
    </dgm:pt>
    <dgm:pt modelId="{3B236F0E-2EC5-4081-A357-DBAAA2AF2734}">
      <dgm:prSet/>
      <dgm:spPr/>
      <dgm:t>
        <a:bodyPr/>
        <a:lstStyle/>
        <a:p>
          <a:r>
            <a:rPr lang="en-GB" strike="noStrike" dirty="0" smtClean="0"/>
            <a:t> PPP monitoring  </a:t>
          </a:r>
          <a:endParaRPr lang="en-US" strike="noStrike" dirty="0"/>
        </a:p>
      </dgm:t>
    </dgm:pt>
    <dgm:pt modelId="{1AA99F03-DDF6-4C28-9C43-E54C72D08D45}" type="parTrans" cxnId="{16430F9C-4409-485E-BDB4-DDB7C27D89A0}">
      <dgm:prSet/>
      <dgm:spPr/>
      <dgm:t>
        <a:bodyPr/>
        <a:lstStyle/>
        <a:p>
          <a:endParaRPr lang="en-US"/>
        </a:p>
      </dgm:t>
    </dgm:pt>
    <dgm:pt modelId="{174B1F1F-8E1D-4F0F-959B-14EB220FF2C4}" type="sibTrans" cxnId="{16430F9C-4409-485E-BDB4-DDB7C27D89A0}">
      <dgm:prSet/>
      <dgm:spPr/>
      <dgm:t>
        <a:bodyPr/>
        <a:lstStyle/>
        <a:p>
          <a:endParaRPr lang="en-US"/>
        </a:p>
      </dgm:t>
    </dgm:pt>
    <dgm:pt modelId="{DEE23266-745F-47DE-94C1-82FDFA4015CC}" type="pres">
      <dgm:prSet presAssocID="{A425C784-D354-44C1-BBA6-63FDADC5F732}" presName="Name0" presStyleCnt="0">
        <dgm:presLayoutVars>
          <dgm:dir/>
          <dgm:animLvl val="lvl"/>
          <dgm:resizeHandles val="exact"/>
        </dgm:presLayoutVars>
      </dgm:prSet>
      <dgm:spPr/>
      <dgm:t>
        <a:bodyPr/>
        <a:lstStyle/>
        <a:p>
          <a:endParaRPr lang="en-US"/>
        </a:p>
      </dgm:t>
    </dgm:pt>
    <dgm:pt modelId="{72CB2CEC-419E-4971-B3A4-6E8B8B9900AF}" type="pres">
      <dgm:prSet presAssocID="{0055B635-BCF4-46B8-8CEC-3BCC1B26F55E}" presName="composite" presStyleCnt="0"/>
      <dgm:spPr/>
    </dgm:pt>
    <dgm:pt modelId="{718F286F-6AB2-4927-9DE2-8720A667FB5A}" type="pres">
      <dgm:prSet presAssocID="{0055B635-BCF4-46B8-8CEC-3BCC1B26F55E}" presName="parTx" presStyleLbl="alignNode1" presStyleIdx="0" presStyleCnt="4" custLinFactY="-100000" custLinFactNeighborY="-139908">
        <dgm:presLayoutVars>
          <dgm:chMax val="0"/>
          <dgm:chPref val="0"/>
          <dgm:bulletEnabled val="1"/>
        </dgm:presLayoutVars>
      </dgm:prSet>
      <dgm:spPr/>
      <dgm:t>
        <a:bodyPr/>
        <a:lstStyle/>
        <a:p>
          <a:endParaRPr lang="en-US"/>
        </a:p>
      </dgm:t>
    </dgm:pt>
    <dgm:pt modelId="{379C92CA-71AD-4DD2-B15C-8B531D3C6C31}" type="pres">
      <dgm:prSet presAssocID="{0055B635-BCF4-46B8-8CEC-3BCC1B26F55E}" presName="desTx" presStyleLbl="alignAccFollowNode1" presStyleIdx="0" presStyleCnt="4" custLinFactNeighborX="-166" custLinFactNeighborY="-14852">
        <dgm:presLayoutVars>
          <dgm:bulletEnabled val="1"/>
        </dgm:presLayoutVars>
      </dgm:prSet>
      <dgm:spPr/>
      <dgm:t>
        <a:bodyPr/>
        <a:lstStyle/>
        <a:p>
          <a:endParaRPr lang="en-US"/>
        </a:p>
      </dgm:t>
    </dgm:pt>
    <dgm:pt modelId="{C7063BA5-18AC-48F9-B8AD-227F6C70CAF0}" type="pres">
      <dgm:prSet presAssocID="{41179536-D74E-4018-95DE-49E31A0D1E99}" presName="space" presStyleCnt="0"/>
      <dgm:spPr/>
    </dgm:pt>
    <dgm:pt modelId="{D03F708B-E9AE-414E-9C57-13DBAF65311B}" type="pres">
      <dgm:prSet presAssocID="{32F790F7-F765-4DDC-9F49-44C169E9ABC7}" presName="composite" presStyleCnt="0"/>
      <dgm:spPr/>
    </dgm:pt>
    <dgm:pt modelId="{2ACD86B6-D93F-4993-A077-443144C7C0FB}" type="pres">
      <dgm:prSet presAssocID="{32F790F7-F765-4DDC-9F49-44C169E9ABC7}" presName="parTx" presStyleLbl="alignNode1" presStyleIdx="1" presStyleCnt="4" custLinFactY="-100000" custLinFactNeighborY="-132295">
        <dgm:presLayoutVars>
          <dgm:chMax val="0"/>
          <dgm:chPref val="0"/>
          <dgm:bulletEnabled val="1"/>
        </dgm:presLayoutVars>
      </dgm:prSet>
      <dgm:spPr/>
      <dgm:t>
        <a:bodyPr/>
        <a:lstStyle/>
        <a:p>
          <a:endParaRPr lang="en-US"/>
        </a:p>
      </dgm:t>
    </dgm:pt>
    <dgm:pt modelId="{6BD1B29C-06D1-4ABA-8EFD-C8EC4C1061B5}" type="pres">
      <dgm:prSet presAssocID="{32F790F7-F765-4DDC-9F49-44C169E9ABC7}" presName="desTx" presStyleLbl="alignAccFollowNode1" presStyleIdx="1" presStyleCnt="4" custScaleY="73493" custLinFactNeighborY="-34733">
        <dgm:presLayoutVars>
          <dgm:bulletEnabled val="1"/>
        </dgm:presLayoutVars>
      </dgm:prSet>
      <dgm:spPr/>
      <dgm:t>
        <a:bodyPr/>
        <a:lstStyle/>
        <a:p>
          <a:endParaRPr lang="en-US"/>
        </a:p>
      </dgm:t>
    </dgm:pt>
    <dgm:pt modelId="{FE0046BD-70FC-4ED4-989C-AA2E2629613D}" type="pres">
      <dgm:prSet presAssocID="{1F852413-0CF7-4EA2-8EC2-43E7D0847B9E}" presName="space" presStyleCnt="0"/>
      <dgm:spPr/>
    </dgm:pt>
    <dgm:pt modelId="{B6578873-6C4A-40BB-8832-B4173597D673}" type="pres">
      <dgm:prSet presAssocID="{43BA9927-9414-4BE2-A90E-27136D8D64AB}" presName="composite" presStyleCnt="0"/>
      <dgm:spPr/>
    </dgm:pt>
    <dgm:pt modelId="{C0EF4C20-0A3D-44A7-BC90-2F95B224C5B4}" type="pres">
      <dgm:prSet presAssocID="{43BA9927-9414-4BE2-A90E-27136D8D64AB}" presName="parTx" presStyleLbl="alignNode1" presStyleIdx="2" presStyleCnt="4" custLinFactY="-100000" custLinFactNeighborY="-132295">
        <dgm:presLayoutVars>
          <dgm:chMax val="0"/>
          <dgm:chPref val="0"/>
          <dgm:bulletEnabled val="1"/>
        </dgm:presLayoutVars>
      </dgm:prSet>
      <dgm:spPr/>
      <dgm:t>
        <a:bodyPr/>
        <a:lstStyle/>
        <a:p>
          <a:endParaRPr lang="en-US"/>
        </a:p>
      </dgm:t>
    </dgm:pt>
    <dgm:pt modelId="{1930D7A1-BA82-48EC-8615-474F99685CD3}" type="pres">
      <dgm:prSet presAssocID="{43BA9927-9414-4BE2-A90E-27136D8D64AB}" presName="desTx" presStyleLbl="alignAccFollowNode1" presStyleIdx="2" presStyleCnt="4" custScaleY="47623" custLinFactNeighborY="-54135">
        <dgm:presLayoutVars>
          <dgm:bulletEnabled val="1"/>
        </dgm:presLayoutVars>
      </dgm:prSet>
      <dgm:spPr/>
      <dgm:t>
        <a:bodyPr/>
        <a:lstStyle/>
        <a:p>
          <a:endParaRPr lang="en-US"/>
        </a:p>
      </dgm:t>
    </dgm:pt>
    <dgm:pt modelId="{F99CDC5D-3325-48EC-87A2-BC72785972A7}" type="pres">
      <dgm:prSet presAssocID="{B3E1A298-DB71-4CAA-B0DB-2C21C3782BDE}" presName="space" presStyleCnt="0"/>
      <dgm:spPr/>
    </dgm:pt>
    <dgm:pt modelId="{C6D75C35-3B08-43EE-8921-D3B3984F54E2}" type="pres">
      <dgm:prSet presAssocID="{4DD97C6C-ABC2-4892-9752-78BBBB19E7A8}" presName="composite" presStyleCnt="0"/>
      <dgm:spPr/>
    </dgm:pt>
    <dgm:pt modelId="{2CDB24E6-1C38-4DA3-997A-E36E5FF66291}" type="pres">
      <dgm:prSet presAssocID="{4DD97C6C-ABC2-4892-9752-78BBBB19E7A8}" presName="parTx" presStyleLbl="alignNode1" presStyleIdx="3" presStyleCnt="4" custLinFactY="-100000" custLinFactNeighborY="-132295">
        <dgm:presLayoutVars>
          <dgm:chMax val="0"/>
          <dgm:chPref val="0"/>
          <dgm:bulletEnabled val="1"/>
        </dgm:presLayoutVars>
      </dgm:prSet>
      <dgm:spPr/>
      <dgm:t>
        <a:bodyPr/>
        <a:lstStyle/>
        <a:p>
          <a:endParaRPr lang="en-US"/>
        </a:p>
      </dgm:t>
    </dgm:pt>
    <dgm:pt modelId="{333C2899-7F66-4CFC-8483-8C23BB6A0728}" type="pres">
      <dgm:prSet presAssocID="{4DD97C6C-ABC2-4892-9752-78BBBB19E7A8}" presName="desTx" presStyleLbl="alignAccFollowNode1" presStyleIdx="3" presStyleCnt="4" custScaleY="89131" custLinFactNeighborY="-23004">
        <dgm:presLayoutVars>
          <dgm:bulletEnabled val="1"/>
        </dgm:presLayoutVars>
      </dgm:prSet>
      <dgm:spPr/>
      <dgm:t>
        <a:bodyPr/>
        <a:lstStyle/>
        <a:p>
          <a:endParaRPr lang="en-US"/>
        </a:p>
      </dgm:t>
    </dgm:pt>
  </dgm:ptLst>
  <dgm:cxnLst>
    <dgm:cxn modelId="{5702E513-E8E9-4E2E-896B-8BC008E9EF4C}" srcId="{32F790F7-F765-4DDC-9F49-44C169E9ABC7}" destId="{98DAA8B8-41CA-404E-9189-DA56801FAA24}" srcOrd="7" destOrd="0" parTransId="{6013E6C9-0FF7-4A8E-AEC5-7B1BAE003213}" sibTransId="{8A8F27F0-B338-4AB9-AA47-665BF6BEFBF0}"/>
    <dgm:cxn modelId="{5826698A-544D-426B-A4C8-5163ADC51E2D}" srcId="{32F790F7-F765-4DDC-9F49-44C169E9ABC7}" destId="{FA3402F5-5123-413A-AAD7-E3EC679AB0C0}" srcOrd="5" destOrd="0" parTransId="{30B57B3A-43FC-4592-8CAD-62908F429AB0}" sibTransId="{3F598474-2CF5-488B-B98D-1BD13116EED7}"/>
    <dgm:cxn modelId="{68E0EC0C-2963-44FE-BBAD-432975AE562D}" type="presOf" srcId="{A8BE0DAF-7958-4113-802E-D016538AD2A9}" destId="{333C2899-7F66-4CFC-8483-8C23BB6A0728}" srcOrd="0" destOrd="4" presId="urn:microsoft.com/office/officeart/2005/8/layout/hList1"/>
    <dgm:cxn modelId="{CCE12CC5-7437-4455-AAE2-0571A2C27C76}" srcId="{A425C784-D354-44C1-BBA6-63FDADC5F732}" destId="{43BA9927-9414-4BE2-A90E-27136D8D64AB}" srcOrd="2" destOrd="0" parTransId="{F85D4BA2-C0EF-4F25-87C2-4661E23FB83E}" sibTransId="{B3E1A298-DB71-4CAA-B0DB-2C21C3782BDE}"/>
    <dgm:cxn modelId="{F66986D2-D98D-4D1B-B1D6-14EE99002192}" srcId="{A425C784-D354-44C1-BBA6-63FDADC5F732}" destId="{4DD97C6C-ABC2-4892-9752-78BBBB19E7A8}" srcOrd="3" destOrd="0" parTransId="{87F573ED-DAFD-49C1-97E8-73A78B63EA3D}" sibTransId="{460875AF-914A-4EAC-974C-CF45DA9EAEE2}"/>
    <dgm:cxn modelId="{D7B586E3-B9D3-4CE7-A470-F08FCDD78A0D}" srcId="{32F790F7-F765-4DDC-9F49-44C169E9ABC7}" destId="{70A67FCD-FDA2-4A5F-9164-C99B62AFBA49}" srcOrd="1" destOrd="0" parTransId="{2622A801-E50F-47CC-AA58-A2EC8551F76B}" sibTransId="{B24CCC02-11A8-4CB5-8B71-DB3A80108784}"/>
    <dgm:cxn modelId="{71D4CF7E-380E-4ADC-85DC-5862A49E8A85}" srcId="{0055B635-BCF4-46B8-8CEC-3BCC1B26F55E}" destId="{0506E466-8929-4DA8-BA8D-D5201AF2AE30}" srcOrd="5" destOrd="0" parTransId="{5D6CAC17-027F-44A8-B387-31D47FFE6345}" sibTransId="{2342CC8A-0F3B-4AA0-AD0E-AAA5C32737BC}"/>
    <dgm:cxn modelId="{44330B75-EF79-428D-83EA-C370806061BE}" type="presOf" srcId="{733BAF62-A941-4691-8D39-22E184D4A7C6}" destId="{333C2899-7F66-4CFC-8483-8C23BB6A0728}" srcOrd="0" destOrd="5" presId="urn:microsoft.com/office/officeart/2005/8/layout/hList1"/>
    <dgm:cxn modelId="{B2249EFB-6D17-4346-87F9-0E5B2EE077D3}" type="presOf" srcId="{5F7829AC-037B-4D24-9E63-81D6F1BEC6C4}" destId="{6BD1B29C-06D1-4ABA-8EFD-C8EC4C1061B5}" srcOrd="0" destOrd="3" presId="urn:microsoft.com/office/officeart/2005/8/layout/hList1"/>
    <dgm:cxn modelId="{53284FF3-6EBC-4FE8-B7C0-B6D1CBC8A855}" type="presOf" srcId="{87DC17FD-4C24-4AF6-9718-AA0D43E8C858}" destId="{333C2899-7F66-4CFC-8483-8C23BB6A0728}" srcOrd="0" destOrd="0" presId="urn:microsoft.com/office/officeart/2005/8/layout/hList1"/>
    <dgm:cxn modelId="{168D804C-EB99-4FCB-B7ED-D57EDBE1B496}" srcId="{0055B635-BCF4-46B8-8CEC-3BCC1B26F55E}" destId="{9CF34ECD-83A8-47F9-B296-25853AC8E079}" srcOrd="6" destOrd="0" parTransId="{D1859F26-982F-453B-8040-F92305C2618E}" sibTransId="{7CFF25D9-D984-4A3D-943B-9963D7FFCB13}"/>
    <dgm:cxn modelId="{79BE97A3-40BF-4B2E-8C23-C4EACA76E7F4}" type="presOf" srcId="{7637791C-C471-4D90-9356-84438E4B28B2}" destId="{379C92CA-71AD-4DD2-B15C-8B531D3C6C31}" srcOrd="0" destOrd="0" presId="urn:microsoft.com/office/officeart/2005/8/layout/hList1"/>
    <dgm:cxn modelId="{4D2B8340-4168-4FA1-9FEE-E3F54E8FFCBC}" srcId="{4DD97C6C-ABC2-4892-9752-78BBBB19E7A8}" destId="{915F67CE-185F-4422-AE14-B695BE969151}" srcOrd="3" destOrd="0" parTransId="{BEB8D4B3-56FA-4FCC-AB5A-C7E2F55ABC9A}" sibTransId="{5B0841F8-A872-40B6-9CE9-87B5AF7C18E7}"/>
    <dgm:cxn modelId="{567675F2-489F-4404-8D81-71AD9E41B31B}" type="presOf" srcId="{915F67CE-185F-4422-AE14-B695BE969151}" destId="{333C2899-7F66-4CFC-8483-8C23BB6A0728}" srcOrd="0" destOrd="3" presId="urn:microsoft.com/office/officeart/2005/8/layout/hList1"/>
    <dgm:cxn modelId="{33DFF075-205A-468A-8F7B-72B60E015B1B}" srcId="{0055B635-BCF4-46B8-8CEC-3BCC1B26F55E}" destId="{DFA38C4B-B037-44A5-B616-17DC2DFC39F8}" srcOrd="4" destOrd="0" parTransId="{7814FEFA-2D8D-497B-B989-56079378CA1E}" sibTransId="{615FB3B9-4378-4798-8F44-16717F144976}"/>
    <dgm:cxn modelId="{6C79C28B-9F3E-46BA-A685-C93D99AEBD0F}" srcId="{A425C784-D354-44C1-BBA6-63FDADC5F732}" destId="{32F790F7-F765-4DDC-9F49-44C169E9ABC7}" srcOrd="1" destOrd="0" parTransId="{0F816199-57B5-4B7E-841F-209D2D0C5232}" sibTransId="{1F852413-0CF7-4EA2-8EC2-43E7D0847B9E}"/>
    <dgm:cxn modelId="{3CCE7430-67C3-41A5-8ABC-FE3D27E1227D}" type="presOf" srcId="{78E79F7F-132D-41A9-B8C2-9269E48B7395}" destId="{1930D7A1-BA82-48EC-8615-474F99685CD3}" srcOrd="0" destOrd="2" presId="urn:microsoft.com/office/officeart/2005/8/layout/hList1"/>
    <dgm:cxn modelId="{07005C1D-6E77-4E8E-BB74-18B079FE3BDE}" type="presOf" srcId="{D8D6D0EA-6C9C-4BA0-912A-045A5EF8A8AE}" destId="{333C2899-7F66-4CFC-8483-8C23BB6A0728}" srcOrd="0" destOrd="6" presId="urn:microsoft.com/office/officeart/2005/8/layout/hList1"/>
    <dgm:cxn modelId="{6321B700-5809-457B-B84D-98F297DE79FD}" type="presOf" srcId="{5434F0DC-A6F0-4518-A0F5-765FED15D5E7}" destId="{1930D7A1-BA82-48EC-8615-474F99685CD3}" srcOrd="0" destOrd="0" presId="urn:microsoft.com/office/officeart/2005/8/layout/hList1"/>
    <dgm:cxn modelId="{6ADD10B7-FD3D-4880-95AE-D23B5EEE6289}" type="presOf" srcId="{CB188BFE-C59A-4963-A459-C3E86D8890DC}" destId="{6BD1B29C-06D1-4ABA-8EFD-C8EC4C1061B5}" srcOrd="0" destOrd="0" presId="urn:microsoft.com/office/officeart/2005/8/layout/hList1"/>
    <dgm:cxn modelId="{35BEA5DB-6EB3-45B0-875E-B4E8E46F4EA7}" type="presOf" srcId="{773BE8C0-FDDE-41B8-83DD-85B03FFBF30F}" destId="{379C92CA-71AD-4DD2-B15C-8B531D3C6C31}" srcOrd="0" destOrd="3" presId="urn:microsoft.com/office/officeart/2005/8/layout/hList1"/>
    <dgm:cxn modelId="{D5471264-B950-4649-B464-ED3EBD0D130C}" type="presOf" srcId="{7C7BC592-3DB0-4E14-AFB6-D37FF055C965}" destId="{6BD1B29C-06D1-4ABA-8EFD-C8EC4C1061B5}" srcOrd="0" destOrd="6" presId="urn:microsoft.com/office/officeart/2005/8/layout/hList1"/>
    <dgm:cxn modelId="{CFA00093-6D46-458D-8B93-E492C4349173}" type="presOf" srcId="{9CF34ECD-83A8-47F9-B296-25853AC8E079}" destId="{379C92CA-71AD-4DD2-B15C-8B531D3C6C31}" srcOrd="0" destOrd="6" presId="urn:microsoft.com/office/officeart/2005/8/layout/hList1"/>
    <dgm:cxn modelId="{2313A0FE-0721-4491-96F8-EA4D436AF30F}" type="presOf" srcId="{2666ADA4-6405-4362-A5A0-0EEFA4CACEDC}" destId="{379C92CA-71AD-4DD2-B15C-8B531D3C6C31}" srcOrd="0" destOrd="10" presId="urn:microsoft.com/office/officeart/2005/8/layout/hList1"/>
    <dgm:cxn modelId="{E3D89710-14EC-48EE-A008-005104F8818C}" type="presOf" srcId="{A425C784-D354-44C1-BBA6-63FDADC5F732}" destId="{DEE23266-745F-47DE-94C1-82FDFA4015CC}" srcOrd="0" destOrd="0" presId="urn:microsoft.com/office/officeart/2005/8/layout/hList1"/>
    <dgm:cxn modelId="{98D9D3E6-2ADE-4CAE-9C69-98745EFE7A20}" type="presOf" srcId="{3B236F0E-2EC5-4081-A357-DBAAA2AF2734}" destId="{333C2899-7F66-4CFC-8483-8C23BB6A0728}" srcOrd="0" destOrd="7" presId="urn:microsoft.com/office/officeart/2005/8/layout/hList1"/>
    <dgm:cxn modelId="{1A2451EB-7922-40A3-9E66-C15F21BD405B}" srcId="{32F790F7-F765-4DDC-9F49-44C169E9ABC7}" destId="{5F7829AC-037B-4D24-9E63-81D6F1BEC6C4}" srcOrd="3" destOrd="0" parTransId="{26204BA4-7422-48A8-9B0C-4F41137B15E9}" sibTransId="{E3634935-61C0-4898-A104-DFD9DF556A6F}"/>
    <dgm:cxn modelId="{FB264FFF-A6A2-43D2-872D-AAEF5A86E991}" srcId="{0055B635-BCF4-46B8-8CEC-3BCC1B26F55E}" destId="{57FFE8A8-CEBA-4048-A912-B6680279667B}" srcOrd="2" destOrd="0" parTransId="{F120B577-49A1-42B0-80A8-1A7E6CB31074}" sibTransId="{36AF8631-51E2-48FD-A08D-1302B6C8DB30}"/>
    <dgm:cxn modelId="{9356D24D-ED5B-4CE6-B636-2A87EF5D28F5}" srcId="{0055B635-BCF4-46B8-8CEC-3BCC1B26F55E}" destId="{773BE8C0-FDDE-41B8-83DD-85B03FFBF30F}" srcOrd="3" destOrd="0" parTransId="{6C6A375D-603E-4498-AACC-E381116BB70A}" sibTransId="{97A8E7F2-288A-47B5-AE38-4B5F27BBF425}"/>
    <dgm:cxn modelId="{D64627A6-58AA-4654-BA3A-6FA6C15B0E18}" srcId="{4DD97C6C-ABC2-4892-9752-78BBBB19E7A8}" destId="{7D541C70-0C06-4EFD-9ADA-5D309D5E6778}" srcOrd="1" destOrd="0" parTransId="{42F18C63-8DE1-44FB-BE1C-8AD32A1DE585}" sibTransId="{AA859263-9D39-412E-909E-719E429BFF07}"/>
    <dgm:cxn modelId="{A9DDC8BD-048D-4795-950B-130D90B5ADAE}" srcId="{32F790F7-F765-4DDC-9F49-44C169E9ABC7}" destId="{CB188BFE-C59A-4963-A459-C3E86D8890DC}" srcOrd="0" destOrd="0" parTransId="{228EBE8C-1CD7-4072-A590-605C18EB9EAE}" sibTransId="{AB97C054-FFF2-404F-B3D1-2F6E93366DB3}"/>
    <dgm:cxn modelId="{B7A6095A-FBC3-410B-A96B-77593CAB94F0}" type="presOf" srcId="{BC81DE4C-8A24-4EBF-AFF4-09881FB6707F}" destId="{379C92CA-71AD-4DD2-B15C-8B531D3C6C31}" srcOrd="0" destOrd="1" presId="urn:microsoft.com/office/officeart/2005/8/layout/hList1"/>
    <dgm:cxn modelId="{DB0B4C88-67BA-4691-96B1-1EE54BB9ED6C}" type="presOf" srcId="{3DA5494B-A47B-4F3E-821D-FA903B4EBE4C}" destId="{333C2899-7F66-4CFC-8483-8C23BB6A0728}" srcOrd="0" destOrd="2" presId="urn:microsoft.com/office/officeart/2005/8/layout/hList1"/>
    <dgm:cxn modelId="{FD9BC61F-D0A0-4384-A86F-17831BD49F84}" type="presOf" srcId="{462D3668-DB0F-4BED-A735-CB598E6698F1}" destId="{6BD1B29C-06D1-4ABA-8EFD-C8EC4C1061B5}" srcOrd="0" destOrd="2" presId="urn:microsoft.com/office/officeart/2005/8/layout/hList1"/>
    <dgm:cxn modelId="{0942DC2D-4300-4DCE-9B5B-BBF83C2CF3E5}" srcId="{0055B635-BCF4-46B8-8CEC-3BCC1B26F55E}" destId="{2666ADA4-6405-4362-A5A0-0EEFA4CACEDC}" srcOrd="10" destOrd="0" parTransId="{513141F0-068A-41DA-9150-0742F7951FA0}" sibTransId="{EA2B8EF6-75E3-4432-8ED6-7306DAF4C3AA}"/>
    <dgm:cxn modelId="{76852764-3516-4724-B8FE-FB30AB7D1F4B}" srcId="{32F790F7-F765-4DDC-9F49-44C169E9ABC7}" destId="{A3CBCA6A-898F-43C7-ADD1-FC895B937C71}" srcOrd="4" destOrd="0" parTransId="{3A82AE1A-133C-4F68-B687-CCD8171558DD}" sibTransId="{CE2C844D-D75B-4A33-A0E1-2AB0BD8E5912}"/>
    <dgm:cxn modelId="{F4A789D3-C53E-422B-89AB-2566CFD87381}" type="presOf" srcId="{57FFE8A8-CEBA-4048-A912-B6680279667B}" destId="{379C92CA-71AD-4DD2-B15C-8B531D3C6C31}" srcOrd="0" destOrd="2" presId="urn:microsoft.com/office/officeart/2005/8/layout/hList1"/>
    <dgm:cxn modelId="{8DF63FFF-78F0-4F0F-BFE6-D7DC1A0C0A87}" srcId="{4DD97C6C-ABC2-4892-9752-78BBBB19E7A8}" destId="{733BAF62-A941-4691-8D39-22E184D4A7C6}" srcOrd="5" destOrd="0" parTransId="{FE08AF0C-6963-4F90-9AEA-6AF8842FDEAD}" sibTransId="{B06B2910-B676-4D19-A254-8018AE1144C3}"/>
    <dgm:cxn modelId="{8EB55246-FE01-412C-B1CC-044D02512458}" type="presOf" srcId="{F4A2D0BD-4D4F-47D5-9E17-F0BEB0D5540D}" destId="{379C92CA-71AD-4DD2-B15C-8B531D3C6C31}" srcOrd="0" destOrd="8" presId="urn:microsoft.com/office/officeart/2005/8/layout/hList1"/>
    <dgm:cxn modelId="{4927E072-2924-4128-9D24-0C41EDAA1E16}" srcId="{43BA9927-9414-4BE2-A90E-27136D8D64AB}" destId="{08C7B366-158F-4169-B750-A3342EB9679A}" srcOrd="1" destOrd="0" parTransId="{E32A300E-26C5-46FB-9BD1-999143D9186C}" sibTransId="{922E125E-678E-411D-A708-CDC92A08922F}"/>
    <dgm:cxn modelId="{4A5EA439-8974-4A2C-A577-8388619A0846}" srcId="{0055B635-BCF4-46B8-8CEC-3BCC1B26F55E}" destId="{F4A2D0BD-4D4F-47D5-9E17-F0BEB0D5540D}" srcOrd="8" destOrd="0" parTransId="{AED382D9-391C-4361-9513-D9522397478D}" sibTransId="{621682AC-369D-437B-9BAA-820FF9920593}"/>
    <dgm:cxn modelId="{799F1DC6-8E65-4944-87BD-C23D4788D205}" srcId="{0055B635-BCF4-46B8-8CEC-3BCC1B26F55E}" destId="{BC81DE4C-8A24-4EBF-AFF4-09881FB6707F}" srcOrd="1" destOrd="0" parTransId="{7ABAEF3F-AB59-41E8-BEC1-E507FCB3097E}" sibTransId="{39A75598-27B6-41FA-8624-FDC6595799FB}"/>
    <dgm:cxn modelId="{353DCB72-6346-4902-B06A-4E834C3F782D}" srcId="{32F790F7-F765-4DDC-9F49-44C169E9ABC7}" destId="{462D3668-DB0F-4BED-A735-CB598E6698F1}" srcOrd="2" destOrd="0" parTransId="{A810911F-D2D0-4470-A2C5-5057442FF502}" sibTransId="{EF1C30CA-1D4A-468B-9577-2D87FEB705A0}"/>
    <dgm:cxn modelId="{C616CB6C-5B19-41A3-AB66-4FF8CE919C0C}" type="presOf" srcId="{4DD97C6C-ABC2-4892-9752-78BBBB19E7A8}" destId="{2CDB24E6-1C38-4DA3-997A-E36E5FF66291}" srcOrd="0" destOrd="0" presId="urn:microsoft.com/office/officeart/2005/8/layout/hList1"/>
    <dgm:cxn modelId="{D0368C06-09C7-42A2-A8FA-0E934C8BD72F}" srcId="{32F790F7-F765-4DDC-9F49-44C169E9ABC7}" destId="{7C7BC592-3DB0-4E14-AFB6-D37FF055C965}" srcOrd="6" destOrd="0" parTransId="{36964D62-832C-485A-9A33-0CEAADEBF443}" sibTransId="{D3D658BE-0883-44D7-945C-979000439BA6}"/>
    <dgm:cxn modelId="{4031AF4F-77CF-47A4-B820-1A2A86E9C445}" type="presOf" srcId="{32F790F7-F765-4DDC-9F49-44C169E9ABC7}" destId="{2ACD86B6-D93F-4993-A077-443144C7C0FB}" srcOrd="0" destOrd="0" presId="urn:microsoft.com/office/officeart/2005/8/layout/hList1"/>
    <dgm:cxn modelId="{91DFEB42-DDB8-4048-9BE1-5740B86A4B2F}" type="presOf" srcId="{FA3402F5-5123-413A-AAD7-E3EC679AB0C0}" destId="{6BD1B29C-06D1-4ABA-8EFD-C8EC4C1061B5}" srcOrd="0" destOrd="5" presId="urn:microsoft.com/office/officeart/2005/8/layout/hList1"/>
    <dgm:cxn modelId="{E6AD97CE-091B-4431-BE47-47F25C463845}" type="presOf" srcId="{98DAA8B8-41CA-404E-9189-DA56801FAA24}" destId="{6BD1B29C-06D1-4ABA-8EFD-C8EC4C1061B5}" srcOrd="0" destOrd="7" presId="urn:microsoft.com/office/officeart/2005/8/layout/hList1"/>
    <dgm:cxn modelId="{EAA47E26-E98F-4DC8-B9D9-B23FE715817B}" srcId="{0055B635-BCF4-46B8-8CEC-3BCC1B26F55E}" destId="{70233F6E-3CA6-4E75-8AB7-E9BBD25747B1}" srcOrd="7" destOrd="0" parTransId="{9176E623-81A6-4FF9-B797-2D40860BA90E}" sibTransId="{D8643216-BB1D-432F-A6C1-708CA347C582}"/>
    <dgm:cxn modelId="{BEA7EE53-615B-4C9D-85CA-BA65B4234710}" srcId="{4DD97C6C-ABC2-4892-9752-78BBBB19E7A8}" destId="{3DA5494B-A47B-4F3E-821D-FA903B4EBE4C}" srcOrd="2" destOrd="0" parTransId="{F96D6B4E-C50A-4CD6-97E8-031C53F133EB}" sibTransId="{1774C2D7-9ED3-4A1F-9F79-1FCD6D02F564}"/>
    <dgm:cxn modelId="{16E91191-1E60-4197-B4FF-E838EFB1C3F2}" type="presOf" srcId="{DFA38C4B-B037-44A5-B616-17DC2DFC39F8}" destId="{379C92CA-71AD-4DD2-B15C-8B531D3C6C31}" srcOrd="0" destOrd="4" presId="urn:microsoft.com/office/officeart/2005/8/layout/hList1"/>
    <dgm:cxn modelId="{36BF7257-BD6F-4723-8A67-C39EC7F1561E}" type="presOf" srcId="{A3CBCA6A-898F-43C7-ADD1-FC895B937C71}" destId="{6BD1B29C-06D1-4ABA-8EFD-C8EC4C1061B5}" srcOrd="0" destOrd="4" presId="urn:microsoft.com/office/officeart/2005/8/layout/hList1"/>
    <dgm:cxn modelId="{E8812B57-DDD1-48FB-B843-63749C42EF74}" srcId="{4DD97C6C-ABC2-4892-9752-78BBBB19E7A8}" destId="{A8BE0DAF-7958-4113-802E-D016538AD2A9}" srcOrd="4" destOrd="0" parTransId="{05E8C848-A3DA-494D-B806-F0156E8B7388}" sibTransId="{A9A2AB74-3091-410B-AC73-B0C9C86AD92C}"/>
    <dgm:cxn modelId="{B14C06C3-8D28-4510-8B0E-4CDF893C6B9E}" type="presOf" srcId="{08C7B366-158F-4169-B750-A3342EB9679A}" destId="{1930D7A1-BA82-48EC-8615-474F99685CD3}" srcOrd="0" destOrd="1" presId="urn:microsoft.com/office/officeart/2005/8/layout/hList1"/>
    <dgm:cxn modelId="{16430F9C-4409-485E-BDB4-DDB7C27D89A0}" srcId="{4DD97C6C-ABC2-4892-9752-78BBBB19E7A8}" destId="{3B236F0E-2EC5-4081-A357-DBAAA2AF2734}" srcOrd="7" destOrd="0" parTransId="{1AA99F03-DDF6-4C28-9C43-E54C72D08D45}" sibTransId="{174B1F1F-8E1D-4F0F-959B-14EB220FF2C4}"/>
    <dgm:cxn modelId="{305D9A6A-CAED-481E-BE21-FC9662EFB9C0}" type="presOf" srcId="{70A67FCD-FDA2-4A5F-9164-C99B62AFBA49}" destId="{6BD1B29C-06D1-4ABA-8EFD-C8EC4C1061B5}" srcOrd="0" destOrd="1" presId="urn:microsoft.com/office/officeart/2005/8/layout/hList1"/>
    <dgm:cxn modelId="{8659B3E2-7675-4732-AF6D-4C9E9ED1127E}" srcId="{0055B635-BCF4-46B8-8CEC-3BCC1B26F55E}" destId="{998471D0-120D-4B16-ABB6-A47946FA8B7E}" srcOrd="9" destOrd="0" parTransId="{33149947-7FAC-4F73-9DFD-1189BDF2E7F7}" sibTransId="{F93A244B-6A8B-4D60-82BB-5FAD198170C6}"/>
    <dgm:cxn modelId="{FD311276-9AD9-4565-9136-38FC2E8D880F}" type="presOf" srcId="{0055B635-BCF4-46B8-8CEC-3BCC1B26F55E}" destId="{718F286F-6AB2-4927-9DE2-8720A667FB5A}" srcOrd="0" destOrd="0" presId="urn:microsoft.com/office/officeart/2005/8/layout/hList1"/>
    <dgm:cxn modelId="{823E1D34-3038-4F63-BB30-DCEEC2BD2A72}" type="presOf" srcId="{70233F6E-3CA6-4E75-8AB7-E9BBD25747B1}" destId="{379C92CA-71AD-4DD2-B15C-8B531D3C6C31}" srcOrd="0" destOrd="7" presId="urn:microsoft.com/office/officeart/2005/8/layout/hList1"/>
    <dgm:cxn modelId="{8C5E7956-A20A-4081-BA5A-CEC65662810D}" srcId="{43BA9927-9414-4BE2-A90E-27136D8D64AB}" destId="{5434F0DC-A6F0-4518-A0F5-765FED15D5E7}" srcOrd="0" destOrd="0" parTransId="{14607540-3FA5-4953-8CF9-5348B0F9B530}" sibTransId="{7804B4ED-D1F1-4B15-9A8B-C3D4ED8511F8}"/>
    <dgm:cxn modelId="{0ED0845D-79C2-4CCD-9112-8C2F5E00818E}" type="presOf" srcId="{7D541C70-0C06-4EFD-9ADA-5D309D5E6778}" destId="{333C2899-7F66-4CFC-8483-8C23BB6A0728}" srcOrd="0" destOrd="1" presId="urn:microsoft.com/office/officeart/2005/8/layout/hList1"/>
    <dgm:cxn modelId="{B1CA086A-ADEB-4E6B-B857-DEDF6404E29A}" srcId="{4DD97C6C-ABC2-4892-9752-78BBBB19E7A8}" destId="{87DC17FD-4C24-4AF6-9718-AA0D43E8C858}" srcOrd="0" destOrd="0" parTransId="{462821BA-2B65-445F-BB83-D8111F107AE8}" sibTransId="{9DD28AC9-42DD-474C-B9D4-615FCB7412C6}"/>
    <dgm:cxn modelId="{1F25FB50-2E95-46AF-A3EB-3A8EC7565B79}" srcId="{4DD97C6C-ABC2-4892-9752-78BBBB19E7A8}" destId="{D8D6D0EA-6C9C-4BA0-912A-045A5EF8A8AE}" srcOrd="6" destOrd="0" parTransId="{75639614-3C3A-42AE-A775-FF6A19B89F91}" sibTransId="{E731D500-06F9-41F9-A9D4-BB924CCC1B9F}"/>
    <dgm:cxn modelId="{BAE0EEA5-2FEC-49C8-A71D-26C1FDE04152}" srcId="{0055B635-BCF4-46B8-8CEC-3BCC1B26F55E}" destId="{7637791C-C471-4D90-9356-84438E4B28B2}" srcOrd="0" destOrd="0" parTransId="{B7A65EA6-7945-4647-8A1D-ACED3B5E83DC}" sibTransId="{88DD7545-0312-4898-B7B0-E4411FAB6D45}"/>
    <dgm:cxn modelId="{2563DFC5-C648-4348-97FA-2187B34A7239}" type="presOf" srcId="{998471D0-120D-4B16-ABB6-A47946FA8B7E}" destId="{379C92CA-71AD-4DD2-B15C-8B531D3C6C31}" srcOrd="0" destOrd="9" presId="urn:microsoft.com/office/officeart/2005/8/layout/hList1"/>
    <dgm:cxn modelId="{71D9DB88-E2B0-4AC5-B5F1-4A4D55D54C60}" type="presOf" srcId="{43BA9927-9414-4BE2-A90E-27136D8D64AB}" destId="{C0EF4C20-0A3D-44A7-BC90-2F95B224C5B4}" srcOrd="0" destOrd="0" presId="urn:microsoft.com/office/officeart/2005/8/layout/hList1"/>
    <dgm:cxn modelId="{1BA6D815-1A5A-4326-B081-F220643AF2DC}" type="presOf" srcId="{0506E466-8929-4DA8-BA8D-D5201AF2AE30}" destId="{379C92CA-71AD-4DD2-B15C-8B531D3C6C31}" srcOrd="0" destOrd="5" presId="urn:microsoft.com/office/officeart/2005/8/layout/hList1"/>
    <dgm:cxn modelId="{4B2B08E2-4AB4-4470-9056-C49021DD88B6}" srcId="{43BA9927-9414-4BE2-A90E-27136D8D64AB}" destId="{78E79F7F-132D-41A9-B8C2-9269E48B7395}" srcOrd="2" destOrd="0" parTransId="{6E3CA372-B3D8-47F7-A1ED-756958468A6C}" sibTransId="{034A302A-1BB8-493F-B133-C8B52E8A8B2E}"/>
    <dgm:cxn modelId="{231550EC-08A0-458A-8D7E-3F328F6AF2E0}" srcId="{A425C784-D354-44C1-BBA6-63FDADC5F732}" destId="{0055B635-BCF4-46B8-8CEC-3BCC1B26F55E}" srcOrd="0" destOrd="0" parTransId="{7D7DC27A-29F9-4D49-B0B4-D9A4D271B7A7}" sibTransId="{41179536-D74E-4018-95DE-49E31A0D1E99}"/>
    <dgm:cxn modelId="{AA1FB2E4-A402-4488-9E74-EF66893DC429}" type="presParOf" srcId="{DEE23266-745F-47DE-94C1-82FDFA4015CC}" destId="{72CB2CEC-419E-4971-B3A4-6E8B8B9900AF}" srcOrd="0" destOrd="0" presId="urn:microsoft.com/office/officeart/2005/8/layout/hList1"/>
    <dgm:cxn modelId="{851D9055-29D1-4C46-B933-8321906C6C53}" type="presParOf" srcId="{72CB2CEC-419E-4971-B3A4-6E8B8B9900AF}" destId="{718F286F-6AB2-4927-9DE2-8720A667FB5A}" srcOrd="0" destOrd="0" presId="urn:microsoft.com/office/officeart/2005/8/layout/hList1"/>
    <dgm:cxn modelId="{62F728FD-F0AF-4B51-979C-1368B8AE5937}" type="presParOf" srcId="{72CB2CEC-419E-4971-B3A4-6E8B8B9900AF}" destId="{379C92CA-71AD-4DD2-B15C-8B531D3C6C31}" srcOrd="1" destOrd="0" presId="urn:microsoft.com/office/officeart/2005/8/layout/hList1"/>
    <dgm:cxn modelId="{15890DBB-5408-42DE-BF6C-5D5F78341F4C}" type="presParOf" srcId="{DEE23266-745F-47DE-94C1-82FDFA4015CC}" destId="{C7063BA5-18AC-48F9-B8AD-227F6C70CAF0}" srcOrd="1" destOrd="0" presId="urn:microsoft.com/office/officeart/2005/8/layout/hList1"/>
    <dgm:cxn modelId="{AF246D02-DD3B-4EC8-83E5-7D0B72E56B8F}" type="presParOf" srcId="{DEE23266-745F-47DE-94C1-82FDFA4015CC}" destId="{D03F708B-E9AE-414E-9C57-13DBAF65311B}" srcOrd="2" destOrd="0" presId="urn:microsoft.com/office/officeart/2005/8/layout/hList1"/>
    <dgm:cxn modelId="{AC377EAB-F014-49B4-B49D-799463281718}" type="presParOf" srcId="{D03F708B-E9AE-414E-9C57-13DBAF65311B}" destId="{2ACD86B6-D93F-4993-A077-443144C7C0FB}" srcOrd="0" destOrd="0" presId="urn:microsoft.com/office/officeart/2005/8/layout/hList1"/>
    <dgm:cxn modelId="{ADA4CEE4-5AD4-4B4E-82BC-E41769F40337}" type="presParOf" srcId="{D03F708B-E9AE-414E-9C57-13DBAF65311B}" destId="{6BD1B29C-06D1-4ABA-8EFD-C8EC4C1061B5}" srcOrd="1" destOrd="0" presId="urn:microsoft.com/office/officeart/2005/8/layout/hList1"/>
    <dgm:cxn modelId="{A1C21958-C2B0-444A-B76D-AB44437A06DA}" type="presParOf" srcId="{DEE23266-745F-47DE-94C1-82FDFA4015CC}" destId="{FE0046BD-70FC-4ED4-989C-AA2E2629613D}" srcOrd="3" destOrd="0" presId="urn:microsoft.com/office/officeart/2005/8/layout/hList1"/>
    <dgm:cxn modelId="{9D1C1718-EBD6-4EDB-A4E8-40EAE2C39523}" type="presParOf" srcId="{DEE23266-745F-47DE-94C1-82FDFA4015CC}" destId="{B6578873-6C4A-40BB-8832-B4173597D673}" srcOrd="4" destOrd="0" presId="urn:microsoft.com/office/officeart/2005/8/layout/hList1"/>
    <dgm:cxn modelId="{59653087-5093-4E4A-9D5C-7308B4CCD8D6}" type="presParOf" srcId="{B6578873-6C4A-40BB-8832-B4173597D673}" destId="{C0EF4C20-0A3D-44A7-BC90-2F95B224C5B4}" srcOrd="0" destOrd="0" presId="urn:microsoft.com/office/officeart/2005/8/layout/hList1"/>
    <dgm:cxn modelId="{B6E29C8A-9C38-4290-A645-640AC2A87953}" type="presParOf" srcId="{B6578873-6C4A-40BB-8832-B4173597D673}" destId="{1930D7A1-BA82-48EC-8615-474F99685CD3}" srcOrd="1" destOrd="0" presId="urn:microsoft.com/office/officeart/2005/8/layout/hList1"/>
    <dgm:cxn modelId="{83125389-C69E-46A0-9607-436D07B440A9}" type="presParOf" srcId="{DEE23266-745F-47DE-94C1-82FDFA4015CC}" destId="{F99CDC5D-3325-48EC-87A2-BC72785972A7}" srcOrd="5" destOrd="0" presId="urn:microsoft.com/office/officeart/2005/8/layout/hList1"/>
    <dgm:cxn modelId="{24377F78-7AD0-4B97-BF81-1B75F4C57A18}" type="presParOf" srcId="{DEE23266-745F-47DE-94C1-82FDFA4015CC}" destId="{C6D75C35-3B08-43EE-8921-D3B3984F54E2}" srcOrd="6" destOrd="0" presId="urn:microsoft.com/office/officeart/2005/8/layout/hList1"/>
    <dgm:cxn modelId="{897D1B63-D08A-48D3-A7CE-6F976AF1F44D}" type="presParOf" srcId="{C6D75C35-3B08-43EE-8921-D3B3984F54E2}" destId="{2CDB24E6-1C38-4DA3-997A-E36E5FF66291}" srcOrd="0" destOrd="0" presId="urn:microsoft.com/office/officeart/2005/8/layout/hList1"/>
    <dgm:cxn modelId="{B45A9789-961B-43FF-97FE-8813FB0A378E}" type="presParOf" srcId="{C6D75C35-3B08-43EE-8921-D3B3984F54E2}" destId="{333C2899-7F66-4CFC-8483-8C23BB6A072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A657F4-5663-44C0-B67D-066148B3B02C}">
      <dsp:nvSpPr>
        <dsp:cNvPr id="0" name=""/>
        <dsp:cNvSpPr/>
      </dsp:nvSpPr>
      <dsp:spPr>
        <a:xfrm>
          <a:off x="2385" y="139354"/>
          <a:ext cx="2325633" cy="5781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dirty="0" smtClean="0"/>
            <a:t>Regional Framework on Investment</a:t>
          </a:r>
          <a:endParaRPr lang="en-GB" sz="1600" b="1" kern="1200" dirty="0"/>
        </a:p>
      </dsp:txBody>
      <dsp:txXfrm>
        <a:off x="2385" y="139354"/>
        <a:ext cx="2325633" cy="578163"/>
      </dsp:txXfrm>
    </dsp:sp>
    <dsp:sp modelId="{978C26E6-9F2A-4498-8E98-88F4AA9A834E}">
      <dsp:nvSpPr>
        <dsp:cNvPr id="0" name=""/>
        <dsp:cNvSpPr/>
      </dsp:nvSpPr>
      <dsp:spPr>
        <a:xfrm>
          <a:off x="2385" y="717517"/>
          <a:ext cx="2325633" cy="3623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Investment Policy</a:t>
          </a:r>
          <a:endParaRPr lang="en-GB" sz="1600" kern="1200" dirty="0"/>
        </a:p>
        <a:p>
          <a:pPr marL="171450" lvl="1" indent="-171450" algn="l" defTabSz="711200">
            <a:lnSpc>
              <a:spcPct val="90000"/>
            </a:lnSpc>
            <a:spcBef>
              <a:spcPct val="0"/>
            </a:spcBef>
            <a:spcAft>
              <a:spcPct val="15000"/>
            </a:spcAft>
            <a:buChar char="••"/>
          </a:pPr>
          <a:r>
            <a:rPr lang="en-US" sz="1600" kern="1200" dirty="0" smtClean="0"/>
            <a:t>Investment Promotion and Facilitation</a:t>
          </a:r>
          <a:endParaRPr lang="en-US" sz="1600" kern="1200" dirty="0"/>
        </a:p>
        <a:p>
          <a:pPr marL="171450" lvl="1" indent="-171450" algn="l" defTabSz="711200">
            <a:lnSpc>
              <a:spcPct val="90000"/>
            </a:lnSpc>
            <a:spcBef>
              <a:spcPct val="0"/>
            </a:spcBef>
            <a:spcAft>
              <a:spcPct val="15000"/>
            </a:spcAft>
            <a:buChar char="••"/>
          </a:pPr>
          <a:r>
            <a:rPr lang="en-GB" sz="1600" kern="1200" dirty="0" smtClean="0"/>
            <a:t>Tax Policy</a:t>
          </a:r>
          <a:endParaRPr lang="en-GB" sz="1600" kern="1200" dirty="0"/>
        </a:p>
        <a:p>
          <a:pPr marL="171450" lvl="1" indent="-171450" algn="l" defTabSz="711200">
            <a:lnSpc>
              <a:spcPct val="90000"/>
            </a:lnSpc>
            <a:spcBef>
              <a:spcPct val="0"/>
            </a:spcBef>
            <a:spcAft>
              <a:spcPct val="15000"/>
            </a:spcAft>
            <a:buChar char="••"/>
          </a:pPr>
          <a:r>
            <a:rPr lang="en-US" sz="1600" kern="1200" dirty="0" smtClean="0"/>
            <a:t>Anti-corruption and Business Integrity</a:t>
          </a:r>
          <a:endParaRPr lang="en-US" sz="1600" kern="1200" dirty="0"/>
        </a:p>
        <a:p>
          <a:pPr marL="171450" lvl="1" indent="-171450" algn="l" defTabSz="711200">
            <a:lnSpc>
              <a:spcPct val="90000"/>
            </a:lnSpc>
            <a:spcBef>
              <a:spcPct val="0"/>
            </a:spcBef>
            <a:spcAft>
              <a:spcPct val="15000"/>
            </a:spcAft>
            <a:buChar char="••"/>
          </a:pPr>
          <a:r>
            <a:rPr lang="en-GB" sz="1600" kern="1200" dirty="0" smtClean="0"/>
            <a:t>Competition Policy</a:t>
          </a:r>
          <a:endParaRPr lang="en-GB" sz="1600" kern="1200" dirty="0"/>
        </a:p>
        <a:p>
          <a:pPr marL="171450" lvl="1" indent="-171450" algn="l" defTabSz="711200">
            <a:lnSpc>
              <a:spcPct val="90000"/>
            </a:lnSpc>
            <a:spcBef>
              <a:spcPct val="0"/>
            </a:spcBef>
            <a:spcAft>
              <a:spcPct val="15000"/>
            </a:spcAft>
            <a:buChar char="••"/>
          </a:pPr>
          <a:r>
            <a:rPr lang="en-GB" sz="1600" kern="1200" dirty="0" smtClean="0"/>
            <a:t>Trade</a:t>
          </a:r>
          <a:endParaRPr lang="en-GB" sz="1600" kern="1200" dirty="0"/>
        </a:p>
        <a:p>
          <a:pPr marL="171450" lvl="1" indent="-171450" algn="l" defTabSz="711200">
            <a:lnSpc>
              <a:spcPct val="90000"/>
            </a:lnSpc>
            <a:spcBef>
              <a:spcPct val="0"/>
            </a:spcBef>
            <a:spcAft>
              <a:spcPct val="15000"/>
            </a:spcAft>
            <a:buChar char="••"/>
          </a:pPr>
          <a:r>
            <a:rPr lang="en-GB" sz="1600" kern="1200" dirty="0" smtClean="0"/>
            <a:t>Regulatory Governance</a:t>
          </a:r>
          <a:endParaRPr lang="en-GB" sz="1600" kern="1200" dirty="0"/>
        </a:p>
        <a:p>
          <a:pPr marL="171450" lvl="1" indent="-171450" algn="l" defTabSz="711200">
            <a:lnSpc>
              <a:spcPct val="90000"/>
            </a:lnSpc>
            <a:spcBef>
              <a:spcPct val="0"/>
            </a:spcBef>
            <a:spcAft>
              <a:spcPct val="15000"/>
            </a:spcAft>
            <a:buChar char="••"/>
          </a:pPr>
          <a:r>
            <a:rPr lang="en-US" sz="1600" kern="1200" dirty="0" smtClean="0"/>
            <a:t>Human Capital and Employment</a:t>
          </a:r>
          <a:endParaRPr lang="en-US" sz="1600" kern="1200" dirty="0"/>
        </a:p>
        <a:p>
          <a:pPr marL="171450" lvl="1" indent="-171450" algn="l" defTabSz="711200">
            <a:lnSpc>
              <a:spcPct val="90000"/>
            </a:lnSpc>
            <a:spcBef>
              <a:spcPct val="0"/>
            </a:spcBef>
            <a:spcAft>
              <a:spcPct val="15000"/>
            </a:spcAft>
            <a:buChar char="••"/>
          </a:pPr>
          <a:r>
            <a:rPr lang="en-GB" sz="1600" kern="1200" dirty="0" smtClean="0"/>
            <a:t>Corporate Governance</a:t>
          </a:r>
          <a:endParaRPr lang="en-GB" sz="1600" kern="1200" dirty="0"/>
        </a:p>
        <a:p>
          <a:pPr marL="171450" lvl="1" indent="-171450" algn="l" defTabSz="711200">
            <a:lnSpc>
              <a:spcPct val="90000"/>
            </a:lnSpc>
            <a:spcBef>
              <a:spcPct val="0"/>
            </a:spcBef>
            <a:spcAft>
              <a:spcPct val="15000"/>
            </a:spcAft>
            <a:buChar char="••"/>
          </a:pPr>
          <a:r>
            <a:rPr lang="en-GB" sz="1600" kern="1200" dirty="0" smtClean="0"/>
            <a:t>SME Policy</a:t>
          </a:r>
          <a:endParaRPr lang="en-GB" sz="1600" kern="1200" dirty="0"/>
        </a:p>
      </dsp:txBody>
      <dsp:txXfrm>
        <a:off x="2385" y="717517"/>
        <a:ext cx="2325633" cy="3623400"/>
      </dsp:txXfrm>
    </dsp:sp>
    <dsp:sp modelId="{B930D3A2-E252-47C2-8DC4-0283C8DF8EEC}">
      <dsp:nvSpPr>
        <dsp:cNvPr id="0" name=""/>
        <dsp:cNvSpPr/>
      </dsp:nvSpPr>
      <dsp:spPr>
        <a:xfrm>
          <a:off x="2653607" y="139354"/>
          <a:ext cx="2325633" cy="5781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dirty="0" smtClean="0"/>
            <a:t>Investment reform Index</a:t>
          </a:r>
          <a:endParaRPr lang="en-GB" sz="1600" b="1" kern="1200" dirty="0"/>
        </a:p>
      </dsp:txBody>
      <dsp:txXfrm>
        <a:off x="2653607" y="139354"/>
        <a:ext cx="2325633" cy="578163"/>
      </dsp:txXfrm>
    </dsp:sp>
    <dsp:sp modelId="{09781A35-94C8-47A1-AA97-B988E52E02BE}">
      <dsp:nvSpPr>
        <dsp:cNvPr id="0" name=""/>
        <dsp:cNvSpPr/>
      </dsp:nvSpPr>
      <dsp:spPr>
        <a:xfrm>
          <a:off x="2653607" y="717517"/>
          <a:ext cx="2325633" cy="3623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Investment Policy and Promotion</a:t>
          </a:r>
          <a:endParaRPr lang="en-GB" sz="1600" kern="1200" dirty="0"/>
        </a:p>
        <a:p>
          <a:pPr marL="171450" lvl="1" indent="-171450" algn="l" defTabSz="711200">
            <a:lnSpc>
              <a:spcPct val="90000"/>
            </a:lnSpc>
            <a:spcBef>
              <a:spcPct val="0"/>
            </a:spcBef>
            <a:spcAft>
              <a:spcPct val="15000"/>
            </a:spcAft>
            <a:buChar char="••"/>
          </a:pPr>
          <a:r>
            <a:rPr lang="en-GB" sz="1600" kern="1200" dirty="0" smtClean="0"/>
            <a:t>Human Capital Development</a:t>
          </a:r>
          <a:endParaRPr lang="en-GB" sz="1600" kern="1200" dirty="0"/>
        </a:p>
        <a:p>
          <a:pPr marL="171450" lvl="1" indent="-171450" algn="l" defTabSz="711200">
            <a:lnSpc>
              <a:spcPct val="90000"/>
            </a:lnSpc>
            <a:spcBef>
              <a:spcPct val="0"/>
            </a:spcBef>
            <a:spcAft>
              <a:spcPct val="15000"/>
            </a:spcAft>
            <a:buChar char="••"/>
          </a:pPr>
          <a:r>
            <a:rPr lang="en-GB" sz="1600" kern="1200" dirty="0" smtClean="0"/>
            <a:t>Trade Policy and Facilitation</a:t>
          </a:r>
          <a:endParaRPr lang="en-GB" sz="1600" kern="1200" dirty="0"/>
        </a:p>
        <a:p>
          <a:pPr marL="171450" lvl="1" indent="-171450" algn="l" defTabSz="711200">
            <a:lnSpc>
              <a:spcPct val="90000"/>
            </a:lnSpc>
            <a:spcBef>
              <a:spcPct val="0"/>
            </a:spcBef>
            <a:spcAft>
              <a:spcPct val="15000"/>
            </a:spcAft>
            <a:buChar char="••"/>
          </a:pPr>
          <a:r>
            <a:rPr lang="en-GB" sz="1600" kern="1200" dirty="0" smtClean="0"/>
            <a:t>Access to Finance</a:t>
          </a:r>
          <a:endParaRPr lang="en-GB" sz="1600" kern="1200" dirty="0"/>
        </a:p>
        <a:p>
          <a:pPr marL="171450" lvl="1" indent="-171450" algn="l" defTabSz="711200">
            <a:lnSpc>
              <a:spcPct val="90000"/>
            </a:lnSpc>
            <a:spcBef>
              <a:spcPct val="0"/>
            </a:spcBef>
            <a:spcAft>
              <a:spcPct val="15000"/>
            </a:spcAft>
            <a:buChar char="••"/>
          </a:pPr>
          <a:r>
            <a:rPr lang="en-GB" sz="1600" kern="1200" dirty="0" smtClean="0"/>
            <a:t>Regulatory Reform and Parliamentary Processes</a:t>
          </a:r>
          <a:endParaRPr lang="en-GB" sz="1600" kern="1200" dirty="0"/>
        </a:p>
        <a:p>
          <a:pPr marL="171450" lvl="1" indent="-171450" algn="l" defTabSz="711200">
            <a:lnSpc>
              <a:spcPct val="90000"/>
            </a:lnSpc>
            <a:spcBef>
              <a:spcPct val="0"/>
            </a:spcBef>
            <a:spcAft>
              <a:spcPct val="15000"/>
            </a:spcAft>
            <a:buChar char="••"/>
          </a:pPr>
          <a:r>
            <a:rPr lang="en-GB" sz="1600" kern="1200" dirty="0" smtClean="0"/>
            <a:t>Tax Policy Analysis</a:t>
          </a:r>
          <a:endParaRPr lang="en-GB" sz="1600" kern="1200" dirty="0"/>
        </a:p>
        <a:p>
          <a:pPr marL="171450" lvl="1" indent="-171450" algn="l" defTabSz="711200">
            <a:lnSpc>
              <a:spcPct val="90000"/>
            </a:lnSpc>
            <a:spcBef>
              <a:spcPct val="0"/>
            </a:spcBef>
            <a:spcAft>
              <a:spcPct val="15000"/>
            </a:spcAft>
            <a:buChar char="••"/>
          </a:pPr>
          <a:r>
            <a:rPr lang="en-GB" sz="1600" kern="1200" dirty="0" smtClean="0"/>
            <a:t>Infrastructure for Investment</a:t>
          </a:r>
          <a:endParaRPr lang="en-GB" sz="1600" kern="1200" dirty="0"/>
        </a:p>
        <a:p>
          <a:pPr marL="171450" lvl="1" indent="-171450" algn="l" defTabSz="711200">
            <a:lnSpc>
              <a:spcPct val="90000"/>
            </a:lnSpc>
            <a:spcBef>
              <a:spcPct val="0"/>
            </a:spcBef>
            <a:spcAft>
              <a:spcPct val="15000"/>
            </a:spcAft>
            <a:buChar char="••"/>
          </a:pPr>
          <a:r>
            <a:rPr lang="en-GB" sz="1600" kern="1200" dirty="0" smtClean="0"/>
            <a:t>SME Policy </a:t>
          </a:r>
          <a:endParaRPr lang="en-GB" sz="1600" kern="1200" dirty="0"/>
        </a:p>
      </dsp:txBody>
      <dsp:txXfrm>
        <a:off x="2653607" y="717517"/>
        <a:ext cx="2325633" cy="3623400"/>
      </dsp:txXfrm>
    </dsp:sp>
    <dsp:sp modelId="{37DDBB1F-692E-49D2-8F79-A65706E699F1}">
      <dsp:nvSpPr>
        <dsp:cNvPr id="0" name=""/>
        <dsp:cNvSpPr/>
      </dsp:nvSpPr>
      <dsp:spPr>
        <a:xfrm>
          <a:off x="5304829" y="139354"/>
          <a:ext cx="2325633" cy="5781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dirty="0" smtClean="0"/>
            <a:t>SEE 2020 </a:t>
          </a:r>
          <a:endParaRPr lang="en-GB" sz="1600" b="1" kern="1200" dirty="0"/>
        </a:p>
      </dsp:txBody>
      <dsp:txXfrm>
        <a:off x="5304829" y="139354"/>
        <a:ext cx="2325633" cy="578163"/>
      </dsp:txXfrm>
    </dsp:sp>
    <dsp:sp modelId="{31092E23-8AA4-4657-BF2E-8F341E3B8CC5}">
      <dsp:nvSpPr>
        <dsp:cNvPr id="0" name=""/>
        <dsp:cNvSpPr/>
      </dsp:nvSpPr>
      <dsp:spPr>
        <a:xfrm>
          <a:off x="5304829" y="717517"/>
          <a:ext cx="2325633" cy="3623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Integrated</a:t>
          </a:r>
          <a:endParaRPr lang="en-GB" sz="1600" kern="1200" dirty="0"/>
        </a:p>
        <a:p>
          <a:pPr marL="171450" lvl="1" indent="-171450" algn="l" defTabSz="711200">
            <a:lnSpc>
              <a:spcPct val="90000"/>
            </a:lnSpc>
            <a:spcBef>
              <a:spcPct val="0"/>
            </a:spcBef>
            <a:spcAft>
              <a:spcPct val="15000"/>
            </a:spcAft>
            <a:buChar char="••"/>
          </a:pPr>
          <a:r>
            <a:rPr lang="en-GB" sz="1600" kern="1200" dirty="0" smtClean="0"/>
            <a:t>Smart</a:t>
          </a:r>
          <a:endParaRPr lang="en-GB" sz="1600" kern="1200" dirty="0"/>
        </a:p>
        <a:p>
          <a:pPr marL="171450" lvl="1" indent="-171450" algn="l" defTabSz="711200">
            <a:lnSpc>
              <a:spcPct val="90000"/>
            </a:lnSpc>
            <a:spcBef>
              <a:spcPct val="0"/>
            </a:spcBef>
            <a:spcAft>
              <a:spcPct val="15000"/>
            </a:spcAft>
            <a:buChar char="••"/>
          </a:pPr>
          <a:r>
            <a:rPr lang="en-GB" sz="1600" kern="1200" dirty="0" smtClean="0"/>
            <a:t>Sustainable</a:t>
          </a:r>
          <a:endParaRPr lang="en-GB" sz="1600" kern="1200" dirty="0"/>
        </a:p>
        <a:p>
          <a:pPr marL="171450" lvl="1" indent="-171450" algn="l" defTabSz="711200">
            <a:lnSpc>
              <a:spcPct val="90000"/>
            </a:lnSpc>
            <a:spcBef>
              <a:spcPct val="0"/>
            </a:spcBef>
            <a:spcAft>
              <a:spcPct val="15000"/>
            </a:spcAft>
            <a:buChar char="••"/>
          </a:pPr>
          <a:r>
            <a:rPr lang="en-GB" sz="1600" kern="1200" dirty="0" smtClean="0"/>
            <a:t>Inclusive</a:t>
          </a:r>
          <a:endParaRPr lang="en-GB" sz="1600" kern="1200" dirty="0"/>
        </a:p>
        <a:p>
          <a:pPr marL="171450" lvl="1" indent="-171450" algn="l" defTabSz="711200">
            <a:lnSpc>
              <a:spcPct val="90000"/>
            </a:lnSpc>
            <a:spcBef>
              <a:spcPct val="0"/>
            </a:spcBef>
            <a:spcAft>
              <a:spcPct val="15000"/>
            </a:spcAft>
            <a:buChar char="••"/>
          </a:pPr>
          <a:r>
            <a:rPr lang="en-GB" sz="1600" kern="1200" dirty="0" smtClean="0"/>
            <a:t>Governance for growth</a:t>
          </a:r>
          <a:endParaRPr lang="en-GB" sz="1600" kern="1200" dirty="0"/>
        </a:p>
      </dsp:txBody>
      <dsp:txXfrm>
        <a:off x="5304829" y="717517"/>
        <a:ext cx="2325633" cy="3623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8F286F-6AB2-4927-9DE2-8720A667FB5A}">
      <dsp:nvSpPr>
        <dsp:cNvPr id="0" name=""/>
        <dsp:cNvSpPr/>
      </dsp:nvSpPr>
      <dsp:spPr>
        <a:xfrm>
          <a:off x="3249" y="0"/>
          <a:ext cx="1954185" cy="5412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smtClean="0"/>
            <a:t>FDI Policy</a:t>
          </a:r>
          <a:endParaRPr lang="en-US" sz="1500" kern="1200" dirty="0"/>
        </a:p>
      </dsp:txBody>
      <dsp:txXfrm>
        <a:off x="3249" y="0"/>
        <a:ext cx="1954185" cy="541273"/>
      </dsp:txXfrm>
    </dsp:sp>
    <dsp:sp modelId="{379C92CA-71AD-4DD2-B15C-8B531D3C6C31}">
      <dsp:nvSpPr>
        <dsp:cNvPr id="0" name=""/>
        <dsp:cNvSpPr/>
      </dsp:nvSpPr>
      <dsp:spPr>
        <a:xfrm>
          <a:off x="5" y="571524"/>
          <a:ext cx="1954185" cy="43278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 </a:t>
          </a:r>
          <a:r>
            <a:rPr lang="en-GB" sz="1500" strike="noStrike" kern="1200" baseline="0" dirty="0" smtClean="0"/>
            <a:t>National</a:t>
          </a:r>
          <a:r>
            <a:rPr lang="en-GB" sz="1500" strike="noStrike" kern="1200" dirty="0" smtClean="0"/>
            <a:t> Treatment</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a:t>
          </a:r>
          <a:r>
            <a:rPr lang="en-GB" sz="1500" strike="noStrike" kern="1200" baseline="0" dirty="0" smtClean="0"/>
            <a:t>Admittance of personnel</a:t>
          </a:r>
          <a:endParaRPr lang="en-US" sz="1500" strike="noStrike" kern="1200" baseline="0" dirty="0"/>
        </a:p>
        <a:p>
          <a:pPr marL="114300" lvl="1" indent="-114300" algn="l" defTabSz="666750">
            <a:lnSpc>
              <a:spcPct val="90000"/>
            </a:lnSpc>
            <a:spcBef>
              <a:spcPct val="0"/>
            </a:spcBef>
            <a:spcAft>
              <a:spcPct val="15000"/>
            </a:spcAft>
            <a:buChar char="••"/>
          </a:pPr>
          <a:r>
            <a:rPr lang="en-GB" sz="1500" strike="noStrike" kern="1200" dirty="0" smtClean="0"/>
            <a:t> Transfers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FDI incentives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a:t>
          </a:r>
          <a:r>
            <a:rPr lang="en-GB" sz="1500" strike="noStrike" kern="1200" baseline="0" dirty="0" smtClean="0"/>
            <a:t>Performance requirements</a:t>
          </a:r>
          <a:endParaRPr lang="en-US" sz="1500" strike="noStrike" kern="1200" baseline="0" dirty="0"/>
        </a:p>
        <a:p>
          <a:pPr marL="114300" lvl="1" indent="-114300" algn="l" defTabSz="666750">
            <a:lnSpc>
              <a:spcPct val="90000"/>
            </a:lnSpc>
            <a:spcBef>
              <a:spcPct val="0"/>
            </a:spcBef>
            <a:spcAft>
              <a:spcPct val="15000"/>
            </a:spcAft>
            <a:buChar char="••"/>
          </a:pPr>
          <a:r>
            <a:rPr lang="en-GB" sz="1500" strike="noStrike" kern="1200" dirty="0" smtClean="0"/>
            <a:t> Land ownership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Titling, cadastre and restitution</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Intellectual Property Rights</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Expropriation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International Investment Agreements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International Arbitration </a:t>
          </a:r>
          <a:endParaRPr lang="en-US" sz="1500" strike="noStrike" kern="1200" dirty="0"/>
        </a:p>
      </dsp:txBody>
      <dsp:txXfrm>
        <a:off x="5" y="571524"/>
        <a:ext cx="1954185" cy="4327801"/>
      </dsp:txXfrm>
    </dsp:sp>
    <dsp:sp modelId="{2ACD86B6-D93F-4993-A077-443144C7C0FB}">
      <dsp:nvSpPr>
        <dsp:cNvPr id="0" name=""/>
        <dsp:cNvSpPr/>
      </dsp:nvSpPr>
      <dsp:spPr>
        <a:xfrm>
          <a:off x="2231020" y="0"/>
          <a:ext cx="1954185" cy="5412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smtClean="0"/>
            <a:t>Investment Promotion and Facilitation</a:t>
          </a:r>
          <a:endParaRPr lang="en-US" sz="1500" kern="1200" dirty="0"/>
        </a:p>
      </dsp:txBody>
      <dsp:txXfrm>
        <a:off x="2231020" y="0"/>
        <a:ext cx="1954185" cy="541273"/>
      </dsp:txXfrm>
    </dsp:sp>
    <dsp:sp modelId="{6BD1B29C-06D1-4ABA-8EFD-C8EC4C1061B5}">
      <dsp:nvSpPr>
        <dsp:cNvPr id="0" name=""/>
        <dsp:cNvSpPr/>
      </dsp:nvSpPr>
      <dsp:spPr>
        <a:xfrm>
          <a:off x="2231020" y="571491"/>
          <a:ext cx="1954185" cy="31806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strike="noStrike" kern="1200" dirty="0" smtClean="0"/>
            <a:t> Strategy</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Institutional Support</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Monitoring and Evaluation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a:t>
          </a:r>
          <a:r>
            <a:rPr lang="en-GB" sz="1500" strike="noStrike" kern="1200" baseline="0" dirty="0" smtClean="0"/>
            <a:t>FDI-SME linkages</a:t>
          </a:r>
          <a:endParaRPr lang="en-US" sz="1500" strike="noStrike" kern="1200" baseline="0" dirty="0"/>
        </a:p>
        <a:p>
          <a:pPr marL="114300" lvl="1" indent="-114300" algn="l" defTabSz="666750">
            <a:lnSpc>
              <a:spcPct val="90000"/>
            </a:lnSpc>
            <a:spcBef>
              <a:spcPct val="0"/>
            </a:spcBef>
            <a:spcAft>
              <a:spcPct val="15000"/>
            </a:spcAft>
            <a:buChar char="••"/>
          </a:pPr>
          <a:r>
            <a:rPr lang="en-GB" sz="1500" strike="noStrike" kern="1200" dirty="0" smtClean="0"/>
            <a:t> One stop shop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Client Relationship Management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Policy Advocacy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Aftercare services  </a:t>
          </a:r>
          <a:endParaRPr lang="en-US" sz="1500" strike="noStrike" kern="1200" dirty="0"/>
        </a:p>
      </dsp:txBody>
      <dsp:txXfrm>
        <a:off x="2231020" y="571491"/>
        <a:ext cx="1954185" cy="3180630"/>
      </dsp:txXfrm>
    </dsp:sp>
    <dsp:sp modelId="{C0EF4C20-0A3D-44A7-BC90-2F95B224C5B4}">
      <dsp:nvSpPr>
        <dsp:cNvPr id="0" name=""/>
        <dsp:cNvSpPr/>
      </dsp:nvSpPr>
      <dsp:spPr>
        <a:xfrm>
          <a:off x="4458791" y="0"/>
          <a:ext cx="1954185" cy="5412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smtClean="0"/>
            <a:t>Transparency</a:t>
          </a:r>
          <a:endParaRPr lang="en-US" sz="1500" kern="1200" dirty="0"/>
        </a:p>
      </dsp:txBody>
      <dsp:txXfrm>
        <a:off x="4458791" y="0"/>
        <a:ext cx="1954185" cy="541273"/>
      </dsp:txXfrm>
    </dsp:sp>
    <dsp:sp modelId="{1930D7A1-BA82-48EC-8615-474F99685CD3}">
      <dsp:nvSpPr>
        <dsp:cNvPr id="0" name=""/>
        <dsp:cNvSpPr/>
      </dsp:nvSpPr>
      <dsp:spPr>
        <a:xfrm>
          <a:off x="4458791" y="571513"/>
          <a:ext cx="1954185" cy="20610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strike="noStrike" kern="1200" dirty="0" smtClean="0"/>
            <a:t> </a:t>
          </a:r>
          <a:r>
            <a:rPr lang="en-GB" sz="1500" strike="noStrike" kern="1200" baseline="0" dirty="0" smtClean="0"/>
            <a:t>Publication avenues and tools</a:t>
          </a:r>
          <a:endParaRPr lang="en-US" sz="1500" strike="noStrike" kern="1200" baseline="0" dirty="0"/>
        </a:p>
        <a:p>
          <a:pPr marL="114300" lvl="1" indent="-114300" algn="l" defTabSz="666750">
            <a:lnSpc>
              <a:spcPct val="90000"/>
            </a:lnSpc>
            <a:spcBef>
              <a:spcPct val="0"/>
            </a:spcBef>
            <a:spcAft>
              <a:spcPct val="15000"/>
            </a:spcAft>
            <a:buChar char="••"/>
          </a:pPr>
          <a:r>
            <a:rPr lang="en-GB" sz="1500" strike="noStrike" kern="1200" dirty="0" smtClean="0"/>
            <a:t> Prior notification and stakeholder consultations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Procedural transparency   </a:t>
          </a:r>
          <a:endParaRPr lang="en-US" sz="1500" strike="noStrike" kern="1200" dirty="0"/>
        </a:p>
      </dsp:txBody>
      <dsp:txXfrm>
        <a:off x="4458791" y="571513"/>
        <a:ext cx="1954185" cy="2061028"/>
      </dsp:txXfrm>
    </dsp:sp>
    <dsp:sp modelId="{2CDB24E6-1C38-4DA3-997A-E36E5FF66291}">
      <dsp:nvSpPr>
        <dsp:cNvPr id="0" name=""/>
        <dsp:cNvSpPr/>
      </dsp:nvSpPr>
      <dsp:spPr>
        <a:xfrm>
          <a:off x="6686562" y="0"/>
          <a:ext cx="1954185" cy="5412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smtClean="0"/>
            <a:t>Privatisation and PPPs</a:t>
          </a:r>
          <a:endParaRPr lang="en-US" sz="1500" kern="1200" dirty="0"/>
        </a:p>
      </dsp:txBody>
      <dsp:txXfrm>
        <a:off x="6686562" y="0"/>
        <a:ext cx="1954185" cy="541273"/>
      </dsp:txXfrm>
    </dsp:sp>
    <dsp:sp modelId="{333C2899-7F66-4CFC-8483-8C23BB6A0728}">
      <dsp:nvSpPr>
        <dsp:cNvPr id="0" name=""/>
        <dsp:cNvSpPr/>
      </dsp:nvSpPr>
      <dsp:spPr>
        <a:xfrm>
          <a:off x="6686562" y="571513"/>
          <a:ext cx="1954185" cy="3857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strike="noStrike" kern="1200" dirty="0" smtClean="0"/>
            <a:t> Privatisation strategy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Privatisation consultations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a:t>
          </a:r>
          <a:r>
            <a:rPr lang="en-GB" sz="1500" strike="noStrike" kern="1200" baseline="0" dirty="0" smtClean="0"/>
            <a:t>Restrictions on foreign investor participation in privatisation</a:t>
          </a:r>
          <a:endParaRPr lang="en-US" sz="1500" strike="noStrike" kern="1200" baseline="0" dirty="0"/>
        </a:p>
        <a:p>
          <a:pPr marL="114300" lvl="1" indent="-114300" algn="l" defTabSz="666750">
            <a:lnSpc>
              <a:spcPct val="90000"/>
            </a:lnSpc>
            <a:spcBef>
              <a:spcPct val="0"/>
            </a:spcBef>
            <a:spcAft>
              <a:spcPct val="15000"/>
            </a:spcAft>
            <a:buChar char="••"/>
          </a:pPr>
          <a:r>
            <a:rPr lang="en-GB" sz="1500" strike="noStrike" kern="1200" dirty="0" smtClean="0"/>
            <a:t> PPP units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PPP legislation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PPP consultations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PPP cost benefit analysis  </a:t>
          </a:r>
          <a:endParaRPr lang="en-US" sz="1500" strike="noStrike" kern="1200" dirty="0"/>
        </a:p>
        <a:p>
          <a:pPr marL="114300" lvl="1" indent="-114300" algn="l" defTabSz="666750">
            <a:lnSpc>
              <a:spcPct val="90000"/>
            </a:lnSpc>
            <a:spcBef>
              <a:spcPct val="0"/>
            </a:spcBef>
            <a:spcAft>
              <a:spcPct val="15000"/>
            </a:spcAft>
            <a:buChar char="••"/>
          </a:pPr>
          <a:r>
            <a:rPr lang="en-GB" sz="1500" strike="noStrike" kern="1200" dirty="0" smtClean="0"/>
            <a:t> PPP monitoring  </a:t>
          </a:r>
          <a:endParaRPr lang="en-US" sz="1500" strike="noStrike" kern="1200" dirty="0"/>
        </a:p>
      </dsp:txBody>
      <dsp:txXfrm>
        <a:off x="6686562" y="571513"/>
        <a:ext cx="1954185" cy="38574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BBF4485-EBA9-44CA-933B-2FC215533240}" type="datetimeFigureOut">
              <a:rPr lang="en-GB"/>
              <a:pPr>
                <a:defRPr/>
              </a:pPr>
              <a:t>31/01/2013</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AAB44B9-C4B9-4C5A-AFE0-D2EFAE361FF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0" descr="OECD_TEXT_10cm.png"/>
          <p:cNvPicPr>
            <a:picLocks noChangeAspect="1"/>
          </p:cNvPicPr>
          <p:nvPr/>
        </p:nvPicPr>
        <p:blipFill>
          <a:blip r:embed="rId3" cstate="print"/>
          <a:srcRect/>
          <a:stretch>
            <a:fillRect/>
          </a:stretch>
        </p:blipFill>
        <p:spPr bwMode="auto">
          <a:xfrm>
            <a:off x="252413" y="207963"/>
            <a:ext cx="1970087" cy="1044575"/>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chemeClr val="tx1"/>
                </a:solidFill>
              </a:defRPr>
            </a:lvl1pPr>
          </a:lstStyle>
          <a:p>
            <a:pPr>
              <a:defRPr/>
            </a:pPr>
            <a:fld id="{37C6C9A0-8D56-4256-BC40-7A97DF6E4E8F}" type="datetime1">
              <a:rPr lang="en-GB"/>
              <a:pPr>
                <a:defRPr/>
              </a:pPr>
              <a:t>31/01/2013</a:t>
            </a:fld>
            <a:endParaRPr lang="en-GB"/>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95BD999-8D5B-4E64-897F-CA18A28BB63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8F81BA-E2C0-40A1-82EC-ADB56B66C414}"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B8B9AEC-408B-486F-883E-57044A60D63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8363565-FAE4-4EF3-A2EC-05D719402A04}"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D174400-905A-4936-ABF3-5DCFC5D5C24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descr="OECD_TEXT_10cm.png"/>
          <p:cNvPicPr>
            <a:picLocks noChangeAspect="1"/>
          </p:cNvPicPr>
          <p:nvPr/>
        </p:nvPicPr>
        <p:blipFill>
          <a:blip r:embed="rId3" cstate="print"/>
          <a:srcRect/>
          <a:stretch>
            <a:fillRect/>
          </a:stretch>
        </p:blipFill>
        <p:spPr bwMode="auto">
          <a:xfrm>
            <a:off x="252413" y="207963"/>
            <a:ext cx="1970087" cy="1044575"/>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lvl1pPr>
          </a:lstStyle>
          <a:p>
            <a:pPr>
              <a:defRPr/>
            </a:pPr>
            <a:fld id="{BC32BCC3-1DBE-4F5F-8B51-9D47340C1D38}" type="datetime1">
              <a:rPr lang="en-GB"/>
              <a:pPr>
                <a:defRPr/>
              </a:pPr>
              <a:t>31/01/2013</a:t>
            </a:fld>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C0B7B085-D2F6-4C8B-B9D8-99D6AE42ABD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4411B955-5DD0-4EE2-87A9-FDF665BD03D5}"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1A1D89-37CD-4468-B398-043FF3204D8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E6BED24-C1C4-4808-AFE2-5BABCF202072}"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582033-AB7D-4E76-8465-8394A74DCF97}"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ECB9F0E-DD73-4047-9742-BAF7ADC09185}"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5469E08-24B6-4F4E-B688-6C55D2F810C1}"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620D798-485F-4085-AF2E-4B185517D6B3}" type="datetime1">
              <a:rPr lang="en-GB"/>
              <a:pPr>
                <a:defRPr/>
              </a:pPr>
              <a:t>31/01/2013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C5F9990-AD0B-4F8A-B997-4D87F1823C51}"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F770E51-70A7-4CF3-AA67-D5B3E6114798}" type="datetime1">
              <a:rPr lang="en-GB"/>
              <a:pPr>
                <a:defRPr/>
              </a:pPr>
              <a:t>31/01/2013</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684D2FF-77A6-4EF2-BA9E-C7826F543E04}"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30C6940-5A71-4256-84AE-7B60E800EF07}" type="datetime1">
              <a:rPr lang="en-GB"/>
              <a:pPr>
                <a:defRPr/>
              </a:pPr>
              <a:t>31/01/2013</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F9FCE80-A599-4F58-8433-D73188620DCA}"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EFCE65-AB62-48DD-AED0-E0E50219AC1C}"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3369F6C-38E1-4597-8F94-33938A8A8E5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C89D399A-DB4C-42FD-B823-25C4A246C498}"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4B8AE1C-FF53-4218-AB86-E366A166F98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F56E9A-EECE-4A2C-8973-15CC3F6B8078}"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DC62EB-1D20-4248-BE1E-840C5F4E3D9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37DD79C-CFF5-4323-94D9-3F16C6D1C4DC}"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AA281B-5A34-4FA6-9180-6C47DD0B40E5}"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0797951-4AFD-42E8-B5EF-9477F52A7B46}"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411E18-4E5F-4E86-8F01-413B494C5C43}"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descr="Logo_ENG.png"/>
          <p:cNvPicPr>
            <a:picLocks noChangeAspect="1"/>
          </p:cNvPicPr>
          <p:nvPr/>
        </p:nvPicPr>
        <p:blipFill>
          <a:blip r:embed="rId3" cstate="print"/>
          <a:srcRect/>
          <a:stretch>
            <a:fillRect/>
          </a:stretch>
        </p:blipFill>
        <p:spPr bwMode="auto">
          <a:xfrm>
            <a:off x="0" y="0"/>
            <a:ext cx="3762375" cy="1103313"/>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lvl1pPr>
          </a:lstStyle>
          <a:p>
            <a:pPr>
              <a:defRPr/>
            </a:pPr>
            <a:fld id="{E270E98A-31C8-4F70-BCBC-DC79CEE3F726}" type="datetime1">
              <a:rPr lang="en-GB"/>
              <a:pPr>
                <a:defRPr/>
              </a:pPr>
              <a:t>31/01/2013</a:t>
            </a:fld>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2F2CE9F6-A356-4F10-BA1B-3BFA33A607FB}"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FFA27D8C-AD21-47C6-829F-1A6F9B4B3105}"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2B9B65E-D510-476B-9EA9-026FAEFB597C}"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1916DC0-6D74-44AF-B522-821C9696311C}"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613EF7-4EA6-4761-AE02-A48D1F367438}"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B71758C-0F1D-477B-B420-07F535215744}"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9377192-C827-4480-BFB6-E7FF9D4210BE}"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0A43F40-B4D2-4AB9-BD4E-65024059C334}" type="datetime1">
              <a:rPr lang="en-GB"/>
              <a:pPr>
                <a:defRPr/>
              </a:pPr>
              <a:t>31/01/2013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41B73D8-94FC-4C75-9C42-78BA0EC61A0E}"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F3523E0-75BA-44A2-84C1-D2C681677A43}" type="datetime1">
              <a:rPr lang="en-GB"/>
              <a:pPr>
                <a:defRPr/>
              </a:pPr>
              <a:t>31/01/2013</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3DD235E-0DBD-4353-944F-706DCC8DA0C3}"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FF8655D-4764-44EC-B485-21F1EEE75ED9}" type="datetime1">
              <a:rPr lang="en-GB"/>
              <a:pPr>
                <a:defRPr/>
              </a:pPr>
              <a:t>31/01/2013</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15CB959-1D61-48D4-A944-6CF1774D7E1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F65C9B8-AA9F-400F-B312-AF0CF314DAA4}"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D85BAF8-B6FA-4BAF-9BF9-6A446B951659}"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5445A0E-A7E9-4B7D-94FD-145680494C48}"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526845-A888-4BDC-A21F-23E4387D2CE9}"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40D118-F366-4317-894E-F0EDD6ACAE62}"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19ED69D-39AE-4451-9145-15234E82B686}"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93D07CA-B1AC-48CE-A094-4D2DEDC0E8AB}"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91F121-B3FF-4CB6-B750-A85F42EBDA7E}"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DAE74ED-4E50-4C53-8A71-88958EB71536}"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EB99438-B62A-424F-8983-05C17883878A}"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0" descr="Logo_ENG.png"/>
          <p:cNvPicPr>
            <a:picLocks noChangeAspect="1"/>
          </p:cNvPicPr>
          <p:nvPr/>
        </p:nvPicPr>
        <p:blipFill>
          <a:blip r:embed="rId3" cstate="print"/>
          <a:srcRect/>
          <a:stretch>
            <a:fillRect/>
          </a:stretch>
        </p:blipFill>
        <p:spPr bwMode="auto">
          <a:xfrm>
            <a:off x="0" y="0"/>
            <a:ext cx="3762375" cy="1103313"/>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lvl1pPr>
          </a:lstStyle>
          <a:p>
            <a:pPr>
              <a:defRPr/>
            </a:pPr>
            <a:fld id="{AEE76B31-C610-495F-ADFC-F509DAE16F2D}" type="datetime1">
              <a:rPr lang="en-GB"/>
              <a:pPr>
                <a:defRPr/>
              </a:pPr>
              <a:t>31/01/2013</a:t>
            </a:fld>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00D2AFDF-C60D-4AC8-967F-EA93CC40827E}"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F764F1F2-C8FA-41E9-82B8-16F7AAA0D4FB}"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DAE027-25E2-40BF-A561-F17C7E7E8948}"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FD9B9E1-E21E-4FF7-A6C3-B617447DEB2A}"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424E8C-1734-4638-934D-FF9D6FDE339C}"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71BB9D4-C5F6-474D-B5C4-235AE86E74DE}"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4211D4C-6CB0-4991-897B-632896A4B87E}"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CD9EA3B-52E3-40B2-AC0B-6943CA149892}" type="datetime1">
              <a:rPr lang="en-GB"/>
              <a:pPr>
                <a:defRPr/>
              </a:pPr>
              <a:t>31/01/2013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E884528-8802-48A1-88B4-D257C7DC2583}"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69702A3D-7E50-4DFD-A585-FF819F2C293E}" type="datetime1">
              <a:rPr lang="en-GB"/>
              <a:pPr>
                <a:defRPr/>
              </a:pPr>
              <a:t>31/01/2013</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5D59DFC-08F6-4561-BABA-9CF03E80C7E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6280A50-6A49-4312-A3E2-3BEAF4D5D9D9}"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4E79183-4767-49D0-85B1-25C3E66C0EB9}"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876B3F6-938C-494A-BFB4-A94FCCEA11A0}" type="datetime1">
              <a:rPr lang="en-GB"/>
              <a:pPr>
                <a:defRPr/>
              </a:pPr>
              <a:t>31/01/2013</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AA6B7F9-6E86-4851-BCFC-69A9FF7D2985}"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EACCF0-E7F6-4987-965E-0836BF5C18F0}"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757BCE9-2A6C-41B2-B2A4-269143C3186E}"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ED007C-B6FB-4407-A577-C08E70B35168}"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9A1300-0738-4C60-BC2C-31F2C42C563E}"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24CC173-8C0C-4E8F-9F17-191C72C77DD1}"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7C6015-4364-4B84-85A9-DC90671B1263}"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30F2C71-68AF-4CD8-972B-18871FFAF924}" type="datetime1">
              <a:rPr lang="en-GB"/>
              <a:pPr>
                <a:defRPr/>
              </a:pPr>
              <a:t>31/01/2013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E76B4F-9657-4286-BC24-5433220BE4B9}"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EE sweep cropped.GIF"/>
          <p:cNvPicPr>
            <a:picLocks noChangeAspect="1"/>
          </p:cNvPicPr>
          <p:nvPr/>
        </p:nvPicPr>
        <p:blipFill>
          <a:blip r:embed="rId2" cstate="print"/>
          <a:srcRect/>
          <a:stretch>
            <a:fillRect/>
          </a:stretch>
        </p:blipFill>
        <p:spPr bwMode="auto">
          <a:xfrm>
            <a:off x="0" y="2636838"/>
            <a:ext cx="9144000" cy="2305050"/>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2627313" y="260350"/>
            <a:ext cx="2314575" cy="800100"/>
          </a:xfrm>
          <a:prstGeom prst="rect">
            <a:avLst/>
          </a:prstGeom>
          <a:noFill/>
          <a:ln w="9525">
            <a:noFill/>
            <a:miter lim="800000"/>
            <a:headEnd/>
            <a:tailEnd/>
          </a:ln>
        </p:spPr>
      </p:pic>
      <p:grpSp>
        <p:nvGrpSpPr>
          <p:cNvPr id="6" name="Group 9"/>
          <p:cNvGrpSpPr>
            <a:grpSpLocks/>
          </p:cNvGrpSpPr>
          <p:nvPr/>
        </p:nvGrpSpPr>
        <p:grpSpPr bwMode="auto">
          <a:xfrm>
            <a:off x="6516688" y="404813"/>
            <a:ext cx="2439987" cy="600075"/>
            <a:chOff x="726084" y="4857758"/>
            <a:chExt cx="1179407" cy="1864031"/>
          </a:xfrm>
        </p:grpSpPr>
        <p:pic>
          <p:nvPicPr>
            <p:cNvPr id="7" name="Picture 1" descr="http://www.addictlab.com/index.php/ratecard"/>
            <p:cNvPicPr>
              <a:picLocks noChangeAspect="1" noChangeArrowheads="1"/>
            </p:cNvPicPr>
            <p:nvPr/>
          </p:nvPicPr>
          <p:blipFill>
            <a:blip r:embed="rId4" cstate="print"/>
            <a:srcRect/>
            <a:stretch>
              <a:fillRect/>
            </a:stretch>
          </p:blipFill>
          <p:spPr bwMode="auto">
            <a:xfrm>
              <a:off x="726084" y="5081405"/>
              <a:ext cx="348399" cy="1565536"/>
            </a:xfrm>
            <a:prstGeom prst="rect">
              <a:avLst/>
            </a:prstGeom>
            <a:noFill/>
            <a:ln w="9525">
              <a:noFill/>
              <a:miter lim="800000"/>
              <a:headEnd/>
              <a:tailEnd/>
            </a:ln>
          </p:spPr>
        </p:pic>
        <p:sp>
          <p:nvSpPr>
            <p:cNvPr id="8" name="TextBox 4"/>
            <p:cNvSpPr txBox="1">
              <a:spLocks noChangeArrowheads="1"/>
            </p:cNvSpPr>
            <p:nvPr/>
          </p:nvSpPr>
          <p:spPr bwMode="auto">
            <a:xfrm>
              <a:off x="1069086" y="4857758"/>
              <a:ext cx="836405" cy="1864031"/>
            </a:xfrm>
            <a:prstGeom prst="rect">
              <a:avLst/>
            </a:prstGeom>
            <a:noFill/>
            <a:ln w="9525">
              <a:noFill/>
              <a:miter lim="800000"/>
              <a:headEnd/>
              <a:tailEnd/>
            </a:ln>
          </p:spPr>
          <p:txBody>
            <a:bodyPr>
              <a:spAutoFit/>
            </a:bodyPr>
            <a:lstStyle/>
            <a:p>
              <a:pPr algn="ctr">
                <a:defRPr/>
              </a:pPr>
              <a:r>
                <a:rPr lang="en-GB" sz="1100" b="1">
                  <a:latin typeface="Calibri" pitchFamily="34" charset="0"/>
                </a:rPr>
                <a:t>WITH THE  FINANCIAL SUPPORT OF THE EUROPEAN UNION</a:t>
              </a:r>
              <a:endParaRPr lang="en-US" sz="1100" b="1">
                <a:latin typeface="Calibri" pitchFamily="34" charset="0"/>
              </a:endParaRPr>
            </a:p>
          </p:txBody>
        </p:sp>
      </p:grpSp>
      <p:pic>
        <p:nvPicPr>
          <p:cNvPr id="9" name="Picture 7" descr="OECD_20cm.jpg"/>
          <p:cNvPicPr>
            <a:picLocks noChangeAspect="1" noChangeArrowheads="1"/>
          </p:cNvPicPr>
          <p:nvPr userDrawn="1"/>
        </p:nvPicPr>
        <p:blipFill>
          <a:blip r:embed="rId5" cstate="print"/>
          <a:srcRect/>
          <a:stretch>
            <a:fillRect/>
          </a:stretch>
        </p:blipFill>
        <p:spPr bwMode="auto">
          <a:xfrm>
            <a:off x="611188" y="404813"/>
            <a:ext cx="1800225" cy="428625"/>
          </a:xfrm>
          <a:prstGeom prst="rect">
            <a:avLst/>
          </a:prstGeom>
          <a:noFill/>
          <a:ln w="9525">
            <a:noFill/>
            <a:miter lim="800000"/>
            <a:headEnd/>
            <a:tailEnd/>
          </a:ln>
        </p:spPr>
      </p:pic>
      <p:sp>
        <p:nvSpPr>
          <p:cNvPr id="2" name="Title 1"/>
          <p:cNvSpPr>
            <a:spLocks noGrp="1"/>
          </p:cNvSpPr>
          <p:nvPr>
            <p:ph type="ctrTitle"/>
          </p:nvPr>
        </p:nvSpPr>
        <p:spPr>
          <a:xfrm>
            <a:off x="250825" y="1196752"/>
            <a:ext cx="8281615" cy="1542033"/>
          </a:xfrm>
        </p:spPr>
        <p:txBody>
          <a:bodyPr>
            <a:normAutofit/>
          </a:bodyPr>
          <a:lstStyle>
            <a:lvl1pPr algn="l">
              <a:defRPr sz="3400" b="0">
                <a:solidFill>
                  <a:srgbClr val="0070C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1520" y="5084763"/>
            <a:ext cx="6400800" cy="1752600"/>
          </a:xfrm>
        </p:spPr>
        <p:txBody>
          <a:bodyPr>
            <a:normAutofit/>
          </a:bodyPr>
          <a:lstStyle>
            <a:lvl1pPr marL="0" indent="0" algn="l">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4"/>
          <p:cNvSpPr>
            <a:spLocks noGrp="1"/>
          </p:cNvSpPr>
          <p:nvPr>
            <p:ph type="ftr" sz="quarter" idx="10"/>
          </p:nvPr>
        </p:nvSpPr>
        <p:spPr/>
        <p:txBody>
          <a:bodyPr/>
          <a:lstStyle>
            <a:lvl1pPr>
              <a:defRPr/>
            </a:lvl1pPr>
          </a:lstStyle>
          <a:p>
            <a:pPr>
              <a:defRPr/>
            </a:pPr>
            <a:endParaRPr lang="en-GB"/>
          </a:p>
        </p:txBody>
      </p:sp>
      <p:sp>
        <p:nvSpPr>
          <p:cNvPr id="11" name="Slide Number Placeholder 5"/>
          <p:cNvSpPr>
            <a:spLocks noGrp="1"/>
          </p:cNvSpPr>
          <p:nvPr>
            <p:ph type="sldNum" sz="quarter" idx="11"/>
          </p:nvPr>
        </p:nvSpPr>
        <p:spPr>
          <a:xfrm>
            <a:off x="7092950" y="6351588"/>
            <a:ext cx="1168400" cy="365125"/>
          </a:xfrm>
        </p:spPr>
        <p:txBody>
          <a:bodyPr/>
          <a:lstStyle>
            <a:lvl1pPr>
              <a:defRPr/>
            </a:lvl1pPr>
          </a:lstStyle>
          <a:p>
            <a:pPr>
              <a:defRPr/>
            </a:pPr>
            <a:fld id="{B7761F22-CB8B-449C-826C-4E83F56F98BC}"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962"/>
          <a:stretch>
            <a:fillRect/>
          </a:stretch>
        </p:blipFill>
        <p:spPr bwMode="auto">
          <a:xfrm>
            <a:off x="-36513" y="0"/>
            <a:ext cx="9180513" cy="836613"/>
          </a:xfrm>
          <a:prstGeom prst="rect">
            <a:avLst/>
          </a:prstGeom>
          <a:noFill/>
          <a:ln w="9525">
            <a:noFill/>
            <a:miter lim="800000"/>
            <a:headEnd/>
            <a:tailEnd/>
          </a:ln>
        </p:spPr>
      </p:pic>
      <p:sp>
        <p:nvSpPr>
          <p:cNvPr id="2" name="Title 1"/>
          <p:cNvSpPr>
            <a:spLocks noGrp="1"/>
          </p:cNvSpPr>
          <p:nvPr>
            <p:ph type="title"/>
          </p:nvPr>
        </p:nvSpPr>
        <p:spPr>
          <a:xfrm>
            <a:off x="0" y="0"/>
            <a:ext cx="9144000" cy="1052736"/>
          </a:xfrm>
        </p:spPr>
        <p:txBody>
          <a:bodyPr>
            <a:normAutofit/>
          </a:bodyPr>
          <a:lstStyle>
            <a:lvl1pPr>
              <a:defRPr sz="3400" b="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50825" y="1600200"/>
            <a:ext cx="8642349" cy="4525963"/>
          </a:xfrm>
        </p:spPr>
        <p:txBody>
          <a:bodyPr/>
          <a:lstStyle>
            <a:lvl1pPr>
              <a:defRPr sz="2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2555875" y="6237288"/>
            <a:ext cx="4248150" cy="365125"/>
          </a:xfrm>
        </p:spPr>
        <p:txBody>
          <a:bodyPr/>
          <a:lstStyle>
            <a:lvl1pPr>
              <a:defRPr/>
            </a:lvl1pPr>
          </a:lstStyle>
          <a:p>
            <a:pPr>
              <a:defRPr/>
            </a:pPr>
            <a:endParaRPr lang="en-GB"/>
          </a:p>
        </p:txBody>
      </p:sp>
      <p:sp>
        <p:nvSpPr>
          <p:cNvPr id="6" name="Slide Number Placeholder 5"/>
          <p:cNvSpPr>
            <a:spLocks noGrp="1"/>
          </p:cNvSpPr>
          <p:nvPr>
            <p:ph type="sldNum" sz="quarter" idx="11"/>
          </p:nvPr>
        </p:nvSpPr>
        <p:spPr>
          <a:xfrm>
            <a:off x="6011863" y="6237288"/>
            <a:ext cx="981075" cy="365125"/>
          </a:xfrm>
        </p:spPr>
        <p:txBody>
          <a:bodyPr/>
          <a:lstStyle>
            <a:lvl1pPr>
              <a:defRPr/>
            </a:lvl1pPr>
          </a:lstStyle>
          <a:p>
            <a:pPr>
              <a:defRPr/>
            </a:pPr>
            <a:fld id="{A3D312FD-A8B9-457C-857C-B1385B010F87}"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SEE sweep cropped.GIF"/>
          <p:cNvPicPr>
            <a:picLocks noChangeAspect="1"/>
          </p:cNvPicPr>
          <p:nvPr/>
        </p:nvPicPr>
        <p:blipFill>
          <a:blip r:embed="rId2" cstate="print"/>
          <a:srcRect/>
          <a:stretch>
            <a:fillRect/>
          </a:stretch>
        </p:blipFill>
        <p:spPr bwMode="auto">
          <a:xfrm>
            <a:off x="0" y="333375"/>
            <a:ext cx="9144000" cy="230346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0" cap="all">
                <a:solidFill>
                  <a:srgbClr val="0070C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2700338" y="6308725"/>
            <a:ext cx="4032250" cy="365125"/>
          </a:xfrm>
        </p:spPr>
        <p:txBody>
          <a:bodyPr/>
          <a:lstStyle>
            <a:lvl1pPr>
              <a:defRPr/>
            </a:lvl1pPr>
          </a:lstStyle>
          <a:p>
            <a:pPr>
              <a:defRPr/>
            </a:pPr>
            <a:endParaRPr lang="en-GB"/>
          </a:p>
        </p:txBody>
      </p:sp>
      <p:sp>
        <p:nvSpPr>
          <p:cNvPr id="6" name="Slide Number Placeholder 5"/>
          <p:cNvSpPr>
            <a:spLocks noGrp="1"/>
          </p:cNvSpPr>
          <p:nvPr>
            <p:ph type="sldNum" sz="quarter" idx="11"/>
          </p:nvPr>
        </p:nvSpPr>
        <p:spPr>
          <a:xfrm>
            <a:off x="6156325" y="6308725"/>
            <a:ext cx="782638" cy="365125"/>
          </a:xfrm>
        </p:spPr>
        <p:txBody>
          <a:bodyPr/>
          <a:lstStyle>
            <a:lvl1pPr>
              <a:defRPr/>
            </a:lvl1pPr>
          </a:lstStyle>
          <a:p>
            <a:pPr>
              <a:defRPr/>
            </a:pPr>
            <a:fld id="{75D4E7AC-F94A-4A90-B3E2-B9A5AC16FAEC}"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962"/>
          <a:stretch>
            <a:fillRect/>
          </a:stretch>
        </p:blipFill>
        <p:spPr bwMode="auto">
          <a:xfrm>
            <a:off x="-36513" y="0"/>
            <a:ext cx="9180513" cy="836613"/>
          </a:xfrm>
          <a:prstGeom prst="rect">
            <a:avLst/>
          </a:prstGeom>
          <a:noFill/>
          <a:ln w="9525">
            <a:noFill/>
            <a:miter lim="800000"/>
            <a:headEnd/>
            <a:tailEnd/>
          </a:ln>
        </p:spPr>
      </p:pic>
      <p:sp>
        <p:nvSpPr>
          <p:cNvPr id="3" name="Content Placeholder 2"/>
          <p:cNvSpPr>
            <a:spLocks noGrp="1"/>
          </p:cNvSpPr>
          <p:nvPr>
            <p:ph sz="half" idx="1"/>
          </p:nvPr>
        </p:nvSpPr>
        <p:spPr>
          <a:xfrm>
            <a:off x="250825" y="1609700"/>
            <a:ext cx="417715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299" y="1600200"/>
            <a:ext cx="42068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0" y="-33033"/>
            <a:ext cx="9144000" cy="1085769"/>
          </a:xfrm>
        </p:spPr>
        <p:txBody>
          <a:bodyPr>
            <a:normAutofit/>
          </a:bodyPr>
          <a:lstStyle>
            <a:lvl1pPr>
              <a:defRPr sz="3400" b="0">
                <a:solidFill>
                  <a:schemeClr val="tx1"/>
                </a:solidFill>
              </a:defRPr>
            </a:lvl1pPr>
          </a:lstStyle>
          <a:p>
            <a:r>
              <a:rPr lang="en-US" smtClean="0"/>
              <a:t>Click to edit Master title style</a:t>
            </a:r>
            <a:endParaRPr lang="en-US" dirty="0"/>
          </a:p>
        </p:txBody>
      </p:sp>
      <p:sp>
        <p:nvSpPr>
          <p:cNvPr id="6" name="Footer Placeholder 5"/>
          <p:cNvSpPr>
            <a:spLocks noGrp="1"/>
          </p:cNvSpPr>
          <p:nvPr>
            <p:ph type="ftr" sz="quarter" idx="10"/>
          </p:nvPr>
        </p:nvSpPr>
        <p:spPr>
          <a:xfrm>
            <a:off x="2555875" y="6237288"/>
            <a:ext cx="4248150" cy="365125"/>
          </a:xfrm>
        </p:spPr>
        <p:txBody>
          <a:bodyPr/>
          <a:lstStyle>
            <a:lvl1pPr>
              <a:defRPr/>
            </a:lvl1pPr>
          </a:lstStyle>
          <a:p>
            <a:pPr>
              <a:defRPr/>
            </a:pPr>
            <a:endParaRPr lang="en-GB"/>
          </a:p>
        </p:txBody>
      </p:sp>
      <p:sp>
        <p:nvSpPr>
          <p:cNvPr id="7" name="Slide Number Placeholder 5"/>
          <p:cNvSpPr>
            <a:spLocks noGrp="1"/>
          </p:cNvSpPr>
          <p:nvPr>
            <p:ph type="sldNum" sz="quarter" idx="11"/>
          </p:nvPr>
        </p:nvSpPr>
        <p:spPr>
          <a:xfrm>
            <a:off x="6156325" y="6237288"/>
            <a:ext cx="765175" cy="365125"/>
          </a:xfrm>
        </p:spPr>
        <p:txBody>
          <a:bodyPr/>
          <a:lstStyle>
            <a:lvl1pPr>
              <a:defRPr/>
            </a:lvl1pPr>
          </a:lstStyle>
          <a:p>
            <a:pPr>
              <a:defRPr/>
            </a:pPr>
            <a:fld id="{3AA44692-426E-48AA-994E-C760787774A8}"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l="1962"/>
          <a:stretch>
            <a:fillRect/>
          </a:stretch>
        </p:blipFill>
        <p:spPr bwMode="auto">
          <a:xfrm>
            <a:off x="-36513" y="0"/>
            <a:ext cx="9180513" cy="836613"/>
          </a:xfrm>
          <a:prstGeom prst="rect">
            <a:avLst/>
          </a:prstGeom>
          <a:noFill/>
          <a:ln w="9525">
            <a:noFill/>
            <a:miter lim="800000"/>
            <a:headEnd/>
            <a:tailEnd/>
          </a:ln>
        </p:spPr>
      </p:pic>
      <p:sp>
        <p:nvSpPr>
          <p:cNvPr id="3" name="Text Placeholder 2"/>
          <p:cNvSpPr>
            <a:spLocks noGrp="1"/>
          </p:cNvSpPr>
          <p:nvPr>
            <p:ph type="body" idx="1"/>
          </p:nvPr>
        </p:nvSpPr>
        <p:spPr>
          <a:xfrm>
            <a:off x="250825" y="1522413"/>
            <a:ext cx="410515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2204864"/>
            <a:ext cx="41051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16016" y="1540421"/>
            <a:ext cx="41771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6016" y="2180183"/>
            <a:ext cx="41771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0" y="-33033"/>
            <a:ext cx="9144000" cy="1085769"/>
          </a:xfrm>
        </p:spPr>
        <p:txBody>
          <a:bodyPr>
            <a:normAutofit/>
          </a:bodyPr>
          <a:lstStyle>
            <a:lvl1pPr>
              <a:defRPr sz="3400" b="0">
                <a:solidFill>
                  <a:schemeClr val="tx1"/>
                </a:solidFill>
              </a:defRPr>
            </a:lvl1pPr>
          </a:lstStyle>
          <a:p>
            <a:r>
              <a:rPr lang="en-US" smtClean="0"/>
              <a:t>Click to edit Master title style</a:t>
            </a:r>
            <a:endParaRPr lang="en-US" dirty="0"/>
          </a:p>
        </p:txBody>
      </p:sp>
      <p:sp>
        <p:nvSpPr>
          <p:cNvPr id="8" name="Footer Placeholder 7"/>
          <p:cNvSpPr>
            <a:spLocks noGrp="1"/>
          </p:cNvSpPr>
          <p:nvPr>
            <p:ph type="ftr" sz="quarter" idx="10"/>
          </p:nvPr>
        </p:nvSpPr>
        <p:spPr>
          <a:xfrm>
            <a:off x="2555875" y="6308725"/>
            <a:ext cx="4032250" cy="365125"/>
          </a:xfrm>
        </p:spPr>
        <p:txBody>
          <a:bodyPr/>
          <a:lstStyle>
            <a:lvl1pPr>
              <a:defRPr/>
            </a:lvl1pPr>
          </a:lstStyle>
          <a:p>
            <a:pPr>
              <a:defRPr/>
            </a:pPr>
            <a:endParaRPr lang="en-GB"/>
          </a:p>
        </p:txBody>
      </p:sp>
      <p:sp>
        <p:nvSpPr>
          <p:cNvPr id="9" name="Slide Number Placeholder 5"/>
          <p:cNvSpPr>
            <a:spLocks noGrp="1"/>
          </p:cNvSpPr>
          <p:nvPr>
            <p:ph type="sldNum" sz="quarter" idx="11"/>
          </p:nvPr>
        </p:nvSpPr>
        <p:spPr>
          <a:xfrm>
            <a:off x="6300788" y="6308725"/>
            <a:ext cx="836612" cy="365125"/>
          </a:xfrm>
        </p:spPr>
        <p:txBody>
          <a:bodyPr/>
          <a:lstStyle>
            <a:lvl1pPr>
              <a:defRPr/>
            </a:lvl1pPr>
          </a:lstStyle>
          <a:p>
            <a:pPr>
              <a:defRPr/>
            </a:pPr>
            <a:fld id="{3A64045C-04C2-4529-B4A5-B3921F4B0AB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4BC5822-A633-43D9-A135-38F5AC755650}" type="datetime1">
              <a:rPr lang="en-GB"/>
              <a:pPr>
                <a:defRPr/>
              </a:pPr>
              <a:t>31/01/2013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16F1C2E-1898-4C59-8608-25C39C582269}"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srcRect l="1962"/>
          <a:stretch>
            <a:fillRect/>
          </a:stretch>
        </p:blipFill>
        <p:spPr bwMode="auto">
          <a:xfrm>
            <a:off x="-36513" y="0"/>
            <a:ext cx="9180513" cy="836613"/>
          </a:xfrm>
          <a:prstGeom prst="rect">
            <a:avLst/>
          </a:prstGeom>
          <a:noFill/>
          <a:ln w="9525">
            <a:noFill/>
            <a:miter lim="800000"/>
            <a:headEnd/>
            <a:tailEnd/>
          </a:ln>
        </p:spPr>
      </p:pic>
      <p:sp>
        <p:nvSpPr>
          <p:cNvPr id="13" name="Title 1"/>
          <p:cNvSpPr>
            <a:spLocks noGrp="1"/>
          </p:cNvSpPr>
          <p:nvPr>
            <p:ph type="title"/>
          </p:nvPr>
        </p:nvSpPr>
        <p:spPr>
          <a:xfrm>
            <a:off x="0" y="-33033"/>
            <a:ext cx="9144000" cy="1085769"/>
          </a:xfrm>
        </p:spPr>
        <p:txBody>
          <a:bodyPr>
            <a:normAutofit/>
          </a:bodyPr>
          <a:lstStyle>
            <a:lvl1pPr>
              <a:defRPr sz="3400" b="0">
                <a:solidFill>
                  <a:schemeClr val="tx1"/>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2484438" y="6308725"/>
            <a:ext cx="3744912" cy="365125"/>
          </a:xfrm>
        </p:spPr>
        <p:txBody>
          <a:bodyPr/>
          <a:lstStyle>
            <a:lvl1pPr>
              <a:defRPr/>
            </a:lvl1pPr>
          </a:lstStyle>
          <a:p>
            <a:pPr>
              <a:defRPr/>
            </a:pPr>
            <a:endParaRPr lang="en-GB"/>
          </a:p>
        </p:txBody>
      </p:sp>
      <p:sp>
        <p:nvSpPr>
          <p:cNvPr id="5" name="Slide Number Placeholder 5"/>
          <p:cNvSpPr>
            <a:spLocks noGrp="1"/>
          </p:cNvSpPr>
          <p:nvPr>
            <p:ph type="sldNum" sz="quarter" idx="11"/>
          </p:nvPr>
        </p:nvSpPr>
        <p:spPr>
          <a:xfrm>
            <a:off x="6011863" y="6308725"/>
            <a:ext cx="981075" cy="365125"/>
          </a:xfrm>
        </p:spPr>
        <p:txBody>
          <a:bodyPr/>
          <a:lstStyle>
            <a:lvl1pPr>
              <a:defRPr/>
            </a:lvl1pPr>
          </a:lstStyle>
          <a:p>
            <a:pPr>
              <a:defRPr/>
            </a:pPr>
            <a:fld id="{85B5413A-06D9-4B55-A1E0-537E6D99ECEF}"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randed Blank">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l="1962"/>
          <a:stretch>
            <a:fillRect/>
          </a:stretch>
        </p:blipFill>
        <p:spPr bwMode="auto">
          <a:xfrm>
            <a:off x="-36513" y="0"/>
            <a:ext cx="9180513" cy="836613"/>
          </a:xfrm>
          <a:prstGeom prst="rect">
            <a:avLst/>
          </a:prstGeom>
          <a:noFill/>
          <a:ln w="9525">
            <a:noFill/>
            <a:miter lim="800000"/>
            <a:headEnd/>
            <a:tailEnd/>
          </a:ln>
        </p:spPr>
      </p:pic>
      <p:sp>
        <p:nvSpPr>
          <p:cNvPr id="3" name="Footer Placeholder 2"/>
          <p:cNvSpPr>
            <a:spLocks noGrp="1"/>
          </p:cNvSpPr>
          <p:nvPr>
            <p:ph type="ftr" sz="quarter" idx="10"/>
          </p:nvPr>
        </p:nvSpPr>
        <p:spPr>
          <a:xfrm>
            <a:off x="2700338" y="6308725"/>
            <a:ext cx="3671887" cy="365125"/>
          </a:xfrm>
        </p:spPr>
        <p:txBody>
          <a:bodyPr/>
          <a:lstStyle>
            <a:lvl1pPr>
              <a:defRPr/>
            </a:lvl1pPr>
          </a:lstStyle>
          <a:p>
            <a:pPr>
              <a:defRPr/>
            </a:pPr>
            <a:endParaRPr lang="en-GB"/>
          </a:p>
        </p:txBody>
      </p:sp>
      <p:sp>
        <p:nvSpPr>
          <p:cNvPr id="4" name="Slide Number Placeholder 5"/>
          <p:cNvSpPr>
            <a:spLocks noGrp="1"/>
          </p:cNvSpPr>
          <p:nvPr>
            <p:ph type="sldNum" sz="quarter" idx="11"/>
          </p:nvPr>
        </p:nvSpPr>
        <p:spPr>
          <a:xfrm>
            <a:off x="6588125" y="6308725"/>
            <a:ext cx="711200" cy="365125"/>
          </a:xfrm>
        </p:spPr>
        <p:txBody>
          <a:bodyPr/>
          <a:lstStyle>
            <a:lvl1pPr>
              <a:defRPr/>
            </a:lvl1pPr>
          </a:lstStyle>
          <a:p>
            <a:pPr>
              <a:defRPr/>
            </a:pPr>
            <a:fld id="{7DFDFD45-B509-4FA9-9EAF-FC39E67827E2}" type="slidenum">
              <a:rPr lang="en-GB"/>
              <a:pPr>
                <a:defRPr/>
              </a:pPr>
              <a:t>‹#›</a:t>
            </a:fld>
            <a:endParaRPr lang="en-GB"/>
          </a:p>
        </p:txBody>
      </p:sp>
    </p:spTree>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a:xfrm>
            <a:off x="2555875" y="6308725"/>
            <a:ext cx="3887788" cy="365125"/>
          </a:xfrm>
        </p:spPr>
        <p:txBody>
          <a:bodyPr/>
          <a:lstStyle>
            <a:lvl1pPr>
              <a:defRPr/>
            </a:lvl1pPr>
          </a:lstStyle>
          <a:p>
            <a:pPr>
              <a:defRPr/>
            </a:pPr>
            <a:endParaRPr lang="en-GB"/>
          </a:p>
        </p:txBody>
      </p:sp>
      <p:sp>
        <p:nvSpPr>
          <p:cNvPr id="6" name="Slide Number Placeholder 5"/>
          <p:cNvSpPr>
            <a:spLocks noGrp="1"/>
          </p:cNvSpPr>
          <p:nvPr>
            <p:ph type="sldNum" sz="quarter" idx="11"/>
          </p:nvPr>
        </p:nvSpPr>
        <p:spPr>
          <a:xfrm>
            <a:off x="5724525" y="6308725"/>
            <a:ext cx="1054100" cy="365125"/>
          </a:xfrm>
        </p:spPr>
        <p:txBody>
          <a:bodyPr/>
          <a:lstStyle>
            <a:lvl1pPr>
              <a:defRPr/>
            </a:lvl1pPr>
          </a:lstStyle>
          <a:p>
            <a:pPr>
              <a:defRPr/>
            </a:pPr>
            <a:fld id="{48A30D10-1BE3-4E67-A752-E7097B5C70A6}"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63688" y="404665"/>
            <a:ext cx="5515000" cy="432291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a:xfrm>
            <a:off x="2843213" y="6308725"/>
            <a:ext cx="3960812" cy="365125"/>
          </a:xfrm>
        </p:spPr>
        <p:txBody>
          <a:bodyPr/>
          <a:lstStyle>
            <a:lvl1pPr>
              <a:defRPr/>
            </a:lvl1pPr>
          </a:lstStyle>
          <a:p>
            <a:pPr>
              <a:defRPr/>
            </a:pPr>
            <a:endParaRPr lang="en-GB"/>
          </a:p>
        </p:txBody>
      </p:sp>
      <p:sp>
        <p:nvSpPr>
          <p:cNvPr id="6" name="Slide Number Placeholder 5"/>
          <p:cNvSpPr>
            <a:spLocks noGrp="1"/>
          </p:cNvSpPr>
          <p:nvPr>
            <p:ph type="sldNum" sz="quarter" idx="11"/>
          </p:nvPr>
        </p:nvSpPr>
        <p:spPr>
          <a:xfrm>
            <a:off x="6372225" y="6308725"/>
            <a:ext cx="765175" cy="365125"/>
          </a:xfrm>
        </p:spPr>
        <p:txBody>
          <a:bodyPr/>
          <a:lstStyle>
            <a:lvl1pPr>
              <a:defRPr/>
            </a:lvl1pPr>
          </a:lstStyle>
          <a:p>
            <a:pPr>
              <a:defRPr/>
            </a:pPr>
            <a:fld id="{81ECEBDF-7F2E-4EEF-B9C7-D44A8F062A2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AD40036-E55E-473B-8E41-246C8FB6F080}" type="datetime1">
              <a:rPr lang="en-GB"/>
              <a:pPr>
                <a:defRPr/>
              </a:pPr>
              <a:t>31/01/2013</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8F94D3D-467A-40DA-93E1-741D5F63B63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7EF595C-5E14-4EB2-9D0E-5698F8A0900B}" type="datetime1">
              <a:rPr lang="en-GB"/>
              <a:pPr>
                <a:defRPr/>
              </a:pPr>
              <a:t>31/01/2013</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1523393-FFB8-4311-B8E9-71DF1DC11E3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F9704E-3282-4104-8286-D71CF7EDB65A}"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3B97277-FAA7-48DD-B3D1-CBBD9F3501B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79C5C0-5289-422C-9551-452DBF2E2E16}" type="datetime1">
              <a:rPr lang="en-GB"/>
              <a:pPr>
                <a:defRPr/>
              </a:pPr>
              <a:t>31/01/2013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EC932EC-12FC-4103-89BC-C16901B481A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PPT_fondslide.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588"/>
            <a:ext cx="8218487" cy="64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Georgia" pitchFamily="18" charset="0"/>
              </a:defRPr>
            </a:lvl1pPr>
          </a:lstStyle>
          <a:p>
            <a:pPr>
              <a:defRPr/>
            </a:pPr>
            <a:fld id="{194A6984-CE05-472C-BF18-5BE4C19206D8}" type="datetime1">
              <a:rPr lang="en-GB"/>
              <a:pPr>
                <a:defRPr/>
              </a:pPr>
              <a:t>31/01/2013</a:t>
            </a:fld>
            <a:endParaRPr lang="en-GB"/>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Georgia" pitchFamily="18" charset="0"/>
              </a:defRPr>
            </a:lvl1pPr>
          </a:lstStyle>
          <a:p>
            <a:pPr>
              <a:defRPr/>
            </a:pPr>
            <a:endParaRPr lang="en-GB"/>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Georgia" pitchFamily="18" charset="0"/>
              </a:defRPr>
            </a:lvl1pPr>
          </a:lstStyle>
          <a:p>
            <a:pPr>
              <a:defRPr/>
            </a:pPr>
            <a:fld id="{AF037DC6-4E19-4DC1-947A-43DB92C7958E}" type="slidenum">
              <a:rPr lang="en-GB"/>
              <a:pPr>
                <a:defRPr/>
              </a:pPr>
              <a:t>‹#›</a:t>
            </a:fld>
            <a:endParaRPr lang="en-GB"/>
          </a:p>
        </p:txBody>
      </p:sp>
      <p:pic>
        <p:nvPicPr>
          <p:cNvPr id="1032" name="Picture 11" descr="OECD_10cm.png"/>
          <p:cNvPicPr>
            <a:picLocks noChangeAspect="1"/>
          </p:cNvPicPr>
          <p:nvPr/>
        </p:nvPicPr>
        <p:blipFill>
          <a:blip r:embed="rId14" cstate="print"/>
          <a:srcRect/>
          <a:stretch>
            <a:fillRect/>
          </a:stretch>
        </p:blipFill>
        <p:spPr bwMode="auto">
          <a:xfrm>
            <a:off x="468313" y="6172200"/>
            <a:ext cx="1211262" cy="560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99"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PPT_fondslide.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68313" y="-1588"/>
            <a:ext cx="8218487" cy="64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2052"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latin typeface="Georgia" pitchFamily="18" charset="0"/>
              </a:defRPr>
            </a:lvl1pPr>
          </a:lstStyle>
          <a:p>
            <a:pPr>
              <a:defRPr/>
            </a:pPr>
            <a:fld id="{39616ADC-0FDE-49FC-AF5C-6CD5FEFAA5D4}" type="datetime1">
              <a:rPr lang="en-GB"/>
              <a:pPr>
                <a:defRPr/>
              </a:pPr>
              <a:t>31/01/2013</a:t>
            </a:fld>
            <a:endParaRPr lang="en-GB"/>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latin typeface="Georgia" pitchFamily="18" charset="0"/>
              </a:defRPr>
            </a:lvl1pPr>
          </a:lstStyle>
          <a:p>
            <a:pPr>
              <a:defRPr/>
            </a:pPr>
            <a:endParaRPr lang="en-GB"/>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latin typeface="Georgia" pitchFamily="18" charset="0"/>
              </a:defRPr>
            </a:lvl1pPr>
          </a:lstStyle>
          <a:p>
            <a:pPr>
              <a:defRPr/>
            </a:pPr>
            <a:fld id="{ABC3816F-C83C-4B71-8833-A654BF8A85E5}" type="slidenum">
              <a:rPr lang="en-GB"/>
              <a:pPr>
                <a:defRPr/>
              </a:pPr>
              <a:t>‹#›</a:t>
            </a:fld>
            <a:endParaRPr lang="en-GB"/>
          </a:p>
        </p:txBody>
      </p:sp>
      <p:pic>
        <p:nvPicPr>
          <p:cNvPr id="2056" name="Picture 10" descr="OECD_10cm.png"/>
          <p:cNvPicPr>
            <a:picLocks noChangeAspect="1"/>
          </p:cNvPicPr>
          <p:nvPr/>
        </p:nvPicPr>
        <p:blipFill>
          <a:blip r:embed="rId14" cstate="print"/>
          <a:srcRect/>
          <a:stretch>
            <a:fillRect/>
          </a:stretch>
        </p:blipFill>
        <p:spPr bwMode="auto">
          <a:xfrm>
            <a:off x="469900" y="6172200"/>
            <a:ext cx="1208088" cy="560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0"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hf hdr="0" ftr="0" dt="0"/>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PPT_fondslide.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bwMode="auto">
          <a:xfrm>
            <a:off x="468313" y="-1588"/>
            <a:ext cx="8218487" cy="64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3076"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latin typeface="Georgia" pitchFamily="18" charset="0"/>
              </a:defRPr>
            </a:lvl1pPr>
          </a:lstStyle>
          <a:p>
            <a:pPr>
              <a:defRPr/>
            </a:pPr>
            <a:fld id="{C5E1AA23-8625-468D-9EDA-93FCA64443B9}" type="datetime1">
              <a:rPr lang="en-GB"/>
              <a:pPr>
                <a:defRPr/>
              </a:pPr>
              <a:t>31/01/2013</a:t>
            </a:fld>
            <a:endParaRPr lang="en-GB"/>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latin typeface="Georgia" pitchFamily="18" charset="0"/>
              </a:defRPr>
            </a:lvl1pPr>
          </a:lstStyle>
          <a:p>
            <a:pPr>
              <a:defRPr/>
            </a:pPr>
            <a:endParaRPr lang="en-GB"/>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latin typeface="Georgia" pitchFamily="18" charset="0"/>
              </a:defRPr>
            </a:lvl1pPr>
          </a:lstStyle>
          <a:p>
            <a:pPr>
              <a:defRPr/>
            </a:pPr>
            <a:fld id="{98D8B6C7-E37D-4589-8337-7B1858642B9E}" type="slidenum">
              <a:rPr lang="en-GB"/>
              <a:pPr>
                <a:defRPr/>
              </a:pPr>
              <a:t>‹#›</a:t>
            </a:fld>
            <a:endParaRPr lang="en-GB"/>
          </a:p>
        </p:txBody>
      </p:sp>
      <p:pic>
        <p:nvPicPr>
          <p:cNvPr id="3080" name="Picture 8" descr="OECD_10cm.png"/>
          <p:cNvPicPr>
            <a:picLocks noChangeAspect="1"/>
          </p:cNvPicPr>
          <p:nvPr/>
        </p:nvPicPr>
        <p:blipFill>
          <a:blip r:embed="rId14" cstate="print"/>
          <a:srcRect/>
          <a:stretch>
            <a:fillRect/>
          </a:stretch>
        </p:blipFill>
        <p:spPr bwMode="auto">
          <a:xfrm>
            <a:off x="468313" y="6172200"/>
            <a:ext cx="582612" cy="560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1"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hf hdr="0" ftr="0" dt="0"/>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0" descr="PPT_fondslide.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4099" name="Rectangle 2"/>
          <p:cNvSpPr>
            <a:spLocks noGrp="1" noChangeArrowheads="1"/>
          </p:cNvSpPr>
          <p:nvPr>
            <p:ph type="title"/>
          </p:nvPr>
        </p:nvSpPr>
        <p:spPr bwMode="auto">
          <a:xfrm>
            <a:off x="468313" y="-1588"/>
            <a:ext cx="8218487" cy="64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4100"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latin typeface="Georgia" pitchFamily="18" charset="0"/>
              </a:defRPr>
            </a:lvl1pPr>
          </a:lstStyle>
          <a:p>
            <a:pPr>
              <a:defRPr/>
            </a:pPr>
            <a:fld id="{5C73533E-6B0A-4348-BE6B-56D69E9AFD70}" type="datetime1">
              <a:rPr lang="en-GB"/>
              <a:pPr>
                <a:defRPr/>
              </a:pPr>
              <a:t>31/01/2013</a:t>
            </a:fld>
            <a:endParaRPr lang="en-GB"/>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latin typeface="Georgia" pitchFamily="18" charset="0"/>
              </a:defRPr>
            </a:lvl1pPr>
          </a:lstStyle>
          <a:p>
            <a:pPr>
              <a:defRPr/>
            </a:pPr>
            <a:endParaRPr lang="en-GB"/>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latin typeface="Georgia" pitchFamily="18" charset="0"/>
              </a:defRPr>
            </a:lvl1pPr>
          </a:lstStyle>
          <a:p>
            <a:pPr>
              <a:defRPr/>
            </a:pPr>
            <a:fld id="{5406BDE8-CD17-48C1-A90A-379114B767AB}" type="slidenum">
              <a:rPr lang="en-GB"/>
              <a:pPr>
                <a:defRPr/>
              </a:pPr>
              <a:t>‹#›</a:t>
            </a:fld>
            <a:endParaRPr lang="en-GB"/>
          </a:p>
        </p:txBody>
      </p:sp>
      <p:pic>
        <p:nvPicPr>
          <p:cNvPr id="4104" name="Picture 11" descr="OECD_10cm.png"/>
          <p:cNvPicPr>
            <a:picLocks noChangeAspect="1"/>
          </p:cNvPicPr>
          <p:nvPr/>
        </p:nvPicPr>
        <p:blipFill>
          <a:blip r:embed="rId14" cstate="print"/>
          <a:srcRect/>
          <a:stretch>
            <a:fillRect/>
          </a:stretch>
        </p:blipFill>
        <p:spPr bwMode="auto">
          <a:xfrm>
            <a:off x="468313" y="6172200"/>
            <a:ext cx="582612" cy="560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2"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hf hdr="0" ftr="0" dt="0"/>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68313" y="333375"/>
            <a:ext cx="8229600" cy="1084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itchFamily="34" charset="0"/>
              </a:defRPr>
            </a:lvl1pPr>
          </a:lstStyle>
          <a:p>
            <a:pPr>
              <a:defRPr/>
            </a:pPr>
            <a:fld id="{C4BAEE2E-234D-4502-A374-E7B521CDB1E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rgbClr val="0070C0"/>
          </a:solidFill>
          <a:latin typeface="+mj-lt"/>
          <a:ea typeface="+mj-ea"/>
          <a:cs typeface="+mj-cs"/>
        </a:defRPr>
      </a:lvl1pPr>
      <a:lvl2pPr algn="ctr" rtl="0" eaLnBrk="0" fontAlgn="base" hangingPunct="0">
        <a:spcBef>
          <a:spcPct val="0"/>
        </a:spcBef>
        <a:spcAft>
          <a:spcPct val="0"/>
        </a:spcAft>
        <a:defRPr sz="3600" b="1">
          <a:solidFill>
            <a:srgbClr val="0070C0"/>
          </a:solidFill>
          <a:latin typeface="Calibri" pitchFamily="34" charset="0"/>
        </a:defRPr>
      </a:lvl2pPr>
      <a:lvl3pPr algn="ctr" rtl="0" eaLnBrk="0" fontAlgn="base" hangingPunct="0">
        <a:spcBef>
          <a:spcPct val="0"/>
        </a:spcBef>
        <a:spcAft>
          <a:spcPct val="0"/>
        </a:spcAft>
        <a:defRPr sz="3600" b="1">
          <a:solidFill>
            <a:srgbClr val="0070C0"/>
          </a:solidFill>
          <a:latin typeface="Calibri" pitchFamily="34" charset="0"/>
        </a:defRPr>
      </a:lvl3pPr>
      <a:lvl4pPr algn="ctr" rtl="0" eaLnBrk="0" fontAlgn="base" hangingPunct="0">
        <a:spcBef>
          <a:spcPct val="0"/>
        </a:spcBef>
        <a:spcAft>
          <a:spcPct val="0"/>
        </a:spcAft>
        <a:defRPr sz="3600" b="1">
          <a:solidFill>
            <a:srgbClr val="0070C0"/>
          </a:solidFill>
          <a:latin typeface="Calibri" pitchFamily="34" charset="0"/>
        </a:defRPr>
      </a:lvl4pPr>
      <a:lvl5pPr algn="ctr" rtl="0" eaLnBrk="0" fontAlgn="base" hangingPunct="0">
        <a:spcBef>
          <a:spcPct val="0"/>
        </a:spcBef>
        <a:spcAft>
          <a:spcPct val="0"/>
        </a:spcAft>
        <a:defRPr sz="3600" b="1">
          <a:solidFill>
            <a:srgbClr val="0070C0"/>
          </a:solidFill>
          <a:latin typeface="Calibri" pitchFamily="34" charset="0"/>
        </a:defRPr>
      </a:lvl5pPr>
      <a:lvl6pPr marL="457200" algn="ctr" rtl="0" eaLnBrk="1" fontAlgn="base" hangingPunct="1">
        <a:spcBef>
          <a:spcPct val="0"/>
        </a:spcBef>
        <a:spcAft>
          <a:spcPct val="0"/>
        </a:spcAft>
        <a:defRPr sz="3600" b="1">
          <a:solidFill>
            <a:schemeClr val="tx1"/>
          </a:solidFill>
          <a:latin typeface="Calibri" pitchFamily="34" charset="0"/>
        </a:defRPr>
      </a:lvl6pPr>
      <a:lvl7pPr marL="914400" algn="ctr" rtl="0" eaLnBrk="1" fontAlgn="base" hangingPunct="1">
        <a:spcBef>
          <a:spcPct val="0"/>
        </a:spcBef>
        <a:spcAft>
          <a:spcPct val="0"/>
        </a:spcAft>
        <a:defRPr sz="3600" b="1">
          <a:solidFill>
            <a:schemeClr val="tx1"/>
          </a:solidFill>
          <a:latin typeface="Calibri" pitchFamily="34" charset="0"/>
        </a:defRPr>
      </a:lvl7pPr>
      <a:lvl8pPr marL="1371600" algn="ctr" rtl="0" eaLnBrk="1" fontAlgn="base" hangingPunct="1">
        <a:spcBef>
          <a:spcPct val="0"/>
        </a:spcBef>
        <a:spcAft>
          <a:spcPct val="0"/>
        </a:spcAft>
        <a:defRPr sz="3600" b="1">
          <a:solidFill>
            <a:schemeClr val="tx1"/>
          </a:solidFill>
          <a:latin typeface="Calibri" pitchFamily="34" charset="0"/>
        </a:defRPr>
      </a:lvl8pPr>
      <a:lvl9pPr marL="1828800" algn="ctr" rtl="0" eaLnBrk="1" fontAlgn="base" hangingPunct="1">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0070C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rgbClr val="0070C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70C0"/>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063" y="1627188"/>
            <a:ext cx="8316912" cy="1081087"/>
          </a:xfrm>
        </p:spPr>
        <p:txBody>
          <a:bodyPr>
            <a:normAutofit fontScale="90000"/>
          </a:bodyPr>
          <a:lstStyle/>
          <a:p>
            <a:pPr eaLnBrk="1" hangingPunct="1">
              <a:defRPr/>
            </a:pPr>
            <a:r>
              <a:rPr lang="en-US" sz="2800" b="1" smtClean="0"/>
              <a:t/>
            </a:r>
            <a:br>
              <a:rPr lang="en-US" sz="2800" b="1" smtClean="0"/>
            </a:br>
            <a:r>
              <a:rPr lang="en-US" sz="2800" b="1" smtClean="0"/>
              <a:t/>
            </a:r>
            <a:br>
              <a:rPr lang="en-US" sz="2800" b="1" smtClean="0"/>
            </a:br>
            <a:r>
              <a:rPr lang="en-US" sz="2800" b="1" smtClean="0"/>
              <a:t>SEE 2020 </a:t>
            </a:r>
            <a:r>
              <a:rPr lang="en-GB" sz="3200" b="1" smtClean="0"/>
              <a:t>Smart growth workshop</a:t>
            </a:r>
            <a:r>
              <a:rPr lang="en-US" sz="2500" b="1" smtClean="0"/>
              <a:t/>
            </a:r>
            <a:br>
              <a:rPr lang="en-US" sz="2500" b="1" smtClean="0"/>
            </a:br>
            <a:endParaRPr lang="en-GB" sz="2500" b="1" smtClean="0"/>
          </a:p>
        </p:txBody>
      </p:sp>
      <p:sp>
        <p:nvSpPr>
          <p:cNvPr id="19459" name="Subtitle 2"/>
          <p:cNvSpPr>
            <a:spLocks noGrp="1"/>
          </p:cNvSpPr>
          <p:nvPr>
            <p:ph type="subTitle" idx="1"/>
          </p:nvPr>
        </p:nvSpPr>
        <p:spPr>
          <a:xfrm>
            <a:off x="250825" y="4508500"/>
            <a:ext cx="6400800" cy="1752600"/>
          </a:xfrm>
        </p:spPr>
        <p:txBody>
          <a:bodyPr/>
          <a:lstStyle/>
          <a:p>
            <a:pPr eaLnBrk="1" hangingPunct="1"/>
            <a:endParaRPr lang="en-GB" sz="2800" smtClean="0">
              <a:solidFill>
                <a:srgbClr val="7F7F7F"/>
              </a:solidFill>
            </a:endParaRPr>
          </a:p>
          <a:p>
            <a:pPr eaLnBrk="1" hangingPunct="1"/>
            <a:r>
              <a:rPr lang="en-GB" sz="2800" smtClean="0">
                <a:solidFill>
                  <a:srgbClr val="7F7F7F"/>
                </a:solidFill>
              </a:rPr>
              <a:t>Sarajevo, Bosnia and Herzegovina</a:t>
            </a:r>
          </a:p>
          <a:p>
            <a:pPr eaLnBrk="1" hangingPunct="1"/>
            <a:r>
              <a:rPr lang="en-GB" sz="2800" smtClean="0">
                <a:solidFill>
                  <a:srgbClr val="7F7F7F"/>
                </a:solidFill>
              </a:rPr>
              <a:t>31 Jan – 1 Feb 2013</a:t>
            </a:r>
          </a:p>
        </p:txBody>
      </p:sp>
      <p:sp>
        <p:nvSpPr>
          <p:cNvPr id="19460" name="Slide Number Placeholder 3"/>
          <p:cNvSpPr>
            <a:spLocks noGrp="1"/>
          </p:cNvSpPr>
          <p:nvPr>
            <p:ph type="sldNum" sz="quarter" idx="11"/>
          </p:nvPr>
        </p:nvSpPr>
        <p:spPr bwMode="auto">
          <a:noFill/>
          <a:ln>
            <a:miter lim="800000"/>
            <a:headEnd/>
            <a:tailEnd/>
          </a:ln>
        </p:spPr>
        <p:txBody>
          <a:bodyPr/>
          <a:lstStyle/>
          <a:p>
            <a:fld id="{AB522E85-3EBE-4B63-839B-4524658B5E6B}" type="slidenum">
              <a:rPr lang="en-GB" smtClean="0"/>
              <a:pPr/>
              <a:t>1</a:t>
            </a:fld>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052513"/>
          </a:xfrm>
        </p:spPr>
        <p:txBody>
          <a:bodyPr/>
          <a:lstStyle/>
          <a:p>
            <a:pPr eaLnBrk="1" hangingPunct="1"/>
            <a:r>
              <a:rPr lang="en-GB" smtClean="0">
                <a:solidFill>
                  <a:schemeClr val="bg1"/>
                </a:solidFill>
              </a:rPr>
              <a:t>Monitoring  of reforms in SEE</a:t>
            </a:r>
          </a:p>
        </p:txBody>
      </p:sp>
      <p:sp>
        <p:nvSpPr>
          <p:cNvPr id="28675" name="Slide Number Placeholder 3"/>
          <p:cNvSpPr>
            <a:spLocks noGrp="1"/>
          </p:cNvSpPr>
          <p:nvPr>
            <p:ph type="sldNum" sz="quarter" idx="11"/>
          </p:nvPr>
        </p:nvSpPr>
        <p:spPr bwMode="auto">
          <a:noFill/>
          <a:ln>
            <a:miter lim="800000"/>
            <a:headEnd/>
            <a:tailEnd/>
          </a:ln>
        </p:spPr>
        <p:txBody>
          <a:bodyPr/>
          <a:lstStyle/>
          <a:p>
            <a:fld id="{E3A702AC-7725-4AAB-AF2F-F25B76B4E66D}" type="slidenum">
              <a:rPr lang="en-GB" smtClean="0"/>
              <a:pPr/>
              <a:t>10</a:t>
            </a:fld>
            <a:endParaRPr lang="en-GB" smtClean="0"/>
          </a:p>
        </p:txBody>
      </p:sp>
      <p:sp>
        <p:nvSpPr>
          <p:cNvPr id="28676" name="TextBox 34"/>
          <p:cNvSpPr txBox="1">
            <a:spLocks noChangeArrowheads="1"/>
          </p:cNvSpPr>
          <p:nvPr/>
        </p:nvSpPr>
        <p:spPr bwMode="auto">
          <a:xfrm>
            <a:off x="5357813" y="2928938"/>
            <a:ext cx="2928937" cy="307975"/>
          </a:xfrm>
          <a:prstGeom prst="rect">
            <a:avLst/>
          </a:prstGeom>
          <a:noFill/>
          <a:ln w="9525">
            <a:noFill/>
            <a:miter lim="800000"/>
            <a:headEnd/>
            <a:tailEnd/>
          </a:ln>
        </p:spPr>
        <p:txBody>
          <a:bodyPr>
            <a:spAutoFit/>
          </a:bodyPr>
          <a:lstStyle/>
          <a:p>
            <a:r>
              <a:rPr lang="en-GB" sz="1400" b="1">
                <a:solidFill>
                  <a:schemeClr val="bg1"/>
                </a:solidFill>
                <a:latin typeface="Calibri" pitchFamily="34" charset="0"/>
              </a:rPr>
              <a:t>Greater time and staff commitment </a:t>
            </a:r>
          </a:p>
        </p:txBody>
      </p:sp>
      <p:sp>
        <p:nvSpPr>
          <p:cNvPr id="7" name="Pentagon 6"/>
          <p:cNvSpPr/>
          <p:nvPr/>
        </p:nvSpPr>
        <p:spPr>
          <a:xfrm>
            <a:off x="395288" y="1700213"/>
            <a:ext cx="8569325" cy="3816350"/>
          </a:xfrm>
          <a:prstGeom prst="homePlat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28678" name="TextBox 7"/>
          <p:cNvSpPr txBox="1">
            <a:spLocks noChangeArrowheads="1"/>
          </p:cNvSpPr>
          <p:nvPr/>
        </p:nvSpPr>
        <p:spPr bwMode="auto">
          <a:xfrm>
            <a:off x="611188" y="765175"/>
            <a:ext cx="792162" cy="369888"/>
          </a:xfrm>
          <a:prstGeom prst="rect">
            <a:avLst/>
          </a:prstGeom>
          <a:noFill/>
          <a:ln w="9525">
            <a:noFill/>
            <a:miter lim="800000"/>
            <a:headEnd/>
            <a:tailEnd/>
          </a:ln>
        </p:spPr>
        <p:txBody>
          <a:bodyPr>
            <a:spAutoFit/>
          </a:bodyPr>
          <a:lstStyle/>
          <a:p>
            <a:r>
              <a:rPr lang="en-GB" b="1">
                <a:solidFill>
                  <a:schemeClr val="accent2"/>
                </a:solidFill>
                <a:latin typeface="Calibri" pitchFamily="34" charset="0"/>
              </a:rPr>
              <a:t>2005</a:t>
            </a:r>
          </a:p>
        </p:txBody>
      </p:sp>
      <p:sp>
        <p:nvSpPr>
          <p:cNvPr id="28679" name="TextBox 8"/>
          <p:cNvSpPr txBox="1">
            <a:spLocks noChangeArrowheads="1"/>
          </p:cNvSpPr>
          <p:nvPr/>
        </p:nvSpPr>
        <p:spPr bwMode="auto">
          <a:xfrm>
            <a:off x="2411413" y="765175"/>
            <a:ext cx="792162" cy="369888"/>
          </a:xfrm>
          <a:prstGeom prst="rect">
            <a:avLst/>
          </a:prstGeom>
          <a:noFill/>
          <a:ln w="9525">
            <a:noFill/>
            <a:miter lim="800000"/>
            <a:headEnd/>
            <a:tailEnd/>
          </a:ln>
        </p:spPr>
        <p:txBody>
          <a:bodyPr>
            <a:spAutoFit/>
          </a:bodyPr>
          <a:lstStyle/>
          <a:p>
            <a:r>
              <a:rPr lang="en-GB" b="1">
                <a:solidFill>
                  <a:schemeClr val="accent2"/>
                </a:solidFill>
                <a:latin typeface="Calibri" pitchFamily="34" charset="0"/>
              </a:rPr>
              <a:t>2006</a:t>
            </a:r>
          </a:p>
        </p:txBody>
      </p:sp>
      <p:sp>
        <p:nvSpPr>
          <p:cNvPr id="11" name="TextBox 10"/>
          <p:cNvSpPr txBox="1"/>
          <p:nvPr/>
        </p:nvSpPr>
        <p:spPr>
          <a:xfrm>
            <a:off x="250825" y="1125538"/>
            <a:ext cx="1655763" cy="4032250"/>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600">
                <a:solidFill>
                  <a:srgbClr val="000000"/>
                </a:solidFill>
                <a:cs typeface="Arial" charset="0"/>
              </a:rPr>
              <a:t>4</a:t>
            </a:r>
            <a:r>
              <a:rPr lang="en-GB" sz="1600" baseline="30000">
                <a:solidFill>
                  <a:srgbClr val="000000"/>
                </a:solidFill>
                <a:cs typeface="Arial" charset="0"/>
              </a:rPr>
              <a:t>th</a:t>
            </a:r>
            <a:r>
              <a:rPr lang="en-GB" sz="1600">
                <a:solidFill>
                  <a:srgbClr val="000000"/>
                </a:solidFill>
                <a:cs typeface="Arial" charset="0"/>
              </a:rPr>
              <a:t> SEE ministerial in Sofia, Bulgaria, 10 June</a:t>
            </a:r>
          </a:p>
          <a:p>
            <a:pPr>
              <a:defRPr/>
            </a:pPr>
            <a:endParaRPr lang="en-GB" sz="1600">
              <a:solidFill>
                <a:srgbClr val="000000"/>
              </a:solidFill>
              <a:cs typeface="Arial" charset="0"/>
            </a:endParaRPr>
          </a:p>
          <a:p>
            <a:pPr>
              <a:defRPr/>
            </a:pPr>
            <a:r>
              <a:rPr lang="en-US" sz="1600">
                <a:solidFill>
                  <a:srgbClr val="000000"/>
                </a:solidFill>
                <a:cs typeface="Arial" charset="0"/>
              </a:rPr>
              <a:t>Ministers agree on the need for a regional framework for investment consistent with EU principles and inspired by the OECD Policy Framework for Investment.</a:t>
            </a:r>
            <a:endParaRPr lang="en-GB" sz="1600">
              <a:solidFill>
                <a:srgbClr val="000000"/>
              </a:solidFill>
              <a:cs typeface="Arial" charset="0"/>
            </a:endParaRPr>
          </a:p>
          <a:p>
            <a:pPr>
              <a:defRPr/>
            </a:pPr>
            <a:endParaRPr lang="en-GB" sz="1600">
              <a:solidFill>
                <a:srgbClr val="000000"/>
              </a:solidFill>
              <a:cs typeface="Arial" charset="0"/>
            </a:endParaRPr>
          </a:p>
        </p:txBody>
      </p:sp>
      <p:sp>
        <p:nvSpPr>
          <p:cNvPr id="12" name="TextBox 11"/>
          <p:cNvSpPr txBox="1"/>
          <p:nvPr/>
        </p:nvSpPr>
        <p:spPr>
          <a:xfrm>
            <a:off x="2124075" y="1125538"/>
            <a:ext cx="1439863" cy="4032250"/>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600">
                <a:solidFill>
                  <a:srgbClr val="000000"/>
                </a:solidFill>
                <a:cs typeface="Arial" charset="0"/>
              </a:rPr>
              <a:t>5</a:t>
            </a:r>
            <a:r>
              <a:rPr lang="en-GB" sz="1600" baseline="30000">
                <a:solidFill>
                  <a:srgbClr val="000000"/>
                </a:solidFill>
                <a:cs typeface="Arial" charset="0"/>
              </a:rPr>
              <a:t>th</a:t>
            </a:r>
            <a:r>
              <a:rPr lang="en-GB" sz="1600">
                <a:solidFill>
                  <a:srgbClr val="000000"/>
                </a:solidFill>
                <a:cs typeface="Arial" charset="0"/>
              </a:rPr>
              <a:t> SEE ministerial in Vienna, Austria on 27 June </a:t>
            </a:r>
          </a:p>
          <a:p>
            <a:pPr>
              <a:defRPr/>
            </a:pPr>
            <a:endParaRPr lang="en-GB" sz="1600">
              <a:solidFill>
                <a:srgbClr val="000000"/>
              </a:solidFill>
              <a:cs typeface="Arial" charset="0"/>
            </a:endParaRPr>
          </a:p>
          <a:p>
            <a:pPr>
              <a:defRPr/>
            </a:pPr>
            <a:r>
              <a:rPr lang="en-GB" sz="1600">
                <a:solidFill>
                  <a:srgbClr val="000000"/>
                </a:solidFill>
                <a:cs typeface="Arial" charset="0"/>
              </a:rPr>
              <a:t>Ministers endorse a “Regional framework on Investment”</a:t>
            </a:r>
          </a:p>
          <a:p>
            <a:pPr>
              <a:defRPr/>
            </a:pPr>
            <a:endParaRPr lang="en-GB" sz="1600">
              <a:solidFill>
                <a:srgbClr val="000000"/>
              </a:solidFill>
              <a:cs typeface="Arial" charset="0"/>
            </a:endParaRPr>
          </a:p>
          <a:p>
            <a:pPr>
              <a:defRPr/>
            </a:pPr>
            <a:r>
              <a:rPr lang="en-GB" sz="1600">
                <a:solidFill>
                  <a:srgbClr val="000000"/>
                </a:solidFill>
                <a:cs typeface="Arial" charset="0"/>
              </a:rPr>
              <a:t>Completion of first Investment Reform Index</a:t>
            </a:r>
          </a:p>
          <a:p>
            <a:pPr>
              <a:defRPr/>
            </a:pPr>
            <a:endParaRPr lang="en-GB" sz="1600">
              <a:solidFill>
                <a:srgbClr val="000000"/>
              </a:solidFill>
              <a:cs typeface="Arial" charset="0"/>
            </a:endParaRPr>
          </a:p>
        </p:txBody>
      </p:sp>
      <p:sp>
        <p:nvSpPr>
          <p:cNvPr id="14" name="TextBox 13"/>
          <p:cNvSpPr txBox="1"/>
          <p:nvPr/>
        </p:nvSpPr>
        <p:spPr>
          <a:xfrm>
            <a:off x="3779838" y="1125538"/>
            <a:ext cx="1512887" cy="1076325"/>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600">
                <a:solidFill>
                  <a:srgbClr val="000000"/>
                </a:solidFill>
                <a:cs typeface="Arial" charset="0"/>
              </a:rPr>
              <a:t>2</a:t>
            </a:r>
            <a:r>
              <a:rPr lang="en-GB" sz="1600" baseline="30000">
                <a:solidFill>
                  <a:srgbClr val="000000"/>
                </a:solidFill>
                <a:cs typeface="Arial" charset="0"/>
              </a:rPr>
              <a:t>nd</a:t>
            </a:r>
            <a:r>
              <a:rPr lang="en-GB" sz="1600">
                <a:solidFill>
                  <a:srgbClr val="000000"/>
                </a:solidFill>
                <a:cs typeface="Arial" charset="0"/>
              </a:rPr>
              <a:t> Investment Reform Index released</a:t>
            </a:r>
          </a:p>
          <a:p>
            <a:pPr>
              <a:defRPr/>
            </a:pPr>
            <a:endParaRPr lang="en-GB" sz="1600">
              <a:solidFill>
                <a:srgbClr val="000000"/>
              </a:solidFill>
              <a:cs typeface="Arial" charset="0"/>
            </a:endParaRPr>
          </a:p>
        </p:txBody>
      </p:sp>
      <p:sp>
        <p:nvSpPr>
          <p:cNvPr id="28683" name="TextBox 9"/>
          <p:cNvSpPr txBox="1">
            <a:spLocks noChangeArrowheads="1"/>
          </p:cNvSpPr>
          <p:nvPr/>
        </p:nvSpPr>
        <p:spPr bwMode="auto">
          <a:xfrm>
            <a:off x="3995738" y="754063"/>
            <a:ext cx="792162" cy="371475"/>
          </a:xfrm>
          <a:prstGeom prst="rect">
            <a:avLst/>
          </a:prstGeom>
          <a:noFill/>
          <a:ln w="9525">
            <a:noFill/>
            <a:miter lim="800000"/>
            <a:headEnd/>
            <a:tailEnd/>
          </a:ln>
        </p:spPr>
        <p:txBody>
          <a:bodyPr>
            <a:spAutoFit/>
          </a:bodyPr>
          <a:lstStyle/>
          <a:p>
            <a:r>
              <a:rPr lang="en-GB" b="1">
                <a:solidFill>
                  <a:schemeClr val="accent2"/>
                </a:solidFill>
                <a:latin typeface="Calibri" pitchFamily="34" charset="0"/>
              </a:rPr>
              <a:t>2010</a:t>
            </a:r>
          </a:p>
        </p:txBody>
      </p:sp>
      <p:sp>
        <p:nvSpPr>
          <p:cNvPr id="28684" name="TextBox 9"/>
          <p:cNvSpPr txBox="1">
            <a:spLocks noChangeArrowheads="1"/>
          </p:cNvSpPr>
          <p:nvPr/>
        </p:nvSpPr>
        <p:spPr bwMode="auto">
          <a:xfrm>
            <a:off x="5580063" y="765175"/>
            <a:ext cx="792162" cy="369888"/>
          </a:xfrm>
          <a:prstGeom prst="rect">
            <a:avLst/>
          </a:prstGeom>
          <a:noFill/>
          <a:ln w="9525">
            <a:noFill/>
            <a:miter lim="800000"/>
            <a:headEnd/>
            <a:tailEnd/>
          </a:ln>
        </p:spPr>
        <p:txBody>
          <a:bodyPr>
            <a:spAutoFit/>
          </a:bodyPr>
          <a:lstStyle/>
          <a:p>
            <a:r>
              <a:rPr lang="en-GB" b="1">
                <a:solidFill>
                  <a:schemeClr val="accent2"/>
                </a:solidFill>
                <a:latin typeface="Calibri" pitchFamily="34" charset="0"/>
              </a:rPr>
              <a:t>2011</a:t>
            </a:r>
          </a:p>
        </p:txBody>
      </p:sp>
      <p:sp>
        <p:nvSpPr>
          <p:cNvPr id="17" name="TextBox 16"/>
          <p:cNvSpPr txBox="1"/>
          <p:nvPr/>
        </p:nvSpPr>
        <p:spPr>
          <a:xfrm>
            <a:off x="5508625" y="1125538"/>
            <a:ext cx="1366838" cy="3538537"/>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600">
                <a:solidFill>
                  <a:srgbClr val="000000"/>
                </a:solidFill>
                <a:cs typeface="Arial" charset="0"/>
              </a:rPr>
              <a:t>6</a:t>
            </a:r>
            <a:r>
              <a:rPr lang="en-GB" sz="1600" baseline="30000">
                <a:solidFill>
                  <a:srgbClr val="000000"/>
                </a:solidFill>
                <a:cs typeface="Arial" charset="0"/>
              </a:rPr>
              <a:t>th</a:t>
            </a:r>
            <a:r>
              <a:rPr lang="en-GB" sz="1600">
                <a:solidFill>
                  <a:srgbClr val="000000"/>
                </a:solidFill>
                <a:cs typeface="Arial" charset="0"/>
              </a:rPr>
              <a:t> SEE Ministerial</a:t>
            </a:r>
          </a:p>
          <a:p>
            <a:pPr>
              <a:defRPr/>
            </a:pPr>
            <a:endParaRPr lang="en-GB" sz="1600">
              <a:solidFill>
                <a:srgbClr val="000000"/>
              </a:solidFill>
              <a:cs typeface="Arial" charset="0"/>
            </a:endParaRPr>
          </a:p>
          <a:p>
            <a:pPr>
              <a:defRPr/>
            </a:pPr>
            <a:r>
              <a:rPr lang="en-GB" sz="1600">
                <a:solidFill>
                  <a:srgbClr val="000000"/>
                </a:solidFill>
                <a:cs typeface="Arial" charset="0"/>
              </a:rPr>
              <a:t>SEE 2020 Vision based on five pillars (integrated, smart, sustainable, inclusive and governance for growth </a:t>
            </a:r>
          </a:p>
          <a:p>
            <a:pPr>
              <a:defRPr/>
            </a:pPr>
            <a:endParaRPr lang="en-GB" sz="1600">
              <a:solidFill>
                <a:srgbClr val="000000"/>
              </a:solidFill>
              <a:cs typeface="Arial" charset="0"/>
            </a:endParaRPr>
          </a:p>
          <a:p>
            <a:pPr>
              <a:defRPr/>
            </a:pPr>
            <a:endParaRPr lang="en-GB" sz="1600">
              <a:solidFill>
                <a:srgbClr val="000000"/>
              </a:solidFill>
              <a:cs typeface="Arial" charset="0"/>
            </a:endParaRPr>
          </a:p>
        </p:txBody>
      </p:sp>
      <p:sp>
        <p:nvSpPr>
          <p:cNvPr id="28686" name="TextBox 9"/>
          <p:cNvSpPr txBox="1">
            <a:spLocks noChangeArrowheads="1"/>
          </p:cNvSpPr>
          <p:nvPr/>
        </p:nvSpPr>
        <p:spPr bwMode="auto">
          <a:xfrm>
            <a:off x="7235825" y="765175"/>
            <a:ext cx="792163" cy="369888"/>
          </a:xfrm>
          <a:prstGeom prst="rect">
            <a:avLst/>
          </a:prstGeom>
          <a:noFill/>
          <a:ln w="9525">
            <a:noFill/>
            <a:miter lim="800000"/>
            <a:headEnd/>
            <a:tailEnd/>
          </a:ln>
        </p:spPr>
        <p:txBody>
          <a:bodyPr>
            <a:spAutoFit/>
          </a:bodyPr>
          <a:lstStyle/>
          <a:p>
            <a:r>
              <a:rPr lang="en-GB" b="1">
                <a:solidFill>
                  <a:schemeClr val="accent2"/>
                </a:solidFill>
                <a:latin typeface="Calibri" pitchFamily="34" charset="0"/>
              </a:rPr>
              <a:t>2012</a:t>
            </a:r>
          </a:p>
        </p:txBody>
      </p:sp>
      <p:sp>
        <p:nvSpPr>
          <p:cNvPr id="19" name="TextBox 18"/>
          <p:cNvSpPr txBox="1"/>
          <p:nvPr/>
        </p:nvSpPr>
        <p:spPr>
          <a:xfrm>
            <a:off x="7092950" y="1125538"/>
            <a:ext cx="1439863" cy="2308225"/>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600">
                <a:solidFill>
                  <a:srgbClr val="000000"/>
                </a:solidFill>
                <a:cs typeface="Arial" charset="0"/>
              </a:rPr>
              <a:t>7</a:t>
            </a:r>
            <a:r>
              <a:rPr lang="en-GB" sz="1600" baseline="30000">
                <a:solidFill>
                  <a:srgbClr val="000000"/>
                </a:solidFill>
                <a:cs typeface="Arial" charset="0"/>
              </a:rPr>
              <a:t>th</a:t>
            </a:r>
            <a:r>
              <a:rPr lang="en-GB" sz="1600">
                <a:solidFill>
                  <a:srgbClr val="000000"/>
                </a:solidFill>
                <a:cs typeface="Arial" charset="0"/>
              </a:rPr>
              <a:t> SEE Ministerial</a:t>
            </a:r>
          </a:p>
          <a:p>
            <a:pPr>
              <a:defRPr/>
            </a:pPr>
            <a:endParaRPr lang="en-GB" sz="1600">
              <a:solidFill>
                <a:srgbClr val="000000"/>
              </a:solidFill>
              <a:cs typeface="Arial" charset="0"/>
            </a:endParaRPr>
          </a:p>
          <a:p>
            <a:pPr>
              <a:defRPr/>
            </a:pPr>
            <a:r>
              <a:rPr lang="en-GB" sz="1600">
                <a:solidFill>
                  <a:srgbClr val="000000"/>
                </a:solidFill>
                <a:cs typeface="Arial" charset="0"/>
              </a:rPr>
              <a:t>Endorsement of SEE 2020 headline targets</a:t>
            </a:r>
          </a:p>
          <a:p>
            <a:pPr>
              <a:defRPr/>
            </a:pPr>
            <a:endParaRPr lang="en-GB" sz="1600">
              <a:solidFill>
                <a:srgbClr val="000000"/>
              </a:solidFill>
              <a:cs typeface="Arial" charset="0"/>
            </a:endParaRPr>
          </a:p>
          <a:p>
            <a:pPr>
              <a:defRPr/>
            </a:pPr>
            <a:endParaRPr lang="en-GB" sz="1600">
              <a:solidFill>
                <a:srgbClr val="000000"/>
              </a:solidFill>
              <a:cs typeface="Arial" charset="0"/>
            </a:endParaRPr>
          </a:p>
        </p:txBody>
      </p:sp>
      <p:pic>
        <p:nvPicPr>
          <p:cNvPr id="28688" name="Picture 19" descr="Photo Ministerial Nov2011.jpg"/>
          <p:cNvPicPr>
            <a:picLocks noChangeAspect="1"/>
          </p:cNvPicPr>
          <p:nvPr/>
        </p:nvPicPr>
        <p:blipFill>
          <a:blip r:embed="rId2" cstate="print"/>
          <a:srcRect/>
          <a:stretch>
            <a:fillRect/>
          </a:stretch>
        </p:blipFill>
        <p:spPr bwMode="auto">
          <a:xfrm>
            <a:off x="5148263" y="4221163"/>
            <a:ext cx="2447925" cy="1041400"/>
          </a:xfrm>
          <a:prstGeom prst="rect">
            <a:avLst/>
          </a:prstGeom>
          <a:noFill/>
          <a:ln w="9525">
            <a:noFill/>
            <a:miter lim="800000"/>
            <a:headEnd/>
            <a:tailEnd/>
          </a:ln>
        </p:spPr>
      </p:pic>
      <p:pic>
        <p:nvPicPr>
          <p:cNvPr id="28689" name="Picture 15"/>
          <p:cNvPicPr>
            <a:picLocks noChangeAspect="1" noChangeArrowheads="1"/>
          </p:cNvPicPr>
          <p:nvPr/>
        </p:nvPicPr>
        <p:blipFill>
          <a:blip r:embed="rId3" cstate="print"/>
          <a:srcRect/>
          <a:stretch>
            <a:fillRect/>
          </a:stretch>
        </p:blipFill>
        <p:spPr bwMode="auto">
          <a:xfrm>
            <a:off x="2339975" y="4924425"/>
            <a:ext cx="1419225" cy="1933575"/>
          </a:xfrm>
          <a:prstGeom prst="rect">
            <a:avLst/>
          </a:prstGeom>
          <a:noFill/>
          <a:ln w="9525">
            <a:noFill/>
            <a:miter lim="800000"/>
            <a:headEnd/>
            <a:tailEnd/>
          </a:ln>
        </p:spPr>
      </p:pic>
      <p:pic>
        <p:nvPicPr>
          <p:cNvPr id="28690" name="Picture 16"/>
          <p:cNvPicPr>
            <a:picLocks noChangeAspect="1" noChangeArrowheads="1"/>
          </p:cNvPicPr>
          <p:nvPr/>
        </p:nvPicPr>
        <p:blipFill>
          <a:blip r:embed="rId4" cstate="print"/>
          <a:srcRect/>
          <a:stretch>
            <a:fillRect/>
          </a:stretch>
        </p:blipFill>
        <p:spPr bwMode="auto">
          <a:xfrm>
            <a:off x="3924300" y="2060575"/>
            <a:ext cx="1209675"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052513"/>
          </a:xfrm>
        </p:spPr>
        <p:txBody>
          <a:bodyPr/>
          <a:lstStyle/>
          <a:p>
            <a:pPr eaLnBrk="1" hangingPunct="1"/>
            <a:r>
              <a:rPr lang="en-GB" sz="2800" smtClean="0">
                <a:solidFill>
                  <a:schemeClr val="bg1"/>
                </a:solidFill>
              </a:rPr>
              <a:t>From the Regional Framework on Investment to SEE 2020</a:t>
            </a:r>
          </a:p>
        </p:txBody>
      </p:sp>
      <p:sp>
        <p:nvSpPr>
          <p:cNvPr id="29699" name="Slide Number Placeholder 3"/>
          <p:cNvSpPr>
            <a:spLocks noGrp="1"/>
          </p:cNvSpPr>
          <p:nvPr>
            <p:ph type="sldNum" sz="quarter" idx="11"/>
          </p:nvPr>
        </p:nvSpPr>
        <p:spPr bwMode="auto">
          <a:noFill/>
          <a:ln>
            <a:miter lim="800000"/>
            <a:headEnd/>
            <a:tailEnd/>
          </a:ln>
        </p:spPr>
        <p:txBody>
          <a:bodyPr/>
          <a:lstStyle/>
          <a:p>
            <a:fld id="{44C8ABEA-B830-4625-A6CE-E8E07170CEC5}" type="slidenum">
              <a:rPr lang="en-GB" smtClean="0"/>
              <a:pPr/>
              <a:t>11</a:t>
            </a:fld>
            <a:endParaRPr lang="en-GB" smtClean="0"/>
          </a:p>
        </p:txBody>
      </p:sp>
      <p:graphicFrame>
        <p:nvGraphicFramePr>
          <p:cNvPr id="20" name="Diagram 19"/>
          <p:cNvGraphicFramePr/>
          <p:nvPr/>
        </p:nvGraphicFramePr>
        <p:xfrm>
          <a:off x="611560" y="1340768"/>
          <a:ext cx="763284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Pentagon 20"/>
          <p:cNvSpPr/>
          <p:nvPr/>
        </p:nvSpPr>
        <p:spPr>
          <a:xfrm>
            <a:off x="3059113" y="4941888"/>
            <a:ext cx="360362" cy="358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22" name="Pentagon 21"/>
          <p:cNvSpPr/>
          <p:nvPr/>
        </p:nvSpPr>
        <p:spPr>
          <a:xfrm>
            <a:off x="5795963" y="4941888"/>
            <a:ext cx="360362" cy="358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052513"/>
          </a:xfrm>
        </p:spPr>
        <p:txBody>
          <a:bodyPr/>
          <a:lstStyle/>
          <a:p>
            <a:pPr eaLnBrk="1" hangingPunct="1"/>
            <a:r>
              <a:rPr lang="en-GB" smtClean="0">
                <a:solidFill>
                  <a:schemeClr val="bg1"/>
                </a:solidFill>
              </a:rPr>
              <a:t>IRI assessment methodology</a:t>
            </a:r>
          </a:p>
        </p:txBody>
      </p:sp>
      <p:sp>
        <p:nvSpPr>
          <p:cNvPr id="30723" name="Slide Number Placeholder 3"/>
          <p:cNvSpPr>
            <a:spLocks noGrp="1"/>
          </p:cNvSpPr>
          <p:nvPr>
            <p:ph type="sldNum" sz="quarter" idx="11"/>
          </p:nvPr>
        </p:nvSpPr>
        <p:spPr bwMode="auto">
          <a:noFill/>
          <a:ln>
            <a:miter lim="800000"/>
            <a:headEnd/>
            <a:tailEnd/>
          </a:ln>
        </p:spPr>
        <p:txBody>
          <a:bodyPr/>
          <a:lstStyle/>
          <a:p>
            <a:fld id="{2B938601-4FD9-496D-BD2D-0AD6E95516E9}" type="slidenum">
              <a:rPr lang="en-GB" smtClean="0"/>
              <a:pPr/>
              <a:t>12</a:t>
            </a:fld>
            <a:endParaRPr lang="en-GB" smtClean="0"/>
          </a:p>
        </p:txBody>
      </p:sp>
      <p:grpSp>
        <p:nvGrpSpPr>
          <p:cNvPr id="30724" name="Group 1"/>
          <p:cNvGrpSpPr>
            <a:grpSpLocks noChangeAspect="1"/>
          </p:cNvGrpSpPr>
          <p:nvPr/>
        </p:nvGrpSpPr>
        <p:grpSpPr bwMode="auto">
          <a:xfrm>
            <a:off x="539750" y="1341438"/>
            <a:ext cx="7920038" cy="4641850"/>
            <a:chOff x="0" y="0"/>
            <a:chExt cx="9467" cy="6007"/>
          </a:xfrm>
        </p:grpSpPr>
        <p:sp>
          <p:nvSpPr>
            <p:cNvPr id="30730" name="AutoShape 162"/>
            <p:cNvSpPr>
              <a:spLocks noChangeAspect="1" noChangeArrowheads="1" noTextEdit="1"/>
            </p:cNvSpPr>
            <p:nvPr/>
          </p:nvSpPr>
          <p:spPr bwMode="auto">
            <a:xfrm>
              <a:off x="0" y="0"/>
              <a:ext cx="9467" cy="6007"/>
            </a:xfrm>
            <a:prstGeom prst="rect">
              <a:avLst/>
            </a:prstGeom>
            <a:noFill/>
            <a:ln w="9525">
              <a:noFill/>
              <a:miter lim="800000"/>
              <a:headEnd/>
              <a:tailEnd/>
            </a:ln>
          </p:spPr>
          <p:txBody>
            <a:bodyPr/>
            <a:lstStyle/>
            <a:p>
              <a:endParaRPr lang="en-GB"/>
            </a:p>
          </p:txBody>
        </p:sp>
        <p:sp>
          <p:nvSpPr>
            <p:cNvPr id="30731" name="Rectangle 161"/>
            <p:cNvSpPr>
              <a:spLocks noChangeArrowheads="1"/>
            </p:cNvSpPr>
            <p:nvPr/>
          </p:nvSpPr>
          <p:spPr bwMode="auto">
            <a:xfrm>
              <a:off x="7970" y="5291"/>
              <a:ext cx="60" cy="150"/>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600">
                  <a:solidFill>
                    <a:srgbClr val="000066"/>
                  </a:solidFill>
                  <a:cs typeface="Times New Roman" pitchFamily="18" charset="0"/>
                </a:rPr>
                <a:t>1</a:t>
              </a:r>
              <a:endParaRPr lang="en-GB" altLang="zh-CN">
                <a:cs typeface="Times New Roman" pitchFamily="18" charset="0"/>
              </a:endParaRPr>
            </a:p>
          </p:txBody>
        </p:sp>
        <p:sp>
          <p:nvSpPr>
            <p:cNvPr id="30732" name="Rectangle 160"/>
            <p:cNvSpPr>
              <a:spLocks noChangeArrowheads="1"/>
            </p:cNvSpPr>
            <p:nvPr/>
          </p:nvSpPr>
          <p:spPr bwMode="auto">
            <a:xfrm>
              <a:off x="4688" y="110"/>
              <a:ext cx="3907" cy="421"/>
            </a:xfrm>
            <a:prstGeom prst="rect">
              <a:avLst/>
            </a:prstGeom>
            <a:solidFill>
              <a:srgbClr val="FFFFFF"/>
            </a:solidFill>
            <a:ln w="9525">
              <a:noFill/>
              <a:miter lim="800000"/>
              <a:headEnd/>
              <a:tailEnd/>
            </a:ln>
          </p:spPr>
          <p:txBody>
            <a:bodyPr/>
            <a:lstStyle/>
            <a:p>
              <a:endParaRPr lang="en-US"/>
            </a:p>
          </p:txBody>
        </p:sp>
        <p:sp>
          <p:nvSpPr>
            <p:cNvPr id="30733" name="Rectangle 159"/>
            <p:cNvSpPr>
              <a:spLocks noChangeArrowheads="1"/>
            </p:cNvSpPr>
            <p:nvPr/>
          </p:nvSpPr>
          <p:spPr bwMode="auto">
            <a:xfrm>
              <a:off x="4688" y="531"/>
              <a:ext cx="381" cy="320"/>
            </a:xfrm>
            <a:prstGeom prst="rect">
              <a:avLst/>
            </a:prstGeom>
            <a:solidFill>
              <a:srgbClr val="8DB3E2"/>
            </a:solidFill>
            <a:ln w="9525">
              <a:noFill/>
              <a:miter lim="800000"/>
              <a:headEnd/>
              <a:tailEnd/>
            </a:ln>
          </p:spPr>
          <p:txBody>
            <a:bodyPr/>
            <a:lstStyle/>
            <a:p>
              <a:endParaRPr lang="en-US"/>
            </a:p>
          </p:txBody>
        </p:sp>
        <p:sp>
          <p:nvSpPr>
            <p:cNvPr id="30734" name="Rectangle 158"/>
            <p:cNvSpPr>
              <a:spLocks noChangeArrowheads="1"/>
            </p:cNvSpPr>
            <p:nvPr/>
          </p:nvSpPr>
          <p:spPr bwMode="auto">
            <a:xfrm>
              <a:off x="5069" y="531"/>
              <a:ext cx="3526" cy="320"/>
            </a:xfrm>
            <a:prstGeom prst="rect">
              <a:avLst/>
            </a:prstGeom>
            <a:solidFill>
              <a:srgbClr val="8DB3E2"/>
            </a:solidFill>
            <a:ln w="9525">
              <a:noFill/>
              <a:miter lim="800000"/>
              <a:headEnd/>
              <a:tailEnd/>
            </a:ln>
          </p:spPr>
          <p:txBody>
            <a:bodyPr/>
            <a:lstStyle/>
            <a:p>
              <a:endParaRPr lang="en-US"/>
            </a:p>
          </p:txBody>
        </p:sp>
        <p:sp>
          <p:nvSpPr>
            <p:cNvPr id="30735" name="Rectangle 157"/>
            <p:cNvSpPr>
              <a:spLocks noChangeArrowheads="1"/>
            </p:cNvSpPr>
            <p:nvPr/>
          </p:nvSpPr>
          <p:spPr bwMode="auto">
            <a:xfrm>
              <a:off x="4688" y="851"/>
              <a:ext cx="381" cy="2112"/>
            </a:xfrm>
            <a:prstGeom prst="rect">
              <a:avLst/>
            </a:prstGeom>
            <a:solidFill>
              <a:srgbClr val="8DB3E2"/>
            </a:solidFill>
            <a:ln w="9525">
              <a:noFill/>
              <a:miter lim="800000"/>
              <a:headEnd/>
              <a:tailEnd/>
            </a:ln>
          </p:spPr>
          <p:txBody>
            <a:bodyPr/>
            <a:lstStyle/>
            <a:p>
              <a:endParaRPr lang="en-US"/>
            </a:p>
          </p:txBody>
        </p:sp>
        <p:sp>
          <p:nvSpPr>
            <p:cNvPr id="30736" name="Rectangle 156"/>
            <p:cNvSpPr>
              <a:spLocks noChangeArrowheads="1"/>
            </p:cNvSpPr>
            <p:nvPr/>
          </p:nvSpPr>
          <p:spPr bwMode="auto">
            <a:xfrm>
              <a:off x="5069" y="851"/>
              <a:ext cx="601" cy="471"/>
            </a:xfrm>
            <a:prstGeom prst="rect">
              <a:avLst/>
            </a:prstGeom>
            <a:solidFill>
              <a:srgbClr val="D9D9D9"/>
            </a:solidFill>
            <a:ln w="9525">
              <a:noFill/>
              <a:miter lim="800000"/>
              <a:headEnd/>
              <a:tailEnd/>
            </a:ln>
          </p:spPr>
          <p:txBody>
            <a:bodyPr/>
            <a:lstStyle/>
            <a:p>
              <a:endParaRPr lang="en-US"/>
            </a:p>
          </p:txBody>
        </p:sp>
        <p:sp>
          <p:nvSpPr>
            <p:cNvPr id="30737" name="Rectangle 155"/>
            <p:cNvSpPr>
              <a:spLocks noChangeArrowheads="1"/>
            </p:cNvSpPr>
            <p:nvPr/>
          </p:nvSpPr>
          <p:spPr bwMode="auto">
            <a:xfrm>
              <a:off x="5670" y="851"/>
              <a:ext cx="2925" cy="471"/>
            </a:xfrm>
            <a:prstGeom prst="rect">
              <a:avLst/>
            </a:prstGeom>
            <a:solidFill>
              <a:srgbClr val="D9D9D9"/>
            </a:solidFill>
            <a:ln w="9525">
              <a:noFill/>
              <a:miter lim="800000"/>
              <a:headEnd/>
              <a:tailEnd/>
            </a:ln>
          </p:spPr>
          <p:txBody>
            <a:bodyPr/>
            <a:lstStyle/>
            <a:p>
              <a:endParaRPr lang="en-US"/>
            </a:p>
          </p:txBody>
        </p:sp>
        <p:sp>
          <p:nvSpPr>
            <p:cNvPr id="30738" name="Rectangle 154"/>
            <p:cNvSpPr>
              <a:spLocks noChangeArrowheads="1"/>
            </p:cNvSpPr>
            <p:nvPr/>
          </p:nvSpPr>
          <p:spPr bwMode="auto">
            <a:xfrm>
              <a:off x="5069" y="1322"/>
              <a:ext cx="601" cy="540"/>
            </a:xfrm>
            <a:prstGeom prst="rect">
              <a:avLst/>
            </a:prstGeom>
            <a:solidFill>
              <a:srgbClr val="D9D9D9"/>
            </a:solidFill>
            <a:ln w="9525">
              <a:noFill/>
              <a:miter lim="800000"/>
              <a:headEnd/>
              <a:tailEnd/>
            </a:ln>
          </p:spPr>
          <p:txBody>
            <a:bodyPr/>
            <a:lstStyle/>
            <a:p>
              <a:endParaRPr lang="en-US"/>
            </a:p>
          </p:txBody>
        </p:sp>
        <p:sp>
          <p:nvSpPr>
            <p:cNvPr id="30739" name="Rectangle 153"/>
            <p:cNvSpPr>
              <a:spLocks noChangeArrowheads="1"/>
            </p:cNvSpPr>
            <p:nvPr/>
          </p:nvSpPr>
          <p:spPr bwMode="auto">
            <a:xfrm>
              <a:off x="5670" y="1322"/>
              <a:ext cx="2925" cy="540"/>
            </a:xfrm>
            <a:prstGeom prst="rect">
              <a:avLst/>
            </a:prstGeom>
            <a:solidFill>
              <a:srgbClr val="D9D9D9"/>
            </a:solidFill>
            <a:ln w="9525">
              <a:noFill/>
              <a:miter lim="800000"/>
              <a:headEnd/>
              <a:tailEnd/>
            </a:ln>
          </p:spPr>
          <p:txBody>
            <a:bodyPr/>
            <a:lstStyle/>
            <a:p>
              <a:endParaRPr lang="en-US"/>
            </a:p>
          </p:txBody>
        </p:sp>
        <p:sp>
          <p:nvSpPr>
            <p:cNvPr id="30740" name="Rectangle 152"/>
            <p:cNvSpPr>
              <a:spLocks noChangeArrowheads="1"/>
            </p:cNvSpPr>
            <p:nvPr/>
          </p:nvSpPr>
          <p:spPr bwMode="auto">
            <a:xfrm>
              <a:off x="5069" y="1862"/>
              <a:ext cx="601" cy="1101"/>
            </a:xfrm>
            <a:prstGeom prst="rect">
              <a:avLst/>
            </a:prstGeom>
            <a:solidFill>
              <a:srgbClr val="A5BFCF"/>
            </a:solidFill>
            <a:ln w="9525">
              <a:noFill/>
              <a:miter lim="800000"/>
              <a:headEnd/>
              <a:tailEnd/>
            </a:ln>
          </p:spPr>
          <p:txBody>
            <a:bodyPr/>
            <a:lstStyle/>
            <a:p>
              <a:endParaRPr lang="en-US"/>
            </a:p>
          </p:txBody>
        </p:sp>
        <p:sp>
          <p:nvSpPr>
            <p:cNvPr id="30741" name="Rectangle 151"/>
            <p:cNvSpPr>
              <a:spLocks noChangeArrowheads="1"/>
            </p:cNvSpPr>
            <p:nvPr/>
          </p:nvSpPr>
          <p:spPr bwMode="auto">
            <a:xfrm>
              <a:off x="5670" y="1862"/>
              <a:ext cx="2925" cy="1101"/>
            </a:xfrm>
            <a:prstGeom prst="rect">
              <a:avLst/>
            </a:prstGeom>
            <a:solidFill>
              <a:srgbClr val="A5BFCF"/>
            </a:solidFill>
            <a:ln w="9525">
              <a:noFill/>
              <a:miter lim="800000"/>
              <a:headEnd/>
              <a:tailEnd/>
            </a:ln>
          </p:spPr>
          <p:txBody>
            <a:bodyPr/>
            <a:lstStyle/>
            <a:p>
              <a:endParaRPr lang="en-US"/>
            </a:p>
          </p:txBody>
        </p:sp>
        <p:sp>
          <p:nvSpPr>
            <p:cNvPr id="30742" name="Rectangle 150"/>
            <p:cNvSpPr>
              <a:spLocks noChangeArrowheads="1"/>
            </p:cNvSpPr>
            <p:nvPr/>
          </p:nvSpPr>
          <p:spPr bwMode="auto">
            <a:xfrm>
              <a:off x="5069" y="536"/>
              <a:ext cx="10" cy="2432"/>
            </a:xfrm>
            <a:prstGeom prst="rect">
              <a:avLst/>
            </a:prstGeom>
            <a:solidFill>
              <a:srgbClr val="000066"/>
            </a:solidFill>
            <a:ln w="635">
              <a:solidFill>
                <a:srgbClr val="000066"/>
              </a:solidFill>
              <a:round/>
              <a:headEnd/>
              <a:tailEnd/>
            </a:ln>
          </p:spPr>
          <p:txBody>
            <a:bodyPr/>
            <a:lstStyle/>
            <a:p>
              <a:endParaRPr lang="en-US"/>
            </a:p>
          </p:txBody>
        </p:sp>
        <p:sp>
          <p:nvSpPr>
            <p:cNvPr id="30743" name="Rectangle 149"/>
            <p:cNvSpPr>
              <a:spLocks noChangeArrowheads="1"/>
            </p:cNvSpPr>
            <p:nvPr/>
          </p:nvSpPr>
          <p:spPr bwMode="auto">
            <a:xfrm>
              <a:off x="5670" y="846"/>
              <a:ext cx="10" cy="2122"/>
            </a:xfrm>
            <a:prstGeom prst="rect">
              <a:avLst/>
            </a:prstGeom>
            <a:solidFill>
              <a:srgbClr val="000066"/>
            </a:solidFill>
            <a:ln w="635">
              <a:solidFill>
                <a:srgbClr val="000066"/>
              </a:solidFill>
              <a:round/>
              <a:headEnd/>
              <a:tailEnd/>
            </a:ln>
          </p:spPr>
          <p:txBody>
            <a:bodyPr/>
            <a:lstStyle/>
            <a:p>
              <a:endParaRPr lang="en-US"/>
            </a:p>
          </p:txBody>
        </p:sp>
        <p:sp>
          <p:nvSpPr>
            <p:cNvPr id="30744" name="Rectangle 148"/>
            <p:cNvSpPr>
              <a:spLocks noChangeArrowheads="1"/>
            </p:cNvSpPr>
            <p:nvPr/>
          </p:nvSpPr>
          <p:spPr bwMode="auto">
            <a:xfrm>
              <a:off x="4693" y="531"/>
              <a:ext cx="3907" cy="10"/>
            </a:xfrm>
            <a:prstGeom prst="rect">
              <a:avLst/>
            </a:prstGeom>
            <a:solidFill>
              <a:srgbClr val="000066"/>
            </a:solidFill>
            <a:ln w="635">
              <a:solidFill>
                <a:srgbClr val="000066"/>
              </a:solidFill>
              <a:round/>
              <a:headEnd/>
              <a:tailEnd/>
            </a:ln>
          </p:spPr>
          <p:txBody>
            <a:bodyPr/>
            <a:lstStyle/>
            <a:p>
              <a:endParaRPr lang="en-US"/>
            </a:p>
          </p:txBody>
        </p:sp>
        <p:sp>
          <p:nvSpPr>
            <p:cNvPr id="30745" name="Rectangle 147"/>
            <p:cNvSpPr>
              <a:spLocks noChangeArrowheads="1"/>
            </p:cNvSpPr>
            <p:nvPr/>
          </p:nvSpPr>
          <p:spPr bwMode="auto">
            <a:xfrm>
              <a:off x="4693" y="851"/>
              <a:ext cx="3907" cy="10"/>
            </a:xfrm>
            <a:prstGeom prst="rect">
              <a:avLst/>
            </a:prstGeom>
            <a:solidFill>
              <a:srgbClr val="000066"/>
            </a:solidFill>
            <a:ln w="635">
              <a:solidFill>
                <a:srgbClr val="000066"/>
              </a:solidFill>
              <a:round/>
              <a:headEnd/>
              <a:tailEnd/>
            </a:ln>
          </p:spPr>
          <p:txBody>
            <a:bodyPr/>
            <a:lstStyle/>
            <a:p>
              <a:endParaRPr lang="en-US"/>
            </a:p>
          </p:txBody>
        </p:sp>
        <p:sp>
          <p:nvSpPr>
            <p:cNvPr id="30746" name="Rectangle 146"/>
            <p:cNvSpPr>
              <a:spLocks noChangeArrowheads="1"/>
            </p:cNvSpPr>
            <p:nvPr/>
          </p:nvSpPr>
          <p:spPr bwMode="auto">
            <a:xfrm>
              <a:off x="5064" y="1322"/>
              <a:ext cx="3536" cy="10"/>
            </a:xfrm>
            <a:prstGeom prst="rect">
              <a:avLst/>
            </a:prstGeom>
            <a:solidFill>
              <a:srgbClr val="000066"/>
            </a:solidFill>
            <a:ln w="635">
              <a:solidFill>
                <a:srgbClr val="000066"/>
              </a:solidFill>
              <a:round/>
              <a:headEnd/>
              <a:tailEnd/>
            </a:ln>
          </p:spPr>
          <p:txBody>
            <a:bodyPr/>
            <a:lstStyle/>
            <a:p>
              <a:endParaRPr lang="en-US"/>
            </a:p>
          </p:txBody>
        </p:sp>
        <p:sp>
          <p:nvSpPr>
            <p:cNvPr id="30747" name="Rectangle 145"/>
            <p:cNvSpPr>
              <a:spLocks noChangeArrowheads="1"/>
            </p:cNvSpPr>
            <p:nvPr/>
          </p:nvSpPr>
          <p:spPr bwMode="auto">
            <a:xfrm>
              <a:off x="5064" y="1862"/>
              <a:ext cx="3536" cy="10"/>
            </a:xfrm>
            <a:prstGeom prst="rect">
              <a:avLst/>
            </a:prstGeom>
            <a:solidFill>
              <a:srgbClr val="000066"/>
            </a:solidFill>
            <a:ln w="635">
              <a:solidFill>
                <a:srgbClr val="000066"/>
              </a:solidFill>
              <a:round/>
              <a:headEnd/>
              <a:tailEnd/>
            </a:ln>
          </p:spPr>
          <p:txBody>
            <a:bodyPr/>
            <a:lstStyle/>
            <a:p>
              <a:endParaRPr lang="en-US"/>
            </a:p>
          </p:txBody>
        </p:sp>
        <p:sp>
          <p:nvSpPr>
            <p:cNvPr id="30748" name="Rectangle 144"/>
            <p:cNvSpPr>
              <a:spLocks noChangeArrowheads="1"/>
            </p:cNvSpPr>
            <p:nvPr/>
          </p:nvSpPr>
          <p:spPr bwMode="auto">
            <a:xfrm>
              <a:off x="4688" y="115"/>
              <a:ext cx="10" cy="2853"/>
            </a:xfrm>
            <a:prstGeom prst="rect">
              <a:avLst/>
            </a:prstGeom>
            <a:solidFill>
              <a:srgbClr val="000066"/>
            </a:solidFill>
            <a:ln w="635">
              <a:solidFill>
                <a:srgbClr val="000066"/>
              </a:solidFill>
              <a:round/>
              <a:headEnd/>
              <a:tailEnd/>
            </a:ln>
          </p:spPr>
          <p:txBody>
            <a:bodyPr/>
            <a:lstStyle/>
            <a:p>
              <a:endParaRPr lang="en-US"/>
            </a:p>
          </p:txBody>
        </p:sp>
        <p:sp>
          <p:nvSpPr>
            <p:cNvPr id="30749" name="Rectangle 143"/>
            <p:cNvSpPr>
              <a:spLocks noChangeArrowheads="1"/>
            </p:cNvSpPr>
            <p:nvPr/>
          </p:nvSpPr>
          <p:spPr bwMode="auto">
            <a:xfrm>
              <a:off x="8595" y="115"/>
              <a:ext cx="10" cy="2853"/>
            </a:xfrm>
            <a:prstGeom prst="rect">
              <a:avLst/>
            </a:prstGeom>
            <a:solidFill>
              <a:srgbClr val="000066"/>
            </a:solidFill>
            <a:ln w="635">
              <a:solidFill>
                <a:srgbClr val="000066"/>
              </a:solidFill>
              <a:round/>
              <a:headEnd/>
              <a:tailEnd/>
            </a:ln>
          </p:spPr>
          <p:txBody>
            <a:bodyPr/>
            <a:lstStyle/>
            <a:p>
              <a:endParaRPr lang="en-US"/>
            </a:p>
          </p:txBody>
        </p:sp>
        <p:sp>
          <p:nvSpPr>
            <p:cNvPr id="30750" name="Rectangle 142"/>
            <p:cNvSpPr>
              <a:spLocks noChangeArrowheads="1"/>
            </p:cNvSpPr>
            <p:nvPr/>
          </p:nvSpPr>
          <p:spPr bwMode="auto">
            <a:xfrm>
              <a:off x="4693" y="110"/>
              <a:ext cx="3907" cy="10"/>
            </a:xfrm>
            <a:prstGeom prst="rect">
              <a:avLst/>
            </a:prstGeom>
            <a:solidFill>
              <a:srgbClr val="000066"/>
            </a:solidFill>
            <a:ln w="635">
              <a:solidFill>
                <a:srgbClr val="000066"/>
              </a:solidFill>
              <a:round/>
              <a:headEnd/>
              <a:tailEnd/>
            </a:ln>
          </p:spPr>
          <p:txBody>
            <a:bodyPr/>
            <a:lstStyle/>
            <a:p>
              <a:endParaRPr lang="en-US"/>
            </a:p>
          </p:txBody>
        </p:sp>
        <p:sp>
          <p:nvSpPr>
            <p:cNvPr id="30751" name="Rectangle 141"/>
            <p:cNvSpPr>
              <a:spLocks noChangeArrowheads="1"/>
            </p:cNvSpPr>
            <p:nvPr/>
          </p:nvSpPr>
          <p:spPr bwMode="auto">
            <a:xfrm>
              <a:off x="4693" y="2963"/>
              <a:ext cx="3907" cy="10"/>
            </a:xfrm>
            <a:prstGeom prst="rect">
              <a:avLst/>
            </a:prstGeom>
            <a:solidFill>
              <a:srgbClr val="000066"/>
            </a:solidFill>
            <a:ln w="635">
              <a:solidFill>
                <a:srgbClr val="000066"/>
              </a:solidFill>
              <a:round/>
              <a:headEnd/>
              <a:tailEnd/>
            </a:ln>
          </p:spPr>
          <p:txBody>
            <a:bodyPr/>
            <a:lstStyle/>
            <a:p>
              <a:endParaRPr lang="en-US"/>
            </a:p>
          </p:txBody>
        </p:sp>
        <p:sp>
          <p:nvSpPr>
            <p:cNvPr id="30752" name="Rectangle 140"/>
            <p:cNvSpPr>
              <a:spLocks noChangeArrowheads="1"/>
            </p:cNvSpPr>
            <p:nvPr/>
          </p:nvSpPr>
          <p:spPr bwMode="auto">
            <a:xfrm>
              <a:off x="5078" y="205"/>
              <a:ext cx="1793"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b="1">
                  <a:solidFill>
                    <a:srgbClr val="000066"/>
                  </a:solidFill>
                  <a:ea typeface="Times New Roman" pitchFamily="18" charset="0"/>
                  <a:cs typeface="Calibri" pitchFamily="34" charset="0"/>
                </a:rPr>
                <a:t>Dimensions                      </a:t>
              </a:r>
              <a:endParaRPr lang="en-GB" altLang="zh-CN">
                <a:cs typeface="Calibri" pitchFamily="34" charset="0"/>
              </a:endParaRPr>
            </a:p>
          </p:txBody>
        </p:sp>
        <p:sp>
          <p:nvSpPr>
            <p:cNvPr id="30753" name="Rectangle 138"/>
            <p:cNvSpPr>
              <a:spLocks noChangeArrowheads="1"/>
            </p:cNvSpPr>
            <p:nvPr/>
          </p:nvSpPr>
          <p:spPr bwMode="auto">
            <a:xfrm>
              <a:off x="6971" y="267"/>
              <a:ext cx="1190"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b="1">
                  <a:solidFill>
                    <a:srgbClr val="000066"/>
                  </a:solidFill>
                  <a:ea typeface="Times New Roman" pitchFamily="18" charset="0"/>
                  <a:cs typeface="Calibri" pitchFamily="34" charset="0"/>
                </a:rPr>
                <a:t>Sub-dimensions</a:t>
              </a:r>
              <a:endParaRPr lang="en-GB" altLang="zh-CN">
                <a:cs typeface="Calibri" pitchFamily="34" charset="0"/>
              </a:endParaRPr>
            </a:p>
          </p:txBody>
        </p:sp>
        <p:sp>
          <p:nvSpPr>
            <p:cNvPr id="30754" name="Rectangle 137"/>
            <p:cNvSpPr>
              <a:spLocks noChangeArrowheads="1"/>
            </p:cNvSpPr>
            <p:nvPr/>
          </p:nvSpPr>
          <p:spPr bwMode="auto">
            <a:xfrm>
              <a:off x="4855" y="600"/>
              <a:ext cx="69" cy="15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800" b="1">
                  <a:solidFill>
                    <a:srgbClr val="FFFFFF"/>
                  </a:solidFill>
                </a:rPr>
                <a:t>1</a:t>
              </a:r>
              <a:endParaRPr lang="en-GB" altLang="zh-CN"/>
            </a:p>
          </p:txBody>
        </p:sp>
        <p:sp>
          <p:nvSpPr>
            <p:cNvPr id="30755" name="Rectangle 136"/>
            <p:cNvSpPr>
              <a:spLocks noChangeArrowheads="1"/>
            </p:cNvSpPr>
            <p:nvPr/>
          </p:nvSpPr>
          <p:spPr bwMode="auto">
            <a:xfrm>
              <a:off x="5113" y="600"/>
              <a:ext cx="1948" cy="15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800" b="1">
                  <a:solidFill>
                    <a:srgbClr val="FFFFFF"/>
                  </a:solidFill>
                </a:rPr>
                <a:t>Investment Policy and Promotion</a:t>
              </a:r>
              <a:endParaRPr lang="en-GB" altLang="zh-CN"/>
            </a:p>
          </p:txBody>
        </p:sp>
        <p:sp>
          <p:nvSpPr>
            <p:cNvPr id="30756" name="Rectangle 134"/>
            <p:cNvSpPr>
              <a:spLocks noChangeArrowheads="1"/>
            </p:cNvSpPr>
            <p:nvPr/>
          </p:nvSpPr>
          <p:spPr bwMode="auto">
            <a:xfrm>
              <a:off x="4828" y="1633"/>
              <a:ext cx="15" cy="4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 b="1">
                  <a:solidFill>
                    <a:srgbClr val="FFFFFF"/>
                  </a:solidFill>
                  <a:ea typeface="Times New Roman" pitchFamily="18" charset="0"/>
                  <a:cs typeface="Calibri" pitchFamily="34" charset="0"/>
                </a:rPr>
                <a:t>-</a:t>
              </a:r>
              <a:endParaRPr lang="en-GB" altLang="zh-CN">
                <a:cs typeface="Calibri" pitchFamily="34" charset="0"/>
              </a:endParaRPr>
            </a:p>
          </p:txBody>
        </p:sp>
        <p:sp>
          <p:nvSpPr>
            <p:cNvPr id="30757" name="Rectangle 132"/>
            <p:cNvSpPr>
              <a:spLocks noChangeArrowheads="1"/>
            </p:cNvSpPr>
            <p:nvPr/>
          </p:nvSpPr>
          <p:spPr bwMode="auto">
            <a:xfrm>
              <a:off x="5301" y="1003"/>
              <a:ext cx="149" cy="13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700" b="1">
                  <a:solidFill>
                    <a:srgbClr val="000066"/>
                  </a:solidFill>
                  <a:ea typeface="Times New Roman" pitchFamily="18" charset="0"/>
                  <a:cs typeface="Calibri" pitchFamily="34" charset="0"/>
                </a:rPr>
                <a:t>1.1</a:t>
              </a:r>
              <a:endParaRPr lang="en-GB" altLang="zh-CN">
                <a:cs typeface="Calibri" pitchFamily="34" charset="0"/>
              </a:endParaRPr>
            </a:p>
          </p:txBody>
        </p:sp>
        <p:sp>
          <p:nvSpPr>
            <p:cNvPr id="30758" name="Rectangle 131"/>
            <p:cNvSpPr>
              <a:spLocks noChangeArrowheads="1"/>
            </p:cNvSpPr>
            <p:nvPr/>
          </p:nvSpPr>
          <p:spPr bwMode="auto">
            <a:xfrm>
              <a:off x="6576" y="1003"/>
              <a:ext cx="1071" cy="13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700" b="1">
                  <a:solidFill>
                    <a:srgbClr val="000066"/>
                  </a:solidFill>
                  <a:ea typeface="Times New Roman" pitchFamily="18" charset="0"/>
                  <a:cs typeface="Calibri" pitchFamily="34" charset="0"/>
                </a:rPr>
                <a:t>FDI Policy                  </a:t>
              </a:r>
              <a:endParaRPr lang="en-GB" altLang="zh-CN">
                <a:cs typeface="Calibri" pitchFamily="34" charset="0"/>
              </a:endParaRPr>
            </a:p>
          </p:txBody>
        </p:sp>
        <p:sp>
          <p:nvSpPr>
            <p:cNvPr id="30759" name="Rectangle 130"/>
            <p:cNvSpPr>
              <a:spLocks noChangeArrowheads="1"/>
            </p:cNvSpPr>
            <p:nvPr/>
          </p:nvSpPr>
          <p:spPr bwMode="auto">
            <a:xfrm>
              <a:off x="5301" y="1513"/>
              <a:ext cx="149" cy="13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700" b="1">
                  <a:solidFill>
                    <a:srgbClr val="000066"/>
                  </a:solidFill>
                  <a:ea typeface="Times New Roman" pitchFamily="18" charset="0"/>
                  <a:cs typeface="Calibri" pitchFamily="34" charset="0"/>
                </a:rPr>
                <a:t>1.2</a:t>
              </a:r>
              <a:endParaRPr lang="en-GB" altLang="zh-CN">
                <a:cs typeface="Calibri" pitchFamily="34" charset="0"/>
              </a:endParaRPr>
            </a:p>
          </p:txBody>
        </p:sp>
        <p:sp>
          <p:nvSpPr>
            <p:cNvPr id="30760" name="Rectangle 129"/>
            <p:cNvSpPr>
              <a:spLocks noChangeArrowheads="1"/>
            </p:cNvSpPr>
            <p:nvPr/>
          </p:nvSpPr>
          <p:spPr bwMode="auto">
            <a:xfrm>
              <a:off x="6114" y="1513"/>
              <a:ext cx="1954" cy="13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700" b="1">
                  <a:solidFill>
                    <a:srgbClr val="000066"/>
                  </a:solidFill>
                </a:rPr>
                <a:t>Investment Promotion and Facilitation</a:t>
              </a:r>
              <a:endParaRPr lang="en-GB" altLang="zh-CN"/>
            </a:p>
          </p:txBody>
        </p:sp>
        <p:sp>
          <p:nvSpPr>
            <p:cNvPr id="30761" name="Rectangle 128"/>
            <p:cNvSpPr>
              <a:spLocks noChangeArrowheads="1"/>
            </p:cNvSpPr>
            <p:nvPr/>
          </p:nvSpPr>
          <p:spPr bwMode="auto">
            <a:xfrm>
              <a:off x="5297" y="2356"/>
              <a:ext cx="154" cy="146"/>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600" b="1">
                  <a:solidFill>
                    <a:srgbClr val="000066"/>
                  </a:solidFill>
                  <a:ea typeface="Times New Roman" pitchFamily="18" charset="0"/>
                  <a:cs typeface="Calibri" pitchFamily="34" charset="0"/>
                </a:rPr>
                <a:t>5.3</a:t>
              </a:r>
              <a:endParaRPr lang="en-GB" altLang="zh-CN">
                <a:cs typeface="Calibri" pitchFamily="34" charset="0"/>
              </a:endParaRPr>
            </a:p>
          </p:txBody>
        </p:sp>
        <p:sp>
          <p:nvSpPr>
            <p:cNvPr id="30762" name="Rectangle 127"/>
            <p:cNvSpPr>
              <a:spLocks noChangeArrowheads="1"/>
            </p:cNvSpPr>
            <p:nvPr/>
          </p:nvSpPr>
          <p:spPr bwMode="auto">
            <a:xfrm>
              <a:off x="6991" y="2356"/>
              <a:ext cx="330" cy="146"/>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600" b="1">
                  <a:solidFill>
                    <a:srgbClr val="000066"/>
                  </a:solidFill>
                  <a:ea typeface="Times New Roman" pitchFamily="18" charset="0"/>
                  <a:cs typeface="Calibri" pitchFamily="34" charset="0"/>
                </a:rPr>
                <a:t>ACAAs</a:t>
              </a:r>
              <a:endParaRPr lang="en-GB" altLang="zh-CN">
                <a:cs typeface="Calibri" pitchFamily="34" charset="0"/>
              </a:endParaRPr>
            </a:p>
          </p:txBody>
        </p:sp>
        <p:sp>
          <p:nvSpPr>
            <p:cNvPr id="30763" name="Rectangle 126"/>
            <p:cNvSpPr>
              <a:spLocks noChangeArrowheads="1"/>
            </p:cNvSpPr>
            <p:nvPr/>
          </p:nvSpPr>
          <p:spPr bwMode="auto">
            <a:xfrm>
              <a:off x="5064" y="1762"/>
              <a:ext cx="3907" cy="421"/>
            </a:xfrm>
            <a:prstGeom prst="rect">
              <a:avLst/>
            </a:prstGeom>
            <a:solidFill>
              <a:srgbClr val="FFFFFF"/>
            </a:solidFill>
            <a:ln w="9525">
              <a:noFill/>
              <a:miter lim="800000"/>
              <a:headEnd/>
              <a:tailEnd/>
            </a:ln>
          </p:spPr>
          <p:txBody>
            <a:bodyPr/>
            <a:lstStyle/>
            <a:p>
              <a:endParaRPr lang="en-US"/>
            </a:p>
          </p:txBody>
        </p:sp>
        <p:sp>
          <p:nvSpPr>
            <p:cNvPr id="30764" name="Rectangle 125"/>
            <p:cNvSpPr>
              <a:spLocks noChangeArrowheads="1"/>
            </p:cNvSpPr>
            <p:nvPr/>
          </p:nvSpPr>
          <p:spPr bwMode="auto">
            <a:xfrm>
              <a:off x="5064" y="2183"/>
              <a:ext cx="381" cy="320"/>
            </a:xfrm>
            <a:prstGeom prst="rect">
              <a:avLst/>
            </a:prstGeom>
            <a:solidFill>
              <a:srgbClr val="8DB3E2"/>
            </a:solidFill>
            <a:ln w="9525">
              <a:noFill/>
              <a:miter lim="800000"/>
              <a:headEnd/>
              <a:tailEnd/>
            </a:ln>
          </p:spPr>
          <p:txBody>
            <a:bodyPr/>
            <a:lstStyle/>
            <a:p>
              <a:endParaRPr lang="en-US"/>
            </a:p>
          </p:txBody>
        </p:sp>
        <p:sp>
          <p:nvSpPr>
            <p:cNvPr id="30765" name="Rectangle 124"/>
            <p:cNvSpPr>
              <a:spLocks noChangeArrowheads="1"/>
            </p:cNvSpPr>
            <p:nvPr/>
          </p:nvSpPr>
          <p:spPr bwMode="auto">
            <a:xfrm>
              <a:off x="5445" y="2183"/>
              <a:ext cx="3526" cy="320"/>
            </a:xfrm>
            <a:prstGeom prst="rect">
              <a:avLst/>
            </a:prstGeom>
            <a:solidFill>
              <a:srgbClr val="8DB3E2"/>
            </a:solidFill>
            <a:ln w="9525">
              <a:noFill/>
              <a:miter lim="800000"/>
              <a:headEnd/>
              <a:tailEnd/>
            </a:ln>
          </p:spPr>
          <p:txBody>
            <a:bodyPr/>
            <a:lstStyle/>
            <a:p>
              <a:endParaRPr lang="en-US"/>
            </a:p>
          </p:txBody>
        </p:sp>
        <p:sp>
          <p:nvSpPr>
            <p:cNvPr id="30766" name="Rectangle 123"/>
            <p:cNvSpPr>
              <a:spLocks noChangeArrowheads="1"/>
            </p:cNvSpPr>
            <p:nvPr/>
          </p:nvSpPr>
          <p:spPr bwMode="auto">
            <a:xfrm>
              <a:off x="5064" y="2503"/>
              <a:ext cx="381" cy="2112"/>
            </a:xfrm>
            <a:prstGeom prst="rect">
              <a:avLst/>
            </a:prstGeom>
            <a:solidFill>
              <a:srgbClr val="8DB3E2"/>
            </a:solidFill>
            <a:ln w="9525">
              <a:noFill/>
              <a:miter lim="800000"/>
              <a:headEnd/>
              <a:tailEnd/>
            </a:ln>
          </p:spPr>
          <p:txBody>
            <a:bodyPr/>
            <a:lstStyle/>
            <a:p>
              <a:endParaRPr lang="en-US"/>
            </a:p>
          </p:txBody>
        </p:sp>
        <p:sp>
          <p:nvSpPr>
            <p:cNvPr id="30767" name="Rectangle 122"/>
            <p:cNvSpPr>
              <a:spLocks noChangeArrowheads="1"/>
            </p:cNvSpPr>
            <p:nvPr/>
          </p:nvSpPr>
          <p:spPr bwMode="auto">
            <a:xfrm>
              <a:off x="5445" y="2503"/>
              <a:ext cx="601" cy="611"/>
            </a:xfrm>
            <a:prstGeom prst="rect">
              <a:avLst/>
            </a:prstGeom>
            <a:solidFill>
              <a:srgbClr val="D9D9D9"/>
            </a:solidFill>
            <a:ln w="9525">
              <a:noFill/>
              <a:miter lim="800000"/>
              <a:headEnd/>
              <a:tailEnd/>
            </a:ln>
          </p:spPr>
          <p:txBody>
            <a:bodyPr/>
            <a:lstStyle/>
            <a:p>
              <a:endParaRPr lang="en-US"/>
            </a:p>
          </p:txBody>
        </p:sp>
        <p:sp>
          <p:nvSpPr>
            <p:cNvPr id="30768" name="Rectangle 121"/>
            <p:cNvSpPr>
              <a:spLocks noChangeArrowheads="1"/>
            </p:cNvSpPr>
            <p:nvPr/>
          </p:nvSpPr>
          <p:spPr bwMode="auto">
            <a:xfrm>
              <a:off x="6046" y="2503"/>
              <a:ext cx="2925" cy="611"/>
            </a:xfrm>
            <a:prstGeom prst="rect">
              <a:avLst/>
            </a:prstGeom>
            <a:solidFill>
              <a:srgbClr val="D9D9D9"/>
            </a:solidFill>
            <a:ln w="9525">
              <a:noFill/>
              <a:miter lim="800000"/>
              <a:headEnd/>
              <a:tailEnd/>
            </a:ln>
          </p:spPr>
          <p:txBody>
            <a:bodyPr/>
            <a:lstStyle/>
            <a:p>
              <a:endParaRPr lang="en-US"/>
            </a:p>
          </p:txBody>
        </p:sp>
        <p:sp>
          <p:nvSpPr>
            <p:cNvPr id="30769" name="Rectangle 120"/>
            <p:cNvSpPr>
              <a:spLocks noChangeArrowheads="1"/>
            </p:cNvSpPr>
            <p:nvPr/>
          </p:nvSpPr>
          <p:spPr bwMode="auto">
            <a:xfrm>
              <a:off x="5445" y="3114"/>
              <a:ext cx="601" cy="550"/>
            </a:xfrm>
            <a:prstGeom prst="rect">
              <a:avLst/>
            </a:prstGeom>
            <a:solidFill>
              <a:srgbClr val="A5BFCF"/>
            </a:solidFill>
            <a:ln w="9525">
              <a:noFill/>
              <a:miter lim="800000"/>
              <a:headEnd/>
              <a:tailEnd/>
            </a:ln>
          </p:spPr>
          <p:txBody>
            <a:bodyPr/>
            <a:lstStyle/>
            <a:p>
              <a:endParaRPr lang="en-US"/>
            </a:p>
          </p:txBody>
        </p:sp>
        <p:sp>
          <p:nvSpPr>
            <p:cNvPr id="30770" name="Rectangle 119"/>
            <p:cNvSpPr>
              <a:spLocks noChangeArrowheads="1"/>
            </p:cNvSpPr>
            <p:nvPr/>
          </p:nvSpPr>
          <p:spPr bwMode="auto">
            <a:xfrm>
              <a:off x="6046" y="3114"/>
              <a:ext cx="2925" cy="550"/>
            </a:xfrm>
            <a:prstGeom prst="rect">
              <a:avLst/>
            </a:prstGeom>
            <a:solidFill>
              <a:srgbClr val="A5BFCF"/>
            </a:solidFill>
            <a:ln w="9525">
              <a:noFill/>
              <a:miter lim="800000"/>
              <a:headEnd/>
              <a:tailEnd/>
            </a:ln>
          </p:spPr>
          <p:txBody>
            <a:bodyPr/>
            <a:lstStyle/>
            <a:p>
              <a:endParaRPr lang="en-US"/>
            </a:p>
          </p:txBody>
        </p:sp>
        <p:sp>
          <p:nvSpPr>
            <p:cNvPr id="30771" name="Rectangle 118"/>
            <p:cNvSpPr>
              <a:spLocks noChangeArrowheads="1"/>
            </p:cNvSpPr>
            <p:nvPr/>
          </p:nvSpPr>
          <p:spPr bwMode="auto">
            <a:xfrm>
              <a:off x="5445" y="3664"/>
              <a:ext cx="601" cy="951"/>
            </a:xfrm>
            <a:prstGeom prst="rect">
              <a:avLst/>
            </a:prstGeom>
            <a:solidFill>
              <a:srgbClr val="A5BFCF"/>
            </a:solidFill>
            <a:ln w="9525">
              <a:noFill/>
              <a:miter lim="800000"/>
              <a:headEnd/>
              <a:tailEnd/>
            </a:ln>
          </p:spPr>
          <p:txBody>
            <a:bodyPr/>
            <a:lstStyle/>
            <a:p>
              <a:endParaRPr lang="en-US"/>
            </a:p>
          </p:txBody>
        </p:sp>
        <p:sp>
          <p:nvSpPr>
            <p:cNvPr id="30772" name="Rectangle 117"/>
            <p:cNvSpPr>
              <a:spLocks noChangeArrowheads="1"/>
            </p:cNvSpPr>
            <p:nvPr/>
          </p:nvSpPr>
          <p:spPr bwMode="auto">
            <a:xfrm>
              <a:off x="6046" y="3664"/>
              <a:ext cx="2925" cy="951"/>
            </a:xfrm>
            <a:prstGeom prst="rect">
              <a:avLst/>
            </a:prstGeom>
            <a:solidFill>
              <a:srgbClr val="A5BFCF"/>
            </a:solidFill>
            <a:ln w="9525">
              <a:noFill/>
              <a:miter lim="800000"/>
              <a:headEnd/>
              <a:tailEnd/>
            </a:ln>
          </p:spPr>
          <p:txBody>
            <a:bodyPr/>
            <a:lstStyle/>
            <a:p>
              <a:endParaRPr lang="en-US"/>
            </a:p>
          </p:txBody>
        </p:sp>
        <p:sp>
          <p:nvSpPr>
            <p:cNvPr id="30773" name="Rectangle 116"/>
            <p:cNvSpPr>
              <a:spLocks noChangeArrowheads="1"/>
            </p:cNvSpPr>
            <p:nvPr/>
          </p:nvSpPr>
          <p:spPr bwMode="auto">
            <a:xfrm>
              <a:off x="5445" y="2188"/>
              <a:ext cx="10" cy="2432"/>
            </a:xfrm>
            <a:prstGeom prst="rect">
              <a:avLst/>
            </a:prstGeom>
            <a:solidFill>
              <a:srgbClr val="000066"/>
            </a:solidFill>
            <a:ln w="635">
              <a:solidFill>
                <a:srgbClr val="000066"/>
              </a:solidFill>
              <a:round/>
              <a:headEnd/>
              <a:tailEnd/>
            </a:ln>
          </p:spPr>
          <p:txBody>
            <a:bodyPr/>
            <a:lstStyle/>
            <a:p>
              <a:endParaRPr lang="en-US"/>
            </a:p>
          </p:txBody>
        </p:sp>
        <p:sp>
          <p:nvSpPr>
            <p:cNvPr id="30774" name="Rectangle 114"/>
            <p:cNvSpPr>
              <a:spLocks noChangeArrowheads="1"/>
            </p:cNvSpPr>
            <p:nvPr/>
          </p:nvSpPr>
          <p:spPr bwMode="auto">
            <a:xfrm>
              <a:off x="5069" y="2183"/>
              <a:ext cx="3907" cy="10"/>
            </a:xfrm>
            <a:prstGeom prst="rect">
              <a:avLst/>
            </a:prstGeom>
            <a:solidFill>
              <a:srgbClr val="000066"/>
            </a:solidFill>
            <a:ln w="635">
              <a:solidFill>
                <a:srgbClr val="000066"/>
              </a:solidFill>
              <a:round/>
              <a:headEnd/>
              <a:tailEnd/>
            </a:ln>
          </p:spPr>
          <p:txBody>
            <a:bodyPr/>
            <a:lstStyle/>
            <a:p>
              <a:endParaRPr lang="en-US"/>
            </a:p>
          </p:txBody>
        </p:sp>
        <p:sp>
          <p:nvSpPr>
            <p:cNvPr id="30775" name="Rectangle 113"/>
            <p:cNvSpPr>
              <a:spLocks noChangeArrowheads="1"/>
            </p:cNvSpPr>
            <p:nvPr/>
          </p:nvSpPr>
          <p:spPr bwMode="auto">
            <a:xfrm>
              <a:off x="5069" y="2503"/>
              <a:ext cx="3907" cy="10"/>
            </a:xfrm>
            <a:prstGeom prst="rect">
              <a:avLst/>
            </a:prstGeom>
            <a:solidFill>
              <a:srgbClr val="000066"/>
            </a:solidFill>
            <a:ln w="635">
              <a:solidFill>
                <a:srgbClr val="000066"/>
              </a:solidFill>
              <a:round/>
              <a:headEnd/>
              <a:tailEnd/>
            </a:ln>
          </p:spPr>
          <p:txBody>
            <a:bodyPr/>
            <a:lstStyle/>
            <a:p>
              <a:endParaRPr lang="en-US"/>
            </a:p>
          </p:txBody>
        </p:sp>
        <p:sp>
          <p:nvSpPr>
            <p:cNvPr id="30776" name="Rectangle 112"/>
            <p:cNvSpPr>
              <a:spLocks noChangeArrowheads="1"/>
            </p:cNvSpPr>
            <p:nvPr/>
          </p:nvSpPr>
          <p:spPr bwMode="auto">
            <a:xfrm>
              <a:off x="5440" y="3114"/>
              <a:ext cx="3536" cy="10"/>
            </a:xfrm>
            <a:prstGeom prst="rect">
              <a:avLst/>
            </a:prstGeom>
            <a:solidFill>
              <a:srgbClr val="000066"/>
            </a:solidFill>
            <a:ln w="635">
              <a:solidFill>
                <a:srgbClr val="000066"/>
              </a:solidFill>
              <a:round/>
              <a:headEnd/>
              <a:tailEnd/>
            </a:ln>
          </p:spPr>
          <p:txBody>
            <a:bodyPr/>
            <a:lstStyle/>
            <a:p>
              <a:endParaRPr lang="en-US"/>
            </a:p>
          </p:txBody>
        </p:sp>
        <p:sp>
          <p:nvSpPr>
            <p:cNvPr id="30777" name="Rectangle 111"/>
            <p:cNvSpPr>
              <a:spLocks noChangeArrowheads="1"/>
            </p:cNvSpPr>
            <p:nvPr/>
          </p:nvSpPr>
          <p:spPr bwMode="auto">
            <a:xfrm>
              <a:off x="5440" y="3664"/>
              <a:ext cx="3536" cy="10"/>
            </a:xfrm>
            <a:prstGeom prst="rect">
              <a:avLst/>
            </a:prstGeom>
            <a:solidFill>
              <a:srgbClr val="000066"/>
            </a:solidFill>
            <a:ln w="635">
              <a:solidFill>
                <a:srgbClr val="000066"/>
              </a:solidFill>
              <a:round/>
              <a:headEnd/>
              <a:tailEnd/>
            </a:ln>
          </p:spPr>
          <p:txBody>
            <a:bodyPr/>
            <a:lstStyle/>
            <a:p>
              <a:endParaRPr lang="en-US"/>
            </a:p>
          </p:txBody>
        </p:sp>
        <p:sp>
          <p:nvSpPr>
            <p:cNvPr id="30778" name="Rectangle 110"/>
            <p:cNvSpPr>
              <a:spLocks noChangeArrowheads="1"/>
            </p:cNvSpPr>
            <p:nvPr/>
          </p:nvSpPr>
          <p:spPr bwMode="auto">
            <a:xfrm>
              <a:off x="5064" y="1767"/>
              <a:ext cx="10" cy="2853"/>
            </a:xfrm>
            <a:prstGeom prst="rect">
              <a:avLst/>
            </a:prstGeom>
            <a:solidFill>
              <a:srgbClr val="000066"/>
            </a:solidFill>
            <a:ln w="635">
              <a:solidFill>
                <a:srgbClr val="000066"/>
              </a:solidFill>
              <a:round/>
              <a:headEnd/>
              <a:tailEnd/>
            </a:ln>
          </p:spPr>
          <p:txBody>
            <a:bodyPr/>
            <a:lstStyle/>
            <a:p>
              <a:endParaRPr lang="en-US"/>
            </a:p>
          </p:txBody>
        </p:sp>
        <p:sp>
          <p:nvSpPr>
            <p:cNvPr id="30779" name="Rectangle 109"/>
            <p:cNvSpPr>
              <a:spLocks noChangeArrowheads="1"/>
            </p:cNvSpPr>
            <p:nvPr/>
          </p:nvSpPr>
          <p:spPr bwMode="auto">
            <a:xfrm>
              <a:off x="8971" y="1767"/>
              <a:ext cx="10" cy="2853"/>
            </a:xfrm>
            <a:prstGeom prst="rect">
              <a:avLst/>
            </a:prstGeom>
            <a:solidFill>
              <a:srgbClr val="000066"/>
            </a:solidFill>
            <a:ln w="635">
              <a:solidFill>
                <a:srgbClr val="000066"/>
              </a:solidFill>
              <a:round/>
              <a:headEnd/>
              <a:tailEnd/>
            </a:ln>
          </p:spPr>
          <p:txBody>
            <a:bodyPr/>
            <a:lstStyle/>
            <a:p>
              <a:endParaRPr lang="en-US"/>
            </a:p>
          </p:txBody>
        </p:sp>
        <p:sp>
          <p:nvSpPr>
            <p:cNvPr id="30780" name="Rectangle 108"/>
            <p:cNvSpPr>
              <a:spLocks noChangeArrowheads="1"/>
            </p:cNvSpPr>
            <p:nvPr/>
          </p:nvSpPr>
          <p:spPr bwMode="auto">
            <a:xfrm>
              <a:off x="5069" y="1762"/>
              <a:ext cx="3907" cy="10"/>
            </a:xfrm>
            <a:prstGeom prst="rect">
              <a:avLst/>
            </a:prstGeom>
            <a:solidFill>
              <a:srgbClr val="000066"/>
            </a:solidFill>
            <a:ln w="635">
              <a:solidFill>
                <a:srgbClr val="000066"/>
              </a:solidFill>
              <a:round/>
              <a:headEnd/>
              <a:tailEnd/>
            </a:ln>
          </p:spPr>
          <p:txBody>
            <a:bodyPr/>
            <a:lstStyle/>
            <a:p>
              <a:endParaRPr lang="en-US"/>
            </a:p>
          </p:txBody>
        </p:sp>
        <p:sp>
          <p:nvSpPr>
            <p:cNvPr id="30781" name="Rectangle 107"/>
            <p:cNvSpPr>
              <a:spLocks noChangeArrowheads="1"/>
            </p:cNvSpPr>
            <p:nvPr/>
          </p:nvSpPr>
          <p:spPr bwMode="auto">
            <a:xfrm>
              <a:off x="5069" y="4275"/>
              <a:ext cx="3907" cy="10"/>
            </a:xfrm>
            <a:prstGeom prst="rect">
              <a:avLst/>
            </a:prstGeom>
            <a:solidFill>
              <a:srgbClr val="000066"/>
            </a:solidFill>
            <a:ln w="635">
              <a:solidFill>
                <a:srgbClr val="000066"/>
              </a:solidFill>
              <a:round/>
              <a:headEnd/>
              <a:tailEnd/>
            </a:ln>
          </p:spPr>
          <p:txBody>
            <a:bodyPr/>
            <a:lstStyle/>
            <a:p>
              <a:endParaRPr lang="en-US"/>
            </a:p>
          </p:txBody>
        </p:sp>
        <p:sp>
          <p:nvSpPr>
            <p:cNvPr id="30782" name="Rectangle 106"/>
            <p:cNvSpPr>
              <a:spLocks noChangeArrowheads="1"/>
            </p:cNvSpPr>
            <p:nvPr/>
          </p:nvSpPr>
          <p:spPr bwMode="auto">
            <a:xfrm>
              <a:off x="5590" y="1857"/>
              <a:ext cx="30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b="1">
                  <a:solidFill>
                    <a:srgbClr val="000066"/>
                  </a:solidFill>
                  <a:ea typeface="Times New Roman" pitchFamily="18" charset="0"/>
                  <a:cs typeface="Calibri" pitchFamily="34" charset="0"/>
                </a:rPr>
                <a:t>Sub</a:t>
              </a:r>
              <a:endParaRPr lang="en-GB" altLang="zh-CN">
                <a:cs typeface="Calibri" pitchFamily="34" charset="0"/>
              </a:endParaRPr>
            </a:p>
          </p:txBody>
        </p:sp>
        <p:sp>
          <p:nvSpPr>
            <p:cNvPr id="30783" name="Rectangle 105"/>
            <p:cNvSpPr>
              <a:spLocks noChangeArrowheads="1"/>
            </p:cNvSpPr>
            <p:nvPr/>
          </p:nvSpPr>
          <p:spPr bwMode="auto">
            <a:xfrm>
              <a:off x="5881" y="1857"/>
              <a:ext cx="6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b="1">
                  <a:solidFill>
                    <a:srgbClr val="000066"/>
                  </a:solidFill>
                  <a:ea typeface="Times New Roman" pitchFamily="18" charset="0"/>
                  <a:cs typeface="Calibri" pitchFamily="34" charset="0"/>
                </a:rPr>
                <a:t>-</a:t>
              </a:r>
              <a:endParaRPr lang="en-GB" altLang="zh-CN">
                <a:cs typeface="Calibri" pitchFamily="34" charset="0"/>
              </a:endParaRPr>
            </a:p>
          </p:txBody>
        </p:sp>
        <p:sp>
          <p:nvSpPr>
            <p:cNvPr id="30784" name="Rectangle 104"/>
            <p:cNvSpPr>
              <a:spLocks noChangeArrowheads="1"/>
            </p:cNvSpPr>
            <p:nvPr/>
          </p:nvSpPr>
          <p:spPr bwMode="auto">
            <a:xfrm>
              <a:off x="5938" y="1857"/>
              <a:ext cx="2506"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b="1">
                  <a:solidFill>
                    <a:srgbClr val="000066"/>
                  </a:solidFill>
                  <a:ea typeface="Times New Roman" pitchFamily="18" charset="0"/>
                  <a:cs typeface="Calibri" pitchFamily="34" charset="0"/>
                </a:rPr>
                <a:t>Dimensions                      Indicators</a:t>
              </a:r>
              <a:endParaRPr lang="en-GB" altLang="zh-CN">
                <a:cs typeface="Calibri" pitchFamily="34" charset="0"/>
              </a:endParaRPr>
            </a:p>
          </p:txBody>
        </p:sp>
        <p:sp>
          <p:nvSpPr>
            <p:cNvPr id="30785" name="Rectangle 103"/>
            <p:cNvSpPr>
              <a:spLocks noChangeArrowheads="1"/>
            </p:cNvSpPr>
            <p:nvPr/>
          </p:nvSpPr>
          <p:spPr bwMode="auto">
            <a:xfrm>
              <a:off x="5186" y="2251"/>
              <a:ext cx="172" cy="15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800" b="1">
                  <a:solidFill>
                    <a:srgbClr val="FFFFFF"/>
                  </a:solidFill>
                  <a:ea typeface="Times New Roman" pitchFamily="18" charset="0"/>
                  <a:cs typeface="Calibri" pitchFamily="34" charset="0"/>
                </a:rPr>
                <a:t>1.1</a:t>
              </a:r>
              <a:endParaRPr lang="en-GB" altLang="zh-CN">
                <a:cs typeface="Calibri" pitchFamily="34" charset="0"/>
              </a:endParaRPr>
            </a:p>
          </p:txBody>
        </p:sp>
        <p:sp>
          <p:nvSpPr>
            <p:cNvPr id="30786" name="Rectangle 102"/>
            <p:cNvSpPr>
              <a:spLocks noChangeArrowheads="1"/>
            </p:cNvSpPr>
            <p:nvPr/>
          </p:nvSpPr>
          <p:spPr bwMode="auto">
            <a:xfrm>
              <a:off x="6459" y="2251"/>
              <a:ext cx="630" cy="15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800" b="1">
                  <a:solidFill>
                    <a:srgbClr val="FFFFFF"/>
                  </a:solidFill>
                </a:rPr>
                <a:t>FDI Policy </a:t>
              </a:r>
              <a:endParaRPr lang="en-GB" altLang="zh-CN"/>
            </a:p>
          </p:txBody>
        </p:sp>
        <p:sp>
          <p:nvSpPr>
            <p:cNvPr id="30787" name="Rectangle 100"/>
            <p:cNvSpPr>
              <a:spLocks noChangeArrowheads="1"/>
            </p:cNvSpPr>
            <p:nvPr/>
          </p:nvSpPr>
          <p:spPr bwMode="auto">
            <a:xfrm>
              <a:off x="5626" y="2726"/>
              <a:ext cx="239" cy="13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700" b="1">
                  <a:solidFill>
                    <a:srgbClr val="000066"/>
                  </a:solidFill>
                  <a:ea typeface="Times New Roman" pitchFamily="18" charset="0"/>
                  <a:cs typeface="Calibri" pitchFamily="34" charset="0"/>
                </a:rPr>
                <a:t>1.1.8</a:t>
              </a:r>
              <a:endParaRPr lang="en-GB" altLang="zh-CN">
                <a:cs typeface="Calibri" pitchFamily="34" charset="0"/>
              </a:endParaRPr>
            </a:p>
          </p:txBody>
        </p:sp>
        <p:sp>
          <p:nvSpPr>
            <p:cNvPr id="30788" name="Rectangle 99"/>
            <p:cNvSpPr>
              <a:spLocks noChangeArrowheads="1"/>
            </p:cNvSpPr>
            <p:nvPr/>
          </p:nvSpPr>
          <p:spPr bwMode="auto">
            <a:xfrm>
              <a:off x="6803" y="2726"/>
              <a:ext cx="1399" cy="13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700" b="1">
                  <a:solidFill>
                    <a:srgbClr val="000066"/>
                  </a:solidFill>
                </a:rPr>
                <a:t>Intellectual Property Rights</a:t>
              </a:r>
              <a:endParaRPr lang="en-GB" altLang="zh-CN"/>
            </a:p>
          </p:txBody>
        </p:sp>
        <p:sp>
          <p:nvSpPr>
            <p:cNvPr id="30789" name="Rectangle 98"/>
            <p:cNvSpPr>
              <a:spLocks noChangeArrowheads="1"/>
            </p:cNvSpPr>
            <p:nvPr/>
          </p:nvSpPr>
          <p:spPr bwMode="auto">
            <a:xfrm>
              <a:off x="5440" y="3039"/>
              <a:ext cx="3907" cy="340"/>
            </a:xfrm>
            <a:prstGeom prst="rect">
              <a:avLst/>
            </a:prstGeom>
            <a:solidFill>
              <a:srgbClr val="FFFFFF"/>
            </a:solidFill>
            <a:ln w="9525">
              <a:noFill/>
              <a:miter lim="800000"/>
              <a:headEnd/>
              <a:tailEnd/>
            </a:ln>
          </p:spPr>
          <p:txBody>
            <a:bodyPr/>
            <a:lstStyle/>
            <a:p>
              <a:endParaRPr lang="en-US"/>
            </a:p>
          </p:txBody>
        </p:sp>
        <p:sp>
          <p:nvSpPr>
            <p:cNvPr id="30790" name="Rectangle 97"/>
            <p:cNvSpPr>
              <a:spLocks noChangeArrowheads="1"/>
            </p:cNvSpPr>
            <p:nvPr/>
          </p:nvSpPr>
          <p:spPr bwMode="auto">
            <a:xfrm>
              <a:off x="5440" y="3379"/>
              <a:ext cx="380" cy="2513"/>
            </a:xfrm>
            <a:prstGeom prst="rect">
              <a:avLst/>
            </a:prstGeom>
            <a:solidFill>
              <a:srgbClr val="8DB3E2"/>
            </a:solidFill>
            <a:ln w="9525">
              <a:noFill/>
              <a:miter lim="800000"/>
              <a:headEnd/>
              <a:tailEnd/>
            </a:ln>
          </p:spPr>
          <p:txBody>
            <a:bodyPr/>
            <a:lstStyle/>
            <a:p>
              <a:endParaRPr lang="en-US"/>
            </a:p>
          </p:txBody>
        </p:sp>
        <p:sp>
          <p:nvSpPr>
            <p:cNvPr id="30791" name="Rectangle 96"/>
            <p:cNvSpPr>
              <a:spLocks noChangeArrowheads="1"/>
            </p:cNvSpPr>
            <p:nvPr/>
          </p:nvSpPr>
          <p:spPr bwMode="auto">
            <a:xfrm>
              <a:off x="5820" y="3379"/>
              <a:ext cx="1894" cy="260"/>
            </a:xfrm>
            <a:prstGeom prst="rect">
              <a:avLst/>
            </a:prstGeom>
            <a:solidFill>
              <a:srgbClr val="8DB3E2"/>
            </a:solidFill>
            <a:ln w="9525">
              <a:noFill/>
              <a:miter lim="800000"/>
              <a:headEnd/>
              <a:tailEnd/>
            </a:ln>
          </p:spPr>
          <p:txBody>
            <a:bodyPr/>
            <a:lstStyle/>
            <a:p>
              <a:endParaRPr lang="en-US"/>
            </a:p>
          </p:txBody>
        </p:sp>
        <p:sp>
          <p:nvSpPr>
            <p:cNvPr id="30792" name="Rectangle 95"/>
            <p:cNvSpPr>
              <a:spLocks noChangeArrowheads="1"/>
            </p:cNvSpPr>
            <p:nvPr/>
          </p:nvSpPr>
          <p:spPr bwMode="auto">
            <a:xfrm>
              <a:off x="7714" y="3379"/>
              <a:ext cx="320" cy="260"/>
            </a:xfrm>
            <a:prstGeom prst="rect">
              <a:avLst/>
            </a:prstGeom>
            <a:solidFill>
              <a:srgbClr val="8DB3E2"/>
            </a:solidFill>
            <a:ln w="9525">
              <a:noFill/>
              <a:miter lim="800000"/>
              <a:headEnd/>
              <a:tailEnd/>
            </a:ln>
          </p:spPr>
          <p:txBody>
            <a:bodyPr/>
            <a:lstStyle/>
            <a:p>
              <a:endParaRPr lang="en-US"/>
            </a:p>
          </p:txBody>
        </p:sp>
        <p:sp>
          <p:nvSpPr>
            <p:cNvPr id="30793" name="Rectangle 94"/>
            <p:cNvSpPr>
              <a:spLocks noChangeArrowheads="1"/>
            </p:cNvSpPr>
            <p:nvPr/>
          </p:nvSpPr>
          <p:spPr bwMode="auto">
            <a:xfrm>
              <a:off x="8034" y="3379"/>
              <a:ext cx="331" cy="260"/>
            </a:xfrm>
            <a:prstGeom prst="rect">
              <a:avLst/>
            </a:prstGeom>
            <a:solidFill>
              <a:srgbClr val="8DB3E2"/>
            </a:solidFill>
            <a:ln w="9525">
              <a:noFill/>
              <a:miter lim="800000"/>
              <a:headEnd/>
              <a:tailEnd/>
            </a:ln>
          </p:spPr>
          <p:txBody>
            <a:bodyPr/>
            <a:lstStyle/>
            <a:p>
              <a:endParaRPr lang="en-US"/>
            </a:p>
          </p:txBody>
        </p:sp>
        <p:sp>
          <p:nvSpPr>
            <p:cNvPr id="30794" name="Rectangle 93"/>
            <p:cNvSpPr>
              <a:spLocks noChangeArrowheads="1"/>
            </p:cNvSpPr>
            <p:nvPr/>
          </p:nvSpPr>
          <p:spPr bwMode="auto">
            <a:xfrm>
              <a:off x="8365" y="3379"/>
              <a:ext cx="331" cy="260"/>
            </a:xfrm>
            <a:prstGeom prst="rect">
              <a:avLst/>
            </a:prstGeom>
            <a:solidFill>
              <a:srgbClr val="8DB3E2"/>
            </a:solidFill>
            <a:ln w="9525">
              <a:noFill/>
              <a:miter lim="800000"/>
              <a:headEnd/>
              <a:tailEnd/>
            </a:ln>
          </p:spPr>
          <p:txBody>
            <a:bodyPr/>
            <a:lstStyle/>
            <a:p>
              <a:endParaRPr lang="en-US"/>
            </a:p>
          </p:txBody>
        </p:sp>
        <p:sp>
          <p:nvSpPr>
            <p:cNvPr id="30795" name="Rectangle 92"/>
            <p:cNvSpPr>
              <a:spLocks noChangeArrowheads="1"/>
            </p:cNvSpPr>
            <p:nvPr/>
          </p:nvSpPr>
          <p:spPr bwMode="auto">
            <a:xfrm>
              <a:off x="8696" y="3379"/>
              <a:ext cx="320" cy="260"/>
            </a:xfrm>
            <a:prstGeom prst="rect">
              <a:avLst/>
            </a:prstGeom>
            <a:solidFill>
              <a:srgbClr val="8DB3E2"/>
            </a:solidFill>
            <a:ln w="9525">
              <a:noFill/>
              <a:miter lim="800000"/>
              <a:headEnd/>
              <a:tailEnd/>
            </a:ln>
          </p:spPr>
          <p:txBody>
            <a:bodyPr/>
            <a:lstStyle/>
            <a:p>
              <a:endParaRPr lang="en-US"/>
            </a:p>
          </p:txBody>
        </p:sp>
        <p:sp>
          <p:nvSpPr>
            <p:cNvPr id="30796" name="Rectangle 91"/>
            <p:cNvSpPr>
              <a:spLocks noChangeArrowheads="1"/>
            </p:cNvSpPr>
            <p:nvPr/>
          </p:nvSpPr>
          <p:spPr bwMode="auto">
            <a:xfrm>
              <a:off x="9016" y="3379"/>
              <a:ext cx="331" cy="260"/>
            </a:xfrm>
            <a:prstGeom prst="rect">
              <a:avLst/>
            </a:prstGeom>
            <a:solidFill>
              <a:srgbClr val="8DB3E2"/>
            </a:solidFill>
            <a:ln w="9525">
              <a:noFill/>
              <a:miter lim="800000"/>
              <a:headEnd/>
              <a:tailEnd/>
            </a:ln>
          </p:spPr>
          <p:txBody>
            <a:bodyPr/>
            <a:lstStyle/>
            <a:p>
              <a:endParaRPr lang="en-US"/>
            </a:p>
          </p:txBody>
        </p:sp>
        <p:sp>
          <p:nvSpPr>
            <p:cNvPr id="30797" name="Rectangle 90"/>
            <p:cNvSpPr>
              <a:spLocks noChangeArrowheads="1"/>
            </p:cNvSpPr>
            <p:nvPr/>
          </p:nvSpPr>
          <p:spPr bwMode="auto">
            <a:xfrm>
              <a:off x="5820" y="3639"/>
              <a:ext cx="1894" cy="691"/>
            </a:xfrm>
            <a:prstGeom prst="rect">
              <a:avLst/>
            </a:prstGeom>
            <a:solidFill>
              <a:srgbClr val="D9D9D9"/>
            </a:solidFill>
            <a:ln w="9525">
              <a:noFill/>
              <a:miter lim="800000"/>
              <a:headEnd/>
              <a:tailEnd/>
            </a:ln>
          </p:spPr>
          <p:txBody>
            <a:bodyPr/>
            <a:lstStyle/>
            <a:p>
              <a:endParaRPr lang="en-US"/>
            </a:p>
          </p:txBody>
        </p:sp>
        <p:sp>
          <p:nvSpPr>
            <p:cNvPr id="30798" name="Rectangle 89"/>
            <p:cNvSpPr>
              <a:spLocks noChangeArrowheads="1"/>
            </p:cNvSpPr>
            <p:nvPr/>
          </p:nvSpPr>
          <p:spPr bwMode="auto">
            <a:xfrm>
              <a:off x="7714" y="3639"/>
              <a:ext cx="320" cy="691"/>
            </a:xfrm>
            <a:prstGeom prst="rect">
              <a:avLst/>
            </a:prstGeom>
            <a:solidFill>
              <a:srgbClr val="868686"/>
            </a:solidFill>
            <a:ln w="9525">
              <a:noFill/>
              <a:miter lim="800000"/>
              <a:headEnd/>
              <a:tailEnd/>
            </a:ln>
          </p:spPr>
          <p:txBody>
            <a:bodyPr/>
            <a:lstStyle/>
            <a:p>
              <a:endParaRPr lang="en-US"/>
            </a:p>
          </p:txBody>
        </p:sp>
        <p:sp>
          <p:nvSpPr>
            <p:cNvPr id="30799" name="Rectangle 88"/>
            <p:cNvSpPr>
              <a:spLocks noChangeArrowheads="1"/>
            </p:cNvSpPr>
            <p:nvPr/>
          </p:nvSpPr>
          <p:spPr bwMode="auto">
            <a:xfrm>
              <a:off x="8034" y="3639"/>
              <a:ext cx="331" cy="691"/>
            </a:xfrm>
            <a:prstGeom prst="rect">
              <a:avLst/>
            </a:prstGeom>
            <a:solidFill>
              <a:srgbClr val="868686"/>
            </a:solidFill>
            <a:ln w="9525">
              <a:noFill/>
              <a:miter lim="800000"/>
              <a:headEnd/>
              <a:tailEnd/>
            </a:ln>
          </p:spPr>
          <p:txBody>
            <a:bodyPr/>
            <a:lstStyle/>
            <a:p>
              <a:endParaRPr lang="en-US"/>
            </a:p>
          </p:txBody>
        </p:sp>
        <p:sp>
          <p:nvSpPr>
            <p:cNvPr id="30800" name="Rectangle 87"/>
            <p:cNvSpPr>
              <a:spLocks noChangeArrowheads="1"/>
            </p:cNvSpPr>
            <p:nvPr/>
          </p:nvSpPr>
          <p:spPr bwMode="auto">
            <a:xfrm>
              <a:off x="8365" y="3639"/>
              <a:ext cx="331" cy="691"/>
            </a:xfrm>
            <a:prstGeom prst="rect">
              <a:avLst/>
            </a:prstGeom>
            <a:solidFill>
              <a:srgbClr val="868686"/>
            </a:solidFill>
            <a:ln w="9525">
              <a:noFill/>
              <a:miter lim="800000"/>
              <a:headEnd/>
              <a:tailEnd/>
            </a:ln>
          </p:spPr>
          <p:txBody>
            <a:bodyPr/>
            <a:lstStyle/>
            <a:p>
              <a:endParaRPr lang="en-US"/>
            </a:p>
          </p:txBody>
        </p:sp>
        <p:sp>
          <p:nvSpPr>
            <p:cNvPr id="30801" name="Rectangle 86"/>
            <p:cNvSpPr>
              <a:spLocks noChangeArrowheads="1"/>
            </p:cNvSpPr>
            <p:nvPr/>
          </p:nvSpPr>
          <p:spPr bwMode="auto">
            <a:xfrm>
              <a:off x="8696" y="3639"/>
              <a:ext cx="320" cy="691"/>
            </a:xfrm>
            <a:prstGeom prst="rect">
              <a:avLst/>
            </a:prstGeom>
            <a:solidFill>
              <a:srgbClr val="868686"/>
            </a:solidFill>
            <a:ln w="9525">
              <a:noFill/>
              <a:miter lim="800000"/>
              <a:headEnd/>
              <a:tailEnd/>
            </a:ln>
          </p:spPr>
          <p:txBody>
            <a:bodyPr/>
            <a:lstStyle/>
            <a:p>
              <a:endParaRPr lang="en-US"/>
            </a:p>
          </p:txBody>
        </p:sp>
        <p:sp>
          <p:nvSpPr>
            <p:cNvPr id="30802" name="Rectangle 85"/>
            <p:cNvSpPr>
              <a:spLocks noChangeArrowheads="1"/>
            </p:cNvSpPr>
            <p:nvPr/>
          </p:nvSpPr>
          <p:spPr bwMode="auto">
            <a:xfrm>
              <a:off x="9016" y="3639"/>
              <a:ext cx="331" cy="691"/>
            </a:xfrm>
            <a:prstGeom prst="rect">
              <a:avLst/>
            </a:prstGeom>
            <a:solidFill>
              <a:srgbClr val="868686"/>
            </a:solidFill>
            <a:ln w="9525">
              <a:noFill/>
              <a:miter lim="800000"/>
              <a:headEnd/>
              <a:tailEnd/>
            </a:ln>
          </p:spPr>
          <p:txBody>
            <a:bodyPr/>
            <a:lstStyle/>
            <a:p>
              <a:endParaRPr lang="en-US"/>
            </a:p>
          </p:txBody>
        </p:sp>
        <p:sp>
          <p:nvSpPr>
            <p:cNvPr id="30803" name="Rectangle 83"/>
            <p:cNvSpPr>
              <a:spLocks noChangeArrowheads="1"/>
            </p:cNvSpPr>
            <p:nvPr/>
          </p:nvSpPr>
          <p:spPr bwMode="auto">
            <a:xfrm>
              <a:off x="7714" y="4330"/>
              <a:ext cx="320" cy="871"/>
            </a:xfrm>
            <a:prstGeom prst="rect">
              <a:avLst/>
            </a:prstGeom>
            <a:solidFill>
              <a:srgbClr val="868686"/>
            </a:solidFill>
            <a:ln w="9525">
              <a:noFill/>
              <a:miter lim="800000"/>
              <a:headEnd/>
              <a:tailEnd/>
            </a:ln>
          </p:spPr>
          <p:txBody>
            <a:bodyPr/>
            <a:lstStyle/>
            <a:p>
              <a:endParaRPr lang="en-US"/>
            </a:p>
          </p:txBody>
        </p:sp>
        <p:sp>
          <p:nvSpPr>
            <p:cNvPr id="30804" name="Rectangle 82"/>
            <p:cNvSpPr>
              <a:spLocks noChangeArrowheads="1"/>
            </p:cNvSpPr>
            <p:nvPr/>
          </p:nvSpPr>
          <p:spPr bwMode="auto">
            <a:xfrm>
              <a:off x="8034" y="4330"/>
              <a:ext cx="331" cy="871"/>
            </a:xfrm>
            <a:prstGeom prst="rect">
              <a:avLst/>
            </a:prstGeom>
            <a:solidFill>
              <a:srgbClr val="868686"/>
            </a:solidFill>
            <a:ln w="9525">
              <a:noFill/>
              <a:miter lim="800000"/>
              <a:headEnd/>
              <a:tailEnd/>
            </a:ln>
          </p:spPr>
          <p:txBody>
            <a:bodyPr/>
            <a:lstStyle/>
            <a:p>
              <a:endParaRPr lang="en-US"/>
            </a:p>
          </p:txBody>
        </p:sp>
        <p:sp>
          <p:nvSpPr>
            <p:cNvPr id="30805" name="Rectangle 81"/>
            <p:cNvSpPr>
              <a:spLocks noChangeArrowheads="1"/>
            </p:cNvSpPr>
            <p:nvPr/>
          </p:nvSpPr>
          <p:spPr bwMode="auto">
            <a:xfrm>
              <a:off x="8365" y="4330"/>
              <a:ext cx="331" cy="871"/>
            </a:xfrm>
            <a:prstGeom prst="rect">
              <a:avLst/>
            </a:prstGeom>
            <a:solidFill>
              <a:srgbClr val="868686"/>
            </a:solidFill>
            <a:ln w="9525">
              <a:noFill/>
              <a:miter lim="800000"/>
              <a:headEnd/>
              <a:tailEnd/>
            </a:ln>
          </p:spPr>
          <p:txBody>
            <a:bodyPr/>
            <a:lstStyle/>
            <a:p>
              <a:endParaRPr lang="en-US"/>
            </a:p>
          </p:txBody>
        </p:sp>
        <p:sp>
          <p:nvSpPr>
            <p:cNvPr id="30806" name="Rectangle 80"/>
            <p:cNvSpPr>
              <a:spLocks noChangeArrowheads="1"/>
            </p:cNvSpPr>
            <p:nvPr/>
          </p:nvSpPr>
          <p:spPr bwMode="auto">
            <a:xfrm>
              <a:off x="8696" y="4330"/>
              <a:ext cx="320" cy="871"/>
            </a:xfrm>
            <a:prstGeom prst="rect">
              <a:avLst/>
            </a:prstGeom>
            <a:solidFill>
              <a:srgbClr val="868686"/>
            </a:solidFill>
            <a:ln w="9525">
              <a:noFill/>
              <a:miter lim="800000"/>
              <a:headEnd/>
              <a:tailEnd/>
            </a:ln>
          </p:spPr>
          <p:txBody>
            <a:bodyPr/>
            <a:lstStyle/>
            <a:p>
              <a:endParaRPr lang="en-US"/>
            </a:p>
          </p:txBody>
        </p:sp>
        <p:sp>
          <p:nvSpPr>
            <p:cNvPr id="30807" name="Rectangle 79"/>
            <p:cNvSpPr>
              <a:spLocks noChangeArrowheads="1"/>
            </p:cNvSpPr>
            <p:nvPr/>
          </p:nvSpPr>
          <p:spPr bwMode="auto">
            <a:xfrm>
              <a:off x="9016" y="4330"/>
              <a:ext cx="331" cy="871"/>
            </a:xfrm>
            <a:prstGeom prst="rect">
              <a:avLst/>
            </a:prstGeom>
            <a:solidFill>
              <a:srgbClr val="868686"/>
            </a:solidFill>
            <a:ln w="9525">
              <a:noFill/>
              <a:miter lim="800000"/>
              <a:headEnd/>
              <a:tailEnd/>
            </a:ln>
          </p:spPr>
          <p:txBody>
            <a:bodyPr/>
            <a:lstStyle/>
            <a:p>
              <a:endParaRPr lang="en-US"/>
            </a:p>
          </p:txBody>
        </p:sp>
        <p:sp>
          <p:nvSpPr>
            <p:cNvPr id="30808" name="Rectangle 77"/>
            <p:cNvSpPr>
              <a:spLocks noChangeArrowheads="1"/>
            </p:cNvSpPr>
            <p:nvPr/>
          </p:nvSpPr>
          <p:spPr bwMode="auto">
            <a:xfrm>
              <a:off x="7714" y="5201"/>
              <a:ext cx="320" cy="691"/>
            </a:xfrm>
            <a:prstGeom prst="rect">
              <a:avLst/>
            </a:prstGeom>
            <a:solidFill>
              <a:srgbClr val="868686"/>
            </a:solidFill>
            <a:ln w="9525">
              <a:noFill/>
              <a:miter lim="800000"/>
              <a:headEnd/>
              <a:tailEnd/>
            </a:ln>
          </p:spPr>
          <p:txBody>
            <a:bodyPr/>
            <a:lstStyle/>
            <a:p>
              <a:endParaRPr lang="en-US"/>
            </a:p>
          </p:txBody>
        </p:sp>
        <p:sp>
          <p:nvSpPr>
            <p:cNvPr id="30809" name="Rectangle 76"/>
            <p:cNvSpPr>
              <a:spLocks noChangeArrowheads="1"/>
            </p:cNvSpPr>
            <p:nvPr/>
          </p:nvSpPr>
          <p:spPr bwMode="auto">
            <a:xfrm>
              <a:off x="8034" y="5201"/>
              <a:ext cx="331" cy="691"/>
            </a:xfrm>
            <a:prstGeom prst="rect">
              <a:avLst/>
            </a:prstGeom>
            <a:solidFill>
              <a:srgbClr val="868686"/>
            </a:solidFill>
            <a:ln w="9525">
              <a:noFill/>
              <a:miter lim="800000"/>
              <a:headEnd/>
              <a:tailEnd/>
            </a:ln>
          </p:spPr>
          <p:txBody>
            <a:bodyPr/>
            <a:lstStyle/>
            <a:p>
              <a:endParaRPr lang="en-US"/>
            </a:p>
          </p:txBody>
        </p:sp>
        <p:sp>
          <p:nvSpPr>
            <p:cNvPr id="30810" name="Rectangle 75"/>
            <p:cNvSpPr>
              <a:spLocks noChangeArrowheads="1"/>
            </p:cNvSpPr>
            <p:nvPr/>
          </p:nvSpPr>
          <p:spPr bwMode="auto">
            <a:xfrm>
              <a:off x="8365" y="5201"/>
              <a:ext cx="331" cy="691"/>
            </a:xfrm>
            <a:prstGeom prst="rect">
              <a:avLst/>
            </a:prstGeom>
            <a:solidFill>
              <a:srgbClr val="868686"/>
            </a:solidFill>
            <a:ln w="9525">
              <a:noFill/>
              <a:miter lim="800000"/>
              <a:headEnd/>
              <a:tailEnd/>
            </a:ln>
          </p:spPr>
          <p:txBody>
            <a:bodyPr/>
            <a:lstStyle/>
            <a:p>
              <a:endParaRPr lang="en-US"/>
            </a:p>
          </p:txBody>
        </p:sp>
        <p:sp>
          <p:nvSpPr>
            <p:cNvPr id="30811" name="Rectangle 74"/>
            <p:cNvSpPr>
              <a:spLocks noChangeArrowheads="1"/>
            </p:cNvSpPr>
            <p:nvPr/>
          </p:nvSpPr>
          <p:spPr bwMode="auto">
            <a:xfrm>
              <a:off x="8696" y="5201"/>
              <a:ext cx="320" cy="691"/>
            </a:xfrm>
            <a:prstGeom prst="rect">
              <a:avLst/>
            </a:prstGeom>
            <a:solidFill>
              <a:srgbClr val="868686"/>
            </a:solidFill>
            <a:ln w="9525">
              <a:noFill/>
              <a:miter lim="800000"/>
              <a:headEnd/>
              <a:tailEnd/>
            </a:ln>
          </p:spPr>
          <p:txBody>
            <a:bodyPr/>
            <a:lstStyle/>
            <a:p>
              <a:endParaRPr lang="en-US"/>
            </a:p>
          </p:txBody>
        </p:sp>
        <p:sp>
          <p:nvSpPr>
            <p:cNvPr id="30812" name="Rectangle 73"/>
            <p:cNvSpPr>
              <a:spLocks noChangeArrowheads="1"/>
            </p:cNvSpPr>
            <p:nvPr/>
          </p:nvSpPr>
          <p:spPr bwMode="auto">
            <a:xfrm>
              <a:off x="9016" y="5201"/>
              <a:ext cx="331" cy="691"/>
            </a:xfrm>
            <a:prstGeom prst="rect">
              <a:avLst/>
            </a:prstGeom>
            <a:solidFill>
              <a:srgbClr val="868686"/>
            </a:solidFill>
            <a:ln w="9525">
              <a:noFill/>
              <a:miter lim="800000"/>
              <a:headEnd/>
              <a:tailEnd/>
            </a:ln>
          </p:spPr>
          <p:txBody>
            <a:bodyPr/>
            <a:lstStyle/>
            <a:p>
              <a:endParaRPr lang="en-US"/>
            </a:p>
          </p:txBody>
        </p:sp>
        <p:sp>
          <p:nvSpPr>
            <p:cNvPr id="30813" name="Rectangle 72"/>
            <p:cNvSpPr>
              <a:spLocks noChangeArrowheads="1"/>
            </p:cNvSpPr>
            <p:nvPr/>
          </p:nvSpPr>
          <p:spPr bwMode="auto">
            <a:xfrm>
              <a:off x="5820" y="3384"/>
              <a:ext cx="10" cy="2513"/>
            </a:xfrm>
            <a:prstGeom prst="rect">
              <a:avLst/>
            </a:prstGeom>
            <a:solidFill>
              <a:srgbClr val="000066"/>
            </a:solidFill>
            <a:ln w="635">
              <a:solidFill>
                <a:srgbClr val="000066"/>
              </a:solidFill>
              <a:round/>
              <a:headEnd/>
              <a:tailEnd/>
            </a:ln>
          </p:spPr>
          <p:txBody>
            <a:bodyPr/>
            <a:lstStyle/>
            <a:p>
              <a:endParaRPr lang="en-US"/>
            </a:p>
          </p:txBody>
        </p:sp>
        <p:sp>
          <p:nvSpPr>
            <p:cNvPr id="30814" name="Rectangle 71"/>
            <p:cNvSpPr>
              <a:spLocks noChangeArrowheads="1"/>
            </p:cNvSpPr>
            <p:nvPr/>
          </p:nvSpPr>
          <p:spPr bwMode="auto">
            <a:xfrm>
              <a:off x="7714" y="3384"/>
              <a:ext cx="10" cy="2513"/>
            </a:xfrm>
            <a:prstGeom prst="rect">
              <a:avLst/>
            </a:prstGeom>
            <a:solidFill>
              <a:srgbClr val="000066"/>
            </a:solidFill>
            <a:ln w="635">
              <a:solidFill>
                <a:srgbClr val="000066"/>
              </a:solidFill>
              <a:round/>
              <a:headEnd/>
              <a:tailEnd/>
            </a:ln>
          </p:spPr>
          <p:txBody>
            <a:bodyPr/>
            <a:lstStyle/>
            <a:p>
              <a:endParaRPr lang="en-US"/>
            </a:p>
          </p:txBody>
        </p:sp>
        <p:sp>
          <p:nvSpPr>
            <p:cNvPr id="30815" name="Rectangle 67"/>
            <p:cNvSpPr>
              <a:spLocks noChangeArrowheads="1"/>
            </p:cNvSpPr>
            <p:nvPr/>
          </p:nvSpPr>
          <p:spPr bwMode="auto">
            <a:xfrm>
              <a:off x="9016" y="3384"/>
              <a:ext cx="10" cy="2513"/>
            </a:xfrm>
            <a:prstGeom prst="rect">
              <a:avLst/>
            </a:prstGeom>
            <a:solidFill>
              <a:srgbClr val="000066"/>
            </a:solidFill>
            <a:ln w="635">
              <a:solidFill>
                <a:srgbClr val="000066"/>
              </a:solidFill>
              <a:round/>
              <a:headEnd/>
              <a:tailEnd/>
            </a:ln>
          </p:spPr>
          <p:txBody>
            <a:bodyPr/>
            <a:lstStyle/>
            <a:p>
              <a:endParaRPr lang="en-US"/>
            </a:p>
          </p:txBody>
        </p:sp>
        <p:sp>
          <p:nvSpPr>
            <p:cNvPr id="30816" name="Rectangle 66"/>
            <p:cNvSpPr>
              <a:spLocks noChangeArrowheads="1"/>
            </p:cNvSpPr>
            <p:nvPr/>
          </p:nvSpPr>
          <p:spPr bwMode="auto">
            <a:xfrm>
              <a:off x="5445" y="3379"/>
              <a:ext cx="3907" cy="10"/>
            </a:xfrm>
            <a:prstGeom prst="rect">
              <a:avLst/>
            </a:prstGeom>
            <a:solidFill>
              <a:srgbClr val="000066"/>
            </a:solidFill>
            <a:ln w="635">
              <a:solidFill>
                <a:srgbClr val="000066"/>
              </a:solidFill>
              <a:round/>
              <a:headEnd/>
              <a:tailEnd/>
            </a:ln>
          </p:spPr>
          <p:txBody>
            <a:bodyPr/>
            <a:lstStyle/>
            <a:p>
              <a:endParaRPr lang="en-US"/>
            </a:p>
          </p:txBody>
        </p:sp>
        <p:sp>
          <p:nvSpPr>
            <p:cNvPr id="30817" name="Rectangle 65"/>
            <p:cNvSpPr>
              <a:spLocks noChangeArrowheads="1"/>
            </p:cNvSpPr>
            <p:nvPr/>
          </p:nvSpPr>
          <p:spPr bwMode="auto">
            <a:xfrm>
              <a:off x="5815" y="3639"/>
              <a:ext cx="3537" cy="10"/>
            </a:xfrm>
            <a:prstGeom prst="rect">
              <a:avLst/>
            </a:prstGeom>
            <a:solidFill>
              <a:srgbClr val="000066"/>
            </a:solidFill>
            <a:ln w="635">
              <a:solidFill>
                <a:srgbClr val="000066"/>
              </a:solidFill>
              <a:round/>
              <a:headEnd/>
              <a:tailEnd/>
            </a:ln>
          </p:spPr>
          <p:txBody>
            <a:bodyPr/>
            <a:lstStyle/>
            <a:p>
              <a:endParaRPr lang="en-US"/>
            </a:p>
          </p:txBody>
        </p:sp>
        <p:sp>
          <p:nvSpPr>
            <p:cNvPr id="30818" name="Rectangle 64"/>
            <p:cNvSpPr>
              <a:spLocks noChangeArrowheads="1"/>
            </p:cNvSpPr>
            <p:nvPr/>
          </p:nvSpPr>
          <p:spPr bwMode="auto">
            <a:xfrm>
              <a:off x="5815" y="4330"/>
              <a:ext cx="3537" cy="10"/>
            </a:xfrm>
            <a:prstGeom prst="rect">
              <a:avLst/>
            </a:prstGeom>
            <a:solidFill>
              <a:srgbClr val="000066"/>
            </a:solidFill>
            <a:ln w="635">
              <a:solidFill>
                <a:srgbClr val="000066"/>
              </a:solidFill>
              <a:round/>
              <a:headEnd/>
              <a:tailEnd/>
            </a:ln>
          </p:spPr>
          <p:txBody>
            <a:bodyPr/>
            <a:lstStyle/>
            <a:p>
              <a:endParaRPr lang="en-US"/>
            </a:p>
          </p:txBody>
        </p:sp>
        <p:sp>
          <p:nvSpPr>
            <p:cNvPr id="30819" name="Rectangle 63"/>
            <p:cNvSpPr>
              <a:spLocks noChangeArrowheads="1"/>
            </p:cNvSpPr>
            <p:nvPr/>
          </p:nvSpPr>
          <p:spPr bwMode="auto">
            <a:xfrm>
              <a:off x="5815" y="5201"/>
              <a:ext cx="3537" cy="10"/>
            </a:xfrm>
            <a:prstGeom prst="rect">
              <a:avLst/>
            </a:prstGeom>
            <a:solidFill>
              <a:srgbClr val="000066"/>
            </a:solidFill>
            <a:ln w="635">
              <a:solidFill>
                <a:srgbClr val="000066"/>
              </a:solidFill>
              <a:round/>
              <a:headEnd/>
              <a:tailEnd/>
            </a:ln>
          </p:spPr>
          <p:txBody>
            <a:bodyPr/>
            <a:lstStyle/>
            <a:p>
              <a:endParaRPr lang="en-US"/>
            </a:p>
          </p:txBody>
        </p:sp>
        <p:sp>
          <p:nvSpPr>
            <p:cNvPr id="30820" name="Rectangle 62"/>
            <p:cNvSpPr>
              <a:spLocks noChangeArrowheads="1"/>
            </p:cNvSpPr>
            <p:nvPr/>
          </p:nvSpPr>
          <p:spPr bwMode="auto">
            <a:xfrm>
              <a:off x="5440" y="3044"/>
              <a:ext cx="10" cy="2853"/>
            </a:xfrm>
            <a:prstGeom prst="rect">
              <a:avLst/>
            </a:prstGeom>
            <a:solidFill>
              <a:srgbClr val="000066"/>
            </a:solidFill>
            <a:ln w="635">
              <a:solidFill>
                <a:srgbClr val="000066"/>
              </a:solidFill>
              <a:round/>
              <a:headEnd/>
              <a:tailEnd/>
            </a:ln>
          </p:spPr>
          <p:txBody>
            <a:bodyPr/>
            <a:lstStyle/>
            <a:p>
              <a:endParaRPr lang="en-US"/>
            </a:p>
          </p:txBody>
        </p:sp>
        <p:sp>
          <p:nvSpPr>
            <p:cNvPr id="30821" name="Rectangle 61"/>
            <p:cNvSpPr>
              <a:spLocks noChangeArrowheads="1"/>
            </p:cNvSpPr>
            <p:nvPr/>
          </p:nvSpPr>
          <p:spPr bwMode="auto">
            <a:xfrm>
              <a:off x="9347" y="3044"/>
              <a:ext cx="10" cy="2853"/>
            </a:xfrm>
            <a:prstGeom prst="rect">
              <a:avLst/>
            </a:prstGeom>
            <a:solidFill>
              <a:srgbClr val="000066"/>
            </a:solidFill>
            <a:ln w="635">
              <a:solidFill>
                <a:srgbClr val="000066"/>
              </a:solidFill>
              <a:round/>
              <a:headEnd/>
              <a:tailEnd/>
            </a:ln>
          </p:spPr>
          <p:txBody>
            <a:bodyPr/>
            <a:lstStyle/>
            <a:p>
              <a:endParaRPr lang="en-US"/>
            </a:p>
          </p:txBody>
        </p:sp>
        <p:sp>
          <p:nvSpPr>
            <p:cNvPr id="30822" name="Rectangle 60"/>
            <p:cNvSpPr>
              <a:spLocks noChangeArrowheads="1"/>
            </p:cNvSpPr>
            <p:nvPr/>
          </p:nvSpPr>
          <p:spPr bwMode="auto">
            <a:xfrm>
              <a:off x="5445" y="3039"/>
              <a:ext cx="3907" cy="10"/>
            </a:xfrm>
            <a:prstGeom prst="rect">
              <a:avLst/>
            </a:prstGeom>
            <a:solidFill>
              <a:srgbClr val="000066"/>
            </a:solidFill>
            <a:ln w="635">
              <a:solidFill>
                <a:srgbClr val="000066"/>
              </a:solidFill>
              <a:round/>
              <a:headEnd/>
              <a:tailEnd/>
            </a:ln>
          </p:spPr>
          <p:txBody>
            <a:bodyPr/>
            <a:lstStyle/>
            <a:p>
              <a:endParaRPr lang="en-US"/>
            </a:p>
          </p:txBody>
        </p:sp>
        <p:sp>
          <p:nvSpPr>
            <p:cNvPr id="30823" name="Rectangle 59"/>
            <p:cNvSpPr>
              <a:spLocks noChangeArrowheads="1"/>
            </p:cNvSpPr>
            <p:nvPr/>
          </p:nvSpPr>
          <p:spPr bwMode="auto">
            <a:xfrm>
              <a:off x="5445" y="5892"/>
              <a:ext cx="3907" cy="10"/>
            </a:xfrm>
            <a:prstGeom prst="rect">
              <a:avLst/>
            </a:prstGeom>
            <a:solidFill>
              <a:srgbClr val="000066"/>
            </a:solidFill>
            <a:ln w="635">
              <a:solidFill>
                <a:srgbClr val="000066"/>
              </a:solidFill>
              <a:round/>
              <a:headEnd/>
              <a:tailEnd/>
            </a:ln>
          </p:spPr>
          <p:txBody>
            <a:bodyPr/>
            <a:lstStyle/>
            <a:p>
              <a:endParaRPr lang="en-US"/>
            </a:p>
          </p:txBody>
        </p:sp>
        <p:sp>
          <p:nvSpPr>
            <p:cNvPr id="30824" name="Rectangle 58"/>
            <p:cNvSpPr>
              <a:spLocks noChangeArrowheads="1"/>
            </p:cNvSpPr>
            <p:nvPr/>
          </p:nvSpPr>
          <p:spPr bwMode="auto">
            <a:xfrm>
              <a:off x="5938" y="3094"/>
              <a:ext cx="2855"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b="1">
                  <a:solidFill>
                    <a:srgbClr val="000066"/>
                  </a:solidFill>
                  <a:ea typeface="Times New Roman" pitchFamily="18" charset="0"/>
                  <a:cs typeface="Calibri" pitchFamily="34" charset="0"/>
                </a:rPr>
                <a:t>Indicators                       Level of Reform</a:t>
              </a:r>
              <a:endParaRPr lang="en-GB" altLang="zh-CN">
                <a:cs typeface="Calibri" pitchFamily="34" charset="0"/>
              </a:endParaRPr>
            </a:p>
          </p:txBody>
        </p:sp>
        <p:sp>
          <p:nvSpPr>
            <p:cNvPr id="30825" name="Rectangle 56"/>
            <p:cNvSpPr>
              <a:spLocks noChangeArrowheads="1"/>
            </p:cNvSpPr>
            <p:nvPr/>
          </p:nvSpPr>
          <p:spPr bwMode="auto">
            <a:xfrm>
              <a:off x="7845" y="3427"/>
              <a:ext cx="90" cy="19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800" b="1">
                  <a:solidFill>
                    <a:srgbClr val="000066"/>
                  </a:solidFill>
                  <a:ea typeface="Times New Roman" pitchFamily="18" charset="0"/>
                  <a:cs typeface="Calibri" pitchFamily="34" charset="0"/>
                </a:rPr>
                <a:t>1</a:t>
              </a:r>
              <a:endParaRPr lang="en-GB" altLang="zh-CN">
                <a:cs typeface="Calibri" pitchFamily="34" charset="0"/>
              </a:endParaRPr>
            </a:p>
          </p:txBody>
        </p:sp>
        <p:sp>
          <p:nvSpPr>
            <p:cNvPr id="30826" name="Rectangle 55"/>
            <p:cNvSpPr>
              <a:spLocks noChangeArrowheads="1"/>
            </p:cNvSpPr>
            <p:nvPr/>
          </p:nvSpPr>
          <p:spPr bwMode="auto">
            <a:xfrm>
              <a:off x="8172" y="3427"/>
              <a:ext cx="90" cy="19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800" b="1">
                  <a:solidFill>
                    <a:srgbClr val="000066"/>
                  </a:solidFill>
                  <a:ea typeface="Times New Roman" pitchFamily="18" charset="0"/>
                  <a:cs typeface="Calibri" pitchFamily="34" charset="0"/>
                </a:rPr>
                <a:t>2</a:t>
              </a:r>
              <a:endParaRPr lang="en-GB" altLang="zh-CN">
                <a:cs typeface="Calibri" pitchFamily="34" charset="0"/>
              </a:endParaRPr>
            </a:p>
          </p:txBody>
        </p:sp>
        <p:sp>
          <p:nvSpPr>
            <p:cNvPr id="30827" name="Rectangle 54"/>
            <p:cNvSpPr>
              <a:spLocks noChangeArrowheads="1"/>
            </p:cNvSpPr>
            <p:nvPr/>
          </p:nvSpPr>
          <p:spPr bwMode="auto">
            <a:xfrm>
              <a:off x="8500" y="3427"/>
              <a:ext cx="90" cy="19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800" b="1">
                  <a:solidFill>
                    <a:srgbClr val="000066"/>
                  </a:solidFill>
                  <a:ea typeface="Times New Roman" pitchFamily="18" charset="0"/>
                  <a:cs typeface="Calibri" pitchFamily="34" charset="0"/>
                </a:rPr>
                <a:t>3</a:t>
              </a:r>
              <a:endParaRPr lang="en-GB" altLang="zh-CN">
                <a:cs typeface="Calibri" pitchFamily="34" charset="0"/>
              </a:endParaRPr>
            </a:p>
          </p:txBody>
        </p:sp>
        <p:sp>
          <p:nvSpPr>
            <p:cNvPr id="30828" name="Rectangle 53"/>
            <p:cNvSpPr>
              <a:spLocks noChangeArrowheads="1"/>
            </p:cNvSpPr>
            <p:nvPr/>
          </p:nvSpPr>
          <p:spPr bwMode="auto">
            <a:xfrm>
              <a:off x="8827" y="3427"/>
              <a:ext cx="90" cy="19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800" b="1">
                  <a:solidFill>
                    <a:srgbClr val="000066"/>
                  </a:solidFill>
                  <a:ea typeface="Times New Roman" pitchFamily="18" charset="0"/>
                  <a:cs typeface="Calibri" pitchFamily="34" charset="0"/>
                </a:rPr>
                <a:t>4</a:t>
              </a:r>
              <a:endParaRPr lang="en-GB" altLang="zh-CN">
                <a:cs typeface="Calibri" pitchFamily="34" charset="0"/>
              </a:endParaRPr>
            </a:p>
          </p:txBody>
        </p:sp>
        <p:sp>
          <p:nvSpPr>
            <p:cNvPr id="30829" name="Rectangle 52"/>
            <p:cNvSpPr>
              <a:spLocks noChangeArrowheads="1"/>
            </p:cNvSpPr>
            <p:nvPr/>
          </p:nvSpPr>
          <p:spPr bwMode="auto">
            <a:xfrm>
              <a:off x="9155" y="3427"/>
              <a:ext cx="90" cy="19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800" b="1">
                  <a:solidFill>
                    <a:srgbClr val="000066"/>
                  </a:solidFill>
                  <a:ea typeface="Times New Roman" pitchFamily="18" charset="0"/>
                  <a:cs typeface="Calibri" pitchFamily="34" charset="0"/>
                </a:rPr>
                <a:t>5</a:t>
              </a:r>
              <a:endParaRPr lang="en-GB" altLang="zh-CN">
                <a:cs typeface="Calibri" pitchFamily="34" charset="0"/>
              </a:endParaRPr>
            </a:p>
          </p:txBody>
        </p:sp>
        <p:sp>
          <p:nvSpPr>
            <p:cNvPr id="30830" name="Rectangle 49"/>
            <p:cNvSpPr>
              <a:spLocks noChangeArrowheads="1"/>
            </p:cNvSpPr>
            <p:nvPr/>
          </p:nvSpPr>
          <p:spPr bwMode="auto">
            <a:xfrm>
              <a:off x="6775" y="4686"/>
              <a:ext cx="0" cy="358"/>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endParaRPr lang="en-GB" altLang="zh-CN"/>
            </a:p>
          </p:txBody>
        </p:sp>
        <p:sp>
          <p:nvSpPr>
            <p:cNvPr id="30831" name="Freeform 44"/>
            <p:cNvSpPr>
              <a:spLocks/>
            </p:cNvSpPr>
            <p:nvPr/>
          </p:nvSpPr>
          <p:spPr bwMode="auto">
            <a:xfrm>
              <a:off x="6101" y="250"/>
              <a:ext cx="761" cy="170"/>
            </a:xfrm>
            <a:custGeom>
              <a:avLst/>
              <a:gdLst>
                <a:gd name="T0" fmla="*/ 0 w 761"/>
                <a:gd name="T1" fmla="*/ 43 h 170"/>
                <a:gd name="T2" fmla="*/ 676 w 761"/>
                <a:gd name="T3" fmla="*/ 43 h 170"/>
                <a:gd name="T4" fmla="*/ 676 w 761"/>
                <a:gd name="T5" fmla="*/ 0 h 170"/>
                <a:gd name="T6" fmla="*/ 761 w 761"/>
                <a:gd name="T7" fmla="*/ 85 h 170"/>
                <a:gd name="T8" fmla="*/ 676 w 761"/>
                <a:gd name="T9" fmla="*/ 170 h 170"/>
                <a:gd name="T10" fmla="*/ 676 w 761"/>
                <a:gd name="T11" fmla="*/ 128 h 170"/>
                <a:gd name="T12" fmla="*/ 0 w 761"/>
                <a:gd name="T13" fmla="*/ 128 h 170"/>
                <a:gd name="T14" fmla="*/ 0 w 761"/>
                <a:gd name="T15" fmla="*/ 43 h 170"/>
                <a:gd name="T16" fmla="*/ 0 60000 65536"/>
                <a:gd name="T17" fmla="*/ 0 60000 65536"/>
                <a:gd name="T18" fmla="*/ 0 60000 65536"/>
                <a:gd name="T19" fmla="*/ 0 60000 65536"/>
                <a:gd name="T20" fmla="*/ 0 60000 65536"/>
                <a:gd name="T21" fmla="*/ 0 60000 65536"/>
                <a:gd name="T22" fmla="*/ 0 60000 65536"/>
                <a:gd name="T23" fmla="*/ 0 60000 65536"/>
                <a:gd name="T24" fmla="*/ 0 w 761"/>
                <a:gd name="T25" fmla="*/ 0 h 170"/>
                <a:gd name="T26" fmla="*/ 761 w 761"/>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1" h="170">
                  <a:moveTo>
                    <a:pt x="0" y="43"/>
                  </a:moveTo>
                  <a:lnTo>
                    <a:pt x="676" y="43"/>
                  </a:lnTo>
                  <a:lnTo>
                    <a:pt x="676" y="0"/>
                  </a:lnTo>
                  <a:lnTo>
                    <a:pt x="761" y="85"/>
                  </a:lnTo>
                  <a:lnTo>
                    <a:pt x="676" y="170"/>
                  </a:lnTo>
                  <a:lnTo>
                    <a:pt x="676" y="128"/>
                  </a:lnTo>
                  <a:lnTo>
                    <a:pt x="0" y="128"/>
                  </a:lnTo>
                  <a:lnTo>
                    <a:pt x="0" y="43"/>
                  </a:lnTo>
                  <a:close/>
                </a:path>
              </a:pathLst>
            </a:custGeom>
            <a:solidFill>
              <a:srgbClr val="8DB3E2"/>
            </a:solidFill>
            <a:ln w="9525">
              <a:noFill/>
              <a:round/>
              <a:headEnd/>
              <a:tailEnd/>
            </a:ln>
          </p:spPr>
          <p:txBody>
            <a:bodyPr/>
            <a:lstStyle/>
            <a:p>
              <a:endParaRPr lang="en-GB"/>
            </a:p>
          </p:txBody>
        </p:sp>
        <p:sp>
          <p:nvSpPr>
            <p:cNvPr id="30832" name="Freeform 43"/>
            <p:cNvSpPr>
              <a:spLocks noEditPoints="1"/>
            </p:cNvSpPr>
            <p:nvPr/>
          </p:nvSpPr>
          <p:spPr bwMode="auto">
            <a:xfrm>
              <a:off x="6111" y="238"/>
              <a:ext cx="774" cy="195"/>
            </a:xfrm>
            <a:custGeom>
              <a:avLst/>
              <a:gdLst>
                <a:gd name="T0" fmla="*/ 0 w 774"/>
                <a:gd name="T1" fmla="*/ 50 h 195"/>
                <a:gd name="T2" fmla="*/ 681 w 774"/>
                <a:gd name="T3" fmla="*/ 50 h 195"/>
                <a:gd name="T4" fmla="*/ 676 w 774"/>
                <a:gd name="T5" fmla="*/ 55 h 195"/>
                <a:gd name="T6" fmla="*/ 676 w 774"/>
                <a:gd name="T7" fmla="*/ 0 h 195"/>
                <a:gd name="T8" fmla="*/ 774 w 774"/>
                <a:gd name="T9" fmla="*/ 97 h 195"/>
                <a:gd name="T10" fmla="*/ 676 w 774"/>
                <a:gd name="T11" fmla="*/ 195 h 195"/>
                <a:gd name="T12" fmla="*/ 676 w 774"/>
                <a:gd name="T13" fmla="*/ 140 h 195"/>
                <a:gd name="T14" fmla="*/ 681 w 774"/>
                <a:gd name="T15" fmla="*/ 145 h 195"/>
                <a:gd name="T16" fmla="*/ 0 w 774"/>
                <a:gd name="T17" fmla="*/ 145 h 195"/>
                <a:gd name="T18" fmla="*/ 0 w 774"/>
                <a:gd name="T19" fmla="*/ 50 h 195"/>
                <a:gd name="T20" fmla="*/ 10 w 774"/>
                <a:gd name="T21" fmla="*/ 140 h 195"/>
                <a:gd name="T22" fmla="*/ 5 w 774"/>
                <a:gd name="T23" fmla="*/ 135 h 195"/>
                <a:gd name="T24" fmla="*/ 686 w 774"/>
                <a:gd name="T25" fmla="*/ 135 h 195"/>
                <a:gd name="T26" fmla="*/ 686 w 774"/>
                <a:gd name="T27" fmla="*/ 182 h 195"/>
                <a:gd name="T28" fmla="*/ 677 w 774"/>
                <a:gd name="T29" fmla="*/ 179 h 195"/>
                <a:gd name="T30" fmla="*/ 763 w 774"/>
                <a:gd name="T31" fmla="*/ 94 h 195"/>
                <a:gd name="T32" fmla="*/ 763 w 774"/>
                <a:gd name="T33" fmla="*/ 101 h 195"/>
                <a:gd name="T34" fmla="*/ 677 w 774"/>
                <a:gd name="T35" fmla="*/ 16 h 195"/>
                <a:gd name="T36" fmla="*/ 686 w 774"/>
                <a:gd name="T37" fmla="*/ 12 h 195"/>
                <a:gd name="T38" fmla="*/ 686 w 774"/>
                <a:gd name="T39" fmla="*/ 60 h 195"/>
                <a:gd name="T40" fmla="*/ 5 w 774"/>
                <a:gd name="T41" fmla="*/ 60 h 195"/>
                <a:gd name="T42" fmla="*/ 10 w 774"/>
                <a:gd name="T43" fmla="*/ 55 h 195"/>
                <a:gd name="T44" fmla="*/ 10 w 774"/>
                <a:gd name="T45" fmla="*/ 140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4"/>
                <a:gd name="T70" fmla="*/ 0 h 195"/>
                <a:gd name="T71" fmla="*/ 774 w 774"/>
                <a:gd name="T72" fmla="*/ 195 h 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4" h="195">
                  <a:moveTo>
                    <a:pt x="0" y="50"/>
                  </a:moveTo>
                  <a:lnTo>
                    <a:pt x="681" y="50"/>
                  </a:lnTo>
                  <a:lnTo>
                    <a:pt x="676" y="55"/>
                  </a:lnTo>
                  <a:lnTo>
                    <a:pt x="676" y="0"/>
                  </a:lnTo>
                  <a:lnTo>
                    <a:pt x="774" y="97"/>
                  </a:lnTo>
                  <a:lnTo>
                    <a:pt x="676" y="195"/>
                  </a:lnTo>
                  <a:lnTo>
                    <a:pt x="676" y="140"/>
                  </a:lnTo>
                  <a:lnTo>
                    <a:pt x="681" y="145"/>
                  </a:lnTo>
                  <a:lnTo>
                    <a:pt x="0" y="145"/>
                  </a:lnTo>
                  <a:lnTo>
                    <a:pt x="0" y="50"/>
                  </a:lnTo>
                  <a:close/>
                  <a:moveTo>
                    <a:pt x="10" y="140"/>
                  </a:moveTo>
                  <a:lnTo>
                    <a:pt x="5" y="135"/>
                  </a:lnTo>
                  <a:lnTo>
                    <a:pt x="686" y="135"/>
                  </a:lnTo>
                  <a:lnTo>
                    <a:pt x="686" y="182"/>
                  </a:lnTo>
                  <a:lnTo>
                    <a:pt x="677" y="179"/>
                  </a:lnTo>
                  <a:lnTo>
                    <a:pt x="763" y="94"/>
                  </a:lnTo>
                  <a:lnTo>
                    <a:pt x="763" y="101"/>
                  </a:lnTo>
                  <a:lnTo>
                    <a:pt x="677" y="16"/>
                  </a:lnTo>
                  <a:lnTo>
                    <a:pt x="686" y="12"/>
                  </a:lnTo>
                  <a:lnTo>
                    <a:pt x="686" y="60"/>
                  </a:lnTo>
                  <a:lnTo>
                    <a:pt x="5" y="60"/>
                  </a:lnTo>
                  <a:lnTo>
                    <a:pt x="10" y="55"/>
                  </a:lnTo>
                  <a:lnTo>
                    <a:pt x="10" y="140"/>
                  </a:lnTo>
                  <a:close/>
                </a:path>
              </a:pathLst>
            </a:custGeom>
            <a:solidFill>
              <a:srgbClr val="000066"/>
            </a:solidFill>
            <a:ln w="635">
              <a:solidFill>
                <a:srgbClr val="000066"/>
              </a:solidFill>
              <a:round/>
              <a:headEnd/>
              <a:tailEnd/>
            </a:ln>
          </p:spPr>
          <p:txBody>
            <a:bodyPr/>
            <a:lstStyle/>
            <a:p>
              <a:endParaRPr lang="en-GB"/>
            </a:p>
          </p:txBody>
        </p:sp>
        <p:sp>
          <p:nvSpPr>
            <p:cNvPr id="30833" name="Freeform 42"/>
            <p:cNvSpPr>
              <a:spLocks/>
            </p:cNvSpPr>
            <p:nvPr/>
          </p:nvSpPr>
          <p:spPr bwMode="auto">
            <a:xfrm>
              <a:off x="6872" y="1902"/>
              <a:ext cx="732" cy="170"/>
            </a:xfrm>
            <a:custGeom>
              <a:avLst/>
              <a:gdLst>
                <a:gd name="T0" fmla="*/ 0 w 732"/>
                <a:gd name="T1" fmla="*/ 43 h 170"/>
                <a:gd name="T2" fmla="*/ 647 w 732"/>
                <a:gd name="T3" fmla="*/ 43 h 170"/>
                <a:gd name="T4" fmla="*/ 647 w 732"/>
                <a:gd name="T5" fmla="*/ 0 h 170"/>
                <a:gd name="T6" fmla="*/ 732 w 732"/>
                <a:gd name="T7" fmla="*/ 85 h 170"/>
                <a:gd name="T8" fmla="*/ 647 w 732"/>
                <a:gd name="T9" fmla="*/ 170 h 170"/>
                <a:gd name="T10" fmla="*/ 647 w 732"/>
                <a:gd name="T11" fmla="*/ 128 h 170"/>
                <a:gd name="T12" fmla="*/ 0 w 732"/>
                <a:gd name="T13" fmla="*/ 128 h 170"/>
                <a:gd name="T14" fmla="*/ 0 w 732"/>
                <a:gd name="T15" fmla="*/ 43 h 170"/>
                <a:gd name="T16" fmla="*/ 0 60000 65536"/>
                <a:gd name="T17" fmla="*/ 0 60000 65536"/>
                <a:gd name="T18" fmla="*/ 0 60000 65536"/>
                <a:gd name="T19" fmla="*/ 0 60000 65536"/>
                <a:gd name="T20" fmla="*/ 0 60000 65536"/>
                <a:gd name="T21" fmla="*/ 0 60000 65536"/>
                <a:gd name="T22" fmla="*/ 0 60000 65536"/>
                <a:gd name="T23" fmla="*/ 0 60000 65536"/>
                <a:gd name="T24" fmla="*/ 0 w 732"/>
                <a:gd name="T25" fmla="*/ 0 h 170"/>
                <a:gd name="T26" fmla="*/ 732 w 73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2" h="170">
                  <a:moveTo>
                    <a:pt x="0" y="43"/>
                  </a:moveTo>
                  <a:lnTo>
                    <a:pt x="647" y="43"/>
                  </a:lnTo>
                  <a:lnTo>
                    <a:pt x="647" y="0"/>
                  </a:lnTo>
                  <a:lnTo>
                    <a:pt x="732" y="85"/>
                  </a:lnTo>
                  <a:lnTo>
                    <a:pt x="647" y="170"/>
                  </a:lnTo>
                  <a:lnTo>
                    <a:pt x="647" y="128"/>
                  </a:lnTo>
                  <a:lnTo>
                    <a:pt x="0" y="128"/>
                  </a:lnTo>
                  <a:lnTo>
                    <a:pt x="0" y="43"/>
                  </a:lnTo>
                  <a:close/>
                </a:path>
              </a:pathLst>
            </a:custGeom>
            <a:solidFill>
              <a:srgbClr val="8DB3E2"/>
            </a:solidFill>
            <a:ln w="9525">
              <a:noFill/>
              <a:round/>
              <a:headEnd/>
              <a:tailEnd/>
            </a:ln>
          </p:spPr>
          <p:txBody>
            <a:bodyPr/>
            <a:lstStyle/>
            <a:p>
              <a:endParaRPr lang="en-GB"/>
            </a:p>
          </p:txBody>
        </p:sp>
        <p:sp>
          <p:nvSpPr>
            <p:cNvPr id="30834" name="Freeform 41"/>
            <p:cNvSpPr>
              <a:spLocks noEditPoints="1"/>
            </p:cNvSpPr>
            <p:nvPr/>
          </p:nvSpPr>
          <p:spPr bwMode="auto">
            <a:xfrm>
              <a:off x="6867" y="1890"/>
              <a:ext cx="744" cy="195"/>
            </a:xfrm>
            <a:custGeom>
              <a:avLst/>
              <a:gdLst>
                <a:gd name="T0" fmla="*/ 0 w 744"/>
                <a:gd name="T1" fmla="*/ 50 h 195"/>
                <a:gd name="T2" fmla="*/ 652 w 744"/>
                <a:gd name="T3" fmla="*/ 50 h 195"/>
                <a:gd name="T4" fmla="*/ 647 w 744"/>
                <a:gd name="T5" fmla="*/ 55 h 195"/>
                <a:gd name="T6" fmla="*/ 647 w 744"/>
                <a:gd name="T7" fmla="*/ 0 h 195"/>
                <a:gd name="T8" fmla="*/ 744 w 744"/>
                <a:gd name="T9" fmla="*/ 97 h 195"/>
                <a:gd name="T10" fmla="*/ 647 w 744"/>
                <a:gd name="T11" fmla="*/ 195 h 195"/>
                <a:gd name="T12" fmla="*/ 647 w 744"/>
                <a:gd name="T13" fmla="*/ 140 h 195"/>
                <a:gd name="T14" fmla="*/ 652 w 744"/>
                <a:gd name="T15" fmla="*/ 145 h 195"/>
                <a:gd name="T16" fmla="*/ 0 w 744"/>
                <a:gd name="T17" fmla="*/ 145 h 195"/>
                <a:gd name="T18" fmla="*/ 0 w 744"/>
                <a:gd name="T19" fmla="*/ 50 h 195"/>
                <a:gd name="T20" fmla="*/ 10 w 744"/>
                <a:gd name="T21" fmla="*/ 140 h 195"/>
                <a:gd name="T22" fmla="*/ 5 w 744"/>
                <a:gd name="T23" fmla="*/ 135 h 195"/>
                <a:gd name="T24" fmla="*/ 657 w 744"/>
                <a:gd name="T25" fmla="*/ 135 h 195"/>
                <a:gd name="T26" fmla="*/ 657 w 744"/>
                <a:gd name="T27" fmla="*/ 182 h 195"/>
                <a:gd name="T28" fmla="*/ 648 w 744"/>
                <a:gd name="T29" fmla="*/ 179 h 195"/>
                <a:gd name="T30" fmla="*/ 734 w 744"/>
                <a:gd name="T31" fmla="*/ 94 h 195"/>
                <a:gd name="T32" fmla="*/ 734 w 744"/>
                <a:gd name="T33" fmla="*/ 101 h 195"/>
                <a:gd name="T34" fmla="*/ 648 w 744"/>
                <a:gd name="T35" fmla="*/ 16 h 195"/>
                <a:gd name="T36" fmla="*/ 657 w 744"/>
                <a:gd name="T37" fmla="*/ 12 h 195"/>
                <a:gd name="T38" fmla="*/ 657 w 744"/>
                <a:gd name="T39" fmla="*/ 60 h 195"/>
                <a:gd name="T40" fmla="*/ 5 w 744"/>
                <a:gd name="T41" fmla="*/ 60 h 195"/>
                <a:gd name="T42" fmla="*/ 10 w 744"/>
                <a:gd name="T43" fmla="*/ 55 h 195"/>
                <a:gd name="T44" fmla="*/ 10 w 744"/>
                <a:gd name="T45" fmla="*/ 140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4"/>
                <a:gd name="T70" fmla="*/ 0 h 195"/>
                <a:gd name="T71" fmla="*/ 744 w 744"/>
                <a:gd name="T72" fmla="*/ 195 h 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4" h="195">
                  <a:moveTo>
                    <a:pt x="0" y="50"/>
                  </a:moveTo>
                  <a:lnTo>
                    <a:pt x="652" y="50"/>
                  </a:lnTo>
                  <a:lnTo>
                    <a:pt x="647" y="55"/>
                  </a:lnTo>
                  <a:lnTo>
                    <a:pt x="647" y="0"/>
                  </a:lnTo>
                  <a:lnTo>
                    <a:pt x="744" y="97"/>
                  </a:lnTo>
                  <a:lnTo>
                    <a:pt x="647" y="195"/>
                  </a:lnTo>
                  <a:lnTo>
                    <a:pt x="647" y="140"/>
                  </a:lnTo>
                  <a:lnTo>
                    <a:pt x="652" y="145"/>
                  </a:lnTo>
                  <a:lnTo>
                    <a:pt x="0" y="145"/>
                  </a:lnTo>
                  <a:lnTo>
                    <a:pt x="0" y="50"/>
                  </a:lnTo>
                  <a:close/>
                  <a:moveTo>
                    <a:pt x="10" y="140"/>
                  </a:moveTo>
                  <a:lnTo>
                    <a:pt x="5" y="135"/>
                  </a:lnTo>
                  <a:lnTo>
                    <a:pt x="657" y="135"/>
                  </a:lnTo>
                  <a:lnTo>
                    <a:pt x="657" y="182"/>
                  </a:lnTo>
                  <a:lnTo>
                    <a:pt x="648" y="179"/>
                  </a:lnTo>
                  <a:lnTo>
                    <a:pt x="734" y="94"/>
                  </a:lnTo>
                  <a:lnTo>
                    <a:pt x="734" y="101"/>
                  </a:lnTo>
                  <a:lnTo>
                    <a:pt x="648" y="16"/>
                  </a:lnTo>
                  <a:lnTo>
                    <a:pt x="657" y="12"/>
                  </a:lnTo>
                  <a:lnTo>
                    <a:pt x="657" y="60"/>
                  </a:lnTo>
                  <a:lnTo>
                    <a:pt x="5" y="60"/>
                  </a:lnTo>
                  <a:lnTo>
                    <a:pt x="10" y="55"/>
                  </a:lnTo>
                  <a:lnTo>
                    <a:pt x="10" y="140"/>
                  </a:lnTo>
                  <a:close/>
                </a:path>
              </a:pathLst>
            </a:custGeom>
            <a:solidFill>
              <a:srgbClr val="000066"/>
            </a:solidFill>
            <a:ln w="635">
              <a:solidFill>
                <a:srgbClr val="000066"/>
              </a:solidFill>
              <a:round/>
              <a:headEnd/>
              <a:tailEnd/>
            </a:ln>
          </p:spPr>
          <p:txBody>
            <a:bodyPr/>
            <a:lstStyle/>
            <a:p>
              <a:endParaRPr lang="en-GB"/>
            </a:p>
          </p:txBody>
        </p:sp>
        <p:sp>
          <p:nvSpPr>
            <p:cNvPr id="30835" name="Freeform 40"/>
            <p:cNvSpPr>
              <a:spLocks/>
            </p:cNvSpPr>
            <p:nvPr/>
          </p:nvSpPr>
          <p:spPr bwMode="auto">
            <a:xfrm>
              <a:off x="6812" y="3134"/>
              <a:ext cx="742" cy="180"/>
            </a:xfrm>
            <a:custGeom>
              <a:avLst/>
              <a:gdLst>
                <a:gd name="T0" fmla="*/ 0 w 742"/>
                <a:gd name="T1" fmla="*/ 45 h 180"/>
                <a:gd name="T2" fmla="*/ 651 w 742"/>
                <a:gd name="T3" fmla="*/ 45 h 180"/>
                <a:gd name="T4" fmla="*/ 651 w 742"/>
                <a:gd name="T5" fmla="*/ 0 h 180"/>
                <a:gd name="T6" fmla="*/ 742 w 742"/>
                <a:gd name="T7" fmla="*/ 90 h 180"/>
                <a:gd name="T8" fmla="*/ 651 w 742"/>
                <a:gd name="T9" fmla="*/ 180 h 180"/>
                <a:gd name="T10" fmla="*/ 651 w 742"/>
                <a:gd name="T11" fmla="*/ 135 h 180"/>
                <a:gd name="T12" fmla="*/ 0 w 742"/>
                <a:gd name="T13" fmla="*/ 135 h 180"/>
                <a:gd name="T14" fmla="*/ 0 w 742"/>
                <a:gd name="T15" fmla="*/ 45 h 180"/>
                <a:gd name="T16" fmla="*/ 0 60000 65536"/>
                <a:gd name="T17" fmla="*/ 0 60000 65536"/>
                <a:gd name="T18" fmla="*/ 0 60000 65536"/>
                <a:gd name="T19" fmla="*/ 0 60000 65536"/>
                <a:gd name="T20" fmla="*/ 0 60000 65536"/>
                <a:gd name="T21" fmla="*/ 0 60000 65536"/>
                <a:gd name="T22" fmla="*/ 0 60000 65536"/>
                <a:gd name="T23" fmla="*/ 0 60000 65536"/>
                <a:gd name="T24" fmla="*/ 0 w 742"/>
                <a:gd name="T25" fmla="*/ 0 h 180"/>
                <a:gd name="T26" fmla="*/ 742 w 742"/>
                <a:gd name="T27" fmla="*/ 180 h 1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2" h="180">
                  <a:moveTo>
                    <a:pt x="0" y="45"/>
                  </a:moveTo>
                  <a:lnTo>
                    <a:pt x="651" y="45"/>
                  </a:lnTo>
                  <a:lnTo>
                    <a:pt x="651" y="0"/>
                  </a:lnTo>
                  <a:lnTo>
                    <a:pt x="742" y="90"/>
                  </a:lnTo>
                  <a:lnTo>
                    <a:pt x="651" y="180"/>
                  </a:lnTo>
                  <a:lnTo>
                    <a:pt x="651" y="135"/>
                  </a:lnTo>
                  <a:lnTo>
                    <a:pt x="0" y="135"/>
                  </a:lnTo>
                  <a:lnTo>
                    <a:pt x="0" y="45"/>
                  </a:lnTo>
                  <a:close/>
                </a:path>
              </a:pathLst>
            </a:custGeom>
            <a:solidFill>
              <a:srgbClr val="8DB3E2"/>
            </a:solidFill>
            <a:ln w="9525">
              <a:noFill/>
              <a:round/>
              <a:headEnd/>
              <a:tailEnd/>
            </a:ln>
          </p:spPr>
          <p:txBody>
            <a:bodyPr/>
            <a:lstStyle/>
            <a:p>
              <a:endParaRPr lang="en-GB"/>
            </a:p>
          </p:txBody>
        </p:sp>
        <p:sp>
          <p:nvSpPr>
            <p:cNvPr id="30836" name="Freeform 39"/>
            <p:cNvSpPr>
              <a:spLocks noEditPoints="1"/>
            </p:cNvSpPr>
            <p:nvPr/>
          </p:nvSpPr>
          <p:spPr bwMode="auto">
            <a:xfrm>
              <a:off x="6807" y="3122"/>
              <a:ext cx="754" cy="204"/>
            </a:xfrm>
            <a:custGeom>
              <a:avLst/>
              <a:gdLst>
                <a:gd name="T0" fmla="*/ 0 w 754"/>
                <a:gd name="T1" fmla="*/ 52 h 204"/>
                <a:gd name="T2" fmla="*/ 656 w 754"/>
                <a:gd name="T3" fmla="*/ 52 h 204"/>
                <a:gd name="T4" fmla="*/ 651 w 754"/>
                <a:gd name="T5" fmla="*/ 57 h 204"/>
                <a:gd name="T6" fmla="*/ 651 w 754"/>
                <a:gd name="T7" fmla="*/ 0 h 204"/>
                <a:gd name="T8" fmla="*/ 754 w 754"/>
                <a:gd name="T9" fmla="*/ 102 h 204"/>
                <a:gd name="T10" fmla="*/ 651 w 754"/>
                <a:gd name="T11" fmla="*/ 204 h 204"/>
                <a:gd name="T12" fmla="*/ 651 w 754"/>
                <a:gd name="T13" fmla="*/ 147 h 204"/>
                <a:gd name="T14" fmla="*/ 656 w 754"/>
                <a:gd name="T15" fmla="*/ 152 h 204"/>
                <a:gd name="T16" fmla="*/ 0 w 754"/>
                <a:gd name="T17" fmla="*/ 152 h 204"/>
                <a:gd name="T18" fmla="*/ 0 w 754"/>
                <a:gd name="T19" fmla="*/ 52 h 204"/>
                <a:gd name="T20" fmla="*/ 10 w 754"/>
                <a:gd name="T21" fmla="*/ 147 h 204"/>
                <a:gd name="T22" fmla="*/ 5 w 754"/>
                <a:gd name="T23" fmla="*/ 142 h 204"/>
                <a:gd name="T24" fmla="*/ 661 w 754"/>
                <a:gd name="T25" fmla="*/ 142 h 204"/>
                <a:gd name="T26" fmla="*/ 661 w 754"/>
                <a:gd name="T27" fmla="*/ 192 h 204"/>
                <a:gd name="T28" fmla="*/ 653 w 754"/>
                <a:gd name="T29" fmla="*/ 189 h 204"/>
                <a:gd name="T30" fmla="*/ 743 w 754"/>
                <a:gd name="T31" fmla="*/ 99 h 204"/>
                <a:gd name="T32" fmla="*/ 743 w 754"/>
                <a:gd name="T33" fmla="*/ 106 h 204"/>
                <a:gd name="T34" fmla="*/ 653 w 754"/>
                <a:gd name="T35" fmla="*/ 15 h 204"/>
                <a:gd name="T36" fmla="*/ 661 w 754"/>
                <a:gd name="T37" fmla="*/ 12 h 204"/>
                <a:gd name="T38" fmla="*/ 661 w 754"/>
                <a:gd name="T39" fmla="*/ 62 h 204"/>
                <a:gd name="T40" fmla="*/ 5 w 754"/>
                <a:gd name="T41" fmla="*/ 62 h 204"/>
                <a:gd name="T42" fmla="*/ 10 w 754"/>
                <a:gd name="T43" fmla="*/ 57 h 204"/>
                <a:gd name="T44" fmla="*/ 10 w 754"/>
                <a:gd name="T45" fmla="*/ 147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4"/>
                <a:gd name="T70" fmla="*/ 0 h 204"/>
                <a:gd name="T71" fmla="*/ 754 w 754"/>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4" h="204">
                  <a:moveTo>
                    <a:pt x="0" y="52"/>
                  </a:moveTo>
                  <a:lnTo>
                    <a:pt x="656" y="52"/>
                  </a:lnTo>
                  <a:lnTo>
                    <a:pt x="651" y="57"/>
                  </a:lnTo>
                  <a:lnTo>
                    <a:pt x="651" y="0"/>
                  </a:lnTo>
                  <a:lnTo>
                    <a:pt x="754" y="102"/>
                  </a:lnTo>
                  <a:lnTo>
                    <a:pt x="651" y="204"/>
                  </a:lnTo>
                  <a:lnTo>
                    <a:pt x="651" y="147"/>
                  </a:lnTo>
                  <a:lnTo>
                    <a:pt x="656" y="152"/>
                  </a:lnTo>
                  <a:lnTo>
                    <a:pt x="0" y="152"/>
                  </a:lnTo>
                  <a:lnTo>
                    <a:pt x="0" y="52"/>
                  </a:lnTo>
                  <a:close/>
                  <a:moveTo>
                    <a:pt x="10" y="147"/>
                  </a:moveTo>
                  <a:lnTo>
                    <a:pt x="5" y="142"/>
                  </a:lnTo>
                  <a:lnTo>
                    <a:pt x="661" y="142"/>
                  </a:lnTo>
                  <a:lnTo>
                    <a:pt x="661" y="192"/>
                  </a:lnTo>
                  <a:lnTo>
                    <a:pt x="653" y="189"/>
                  </a:lnTo>
                  <a:lnTo>
                    <a:pt x="743" y="99"/>
                  </a:lnTo>
                  <a:lnTo>
                    <a:pt x="743" y="106"/>
                  </a:lnTo>
                  <a:lnTo>
                    <a:pt x="653" y="15"/>
                  </a:lnTo>
                  <a:lnTo>
                    <a:pt x="661" y="12"/>
                  </a:lnTo>
                  <a:lnTo>
                    <a:pt x="661" y="62"/>
                  </a:lnTo>
                  <a:lnTo>
                    <a:pt x="5" y="62"/>
                  </a:lnTo>
                  <a:lnTo>
                    <a:pt x="10" y="57"/>
                  </a:lnTo>
                  <a:lnTo>
                    <a:pt x="10" y="147"/>
                  </a:lnTo>
                  <a:close/>
                </a:path>
              </a:pathLst>
            </a:custGeom>
            <a:solidFill>
              <a:srgbClr val="000066"/>
            </a:solidFill>
            <a:ln w="635">
              <a:solidFill>
                <a:srgbClr val="000066"/>
              </a:solidFill>
              <a:round/>
              <a:headEnd/>
              <a:tailEnd/>
            </a:ln>
          </p:spPr>
          <p:txBody>
            <a:bodyPr/>
            <a:lstStyle/>
            <a:p>
              <a:endParaRPr lang="en-GB"/>
            </a:p>
          </p:txBody>
        </p:sp>
        <p:sp>
          <p:nvSpPr>
            <p:cNvPr id="30837" name="Freeform 38"/>
            <p:cNvSpPr>
              <a:spLocks/>
            </p:cNvSpPr>
            <p:nvPr/>
          </p:nvSpPr>
          <p:spPr bwMode="auto">
            <a:xfrm>
              <a:off x="4278" y="1952"/>
              <a:ext cx="370" cy="1882"/>
            </a:xfrm>
            <a:custGeom>
              <a:avLst/>
              <a:gdLst>
                <a:gd name="T0" fmla="*/ 0 w 370"/>
                <a:gd name="T1" fmla="*/ 0 h 1882"/>
                <a:gd name="T2" fmla="*/ 370 w 370"/>
                <a:gd name="T3" fmla="*/ 941 h 1882"/>
                <a:gd name="T4" fmla="*/ 0 w 370"/>
                <a:gd name="T5" fmla="*/ 1882 h 1882"/>
                <a:gd name="T6" fmla="*/ 0 w 370"/>
                <a:gd name="T7" fmla="*/ 0 h 1882"/>
                <a:gd name="T8" fmla="*/ 0 60000 65536"/>
                <a:gd name="T9" fmla="*/ 0 60000 65536"/>
                <a:gd name="T10" fmla="*/ 0 60000 65536"/>
                <a:gd name="T11" fmla="*/ 0 60000 65536"/>
                <a:gd name="T12" fmla="*/ 0 w 370"/>
                <a:gd name="T13" fmla="*/ 0 h 1882"/>
                <a:gd name="T14" fmla="*/ 370 w 370"/>
                <a:gd name="T15" fmla="*/ 1882 h 1882"/>
              </a:gdLst>
              <a:ahLst/>
              <a:cxnLst>
                <a:cxn ang="T8">
                  <a:pos x="T0" y="T1"/>
                </a:cxn>
                <a:cxn ang="T9">
                  <a:pos x="T2" y="T3"/>
                </a:cxn>
                <a:cxn ang="T10">
                  <a:pos x="T4" y="T5"/>
                </a:cxn>
                <a:cxn ang="T11">
                  <a:pos x="T6" y="T7"/>
                </a:cxn>
              </a:cxnLst>
              <a:rect l="T12" t="T13" r="T14" b="T15"/>
              <a:pathLst>
                <a:path w="370" h="1882">
                  <a:moveTo>
                    <a:pt x="0" y="0"/>
                  </a:moveTo>
                  <a:lnTo>
                    <a:pt x="370" y="941"/>
                  </a:lnTo>
                  <a:lnTo>
                    <a:pt x="0" y="1882"/>
                  </a:lnTo>
                  <a:lnTo>
                    <a:pt x="0" y="0"/>
                  </a:lnTo>
                  <a:close/>
                </a:path>
              </a:pathLst>
            </a:custGeom>
            <a:solidFill>
              <a:srgbClr val="000066"/>
            </a:solidFill>
            <a:ln w="9525">
              <a:noFill/>
              <a:round/>
              <a:headEnd/>
              <a:tailEnd/>
            </a:ln>
          </p:spPr>
          <p:txBody>
            <a:bodyPr/>
            <a:lstStyle/>
            <a:p>
              <a:endParaRPr lang="en-GB"/>
            </a:p>
          </p:txBody>
        </p:sp>
        <p:sp>
          <p:nvSpPr>
            <p:cNvPr id="30838" name="Freeform 37"/>
            <p:cNvSpPr>
              <a:spLocks noEditPoints="1"/>
            </p:cNvSpPr>
            <p:nvPr/>
          </p:nvSpPr>
          <p:spPr bwMode="auto">
            <a:xfrm>
              <a:off x="4263" y="1937"/>
              <a:ext cx="401" cy="1914"/>
            </a:xfrm>
            <a:custGeom>
              <a:avLst/>
              <a:gdLst>
                <a:gd name="T0" fmla="*/ 0 w 641"/>
                <a:gd name="T1" fmla="*/ 1 h 3059"/>
                <a:gd name="T2" fmla="*/ 1 w 641"/>
                <a:gd name="T3" fmla="*/ 1 h 3059"/>
                <a:gd name="T4" fmla="*/ 2 w 641"/>
                <a:gd name="T5" fmla="*/ 1 h 3059"/>
                <a:gd name="T6" fmla="*/ 24 w 641"/>
                <a:gd name="T7" fmla="*/ 57 h 3059"/>
                <a:gd name="T8" fmla="*/ 24 w 641"/>
                <a:gd name="T9" fmla="*/ 58 h 3059"/>
                <a:gd name="T10" fmla="*/ 2 w 641"/>
                <a:gd name="T11" fmla="*/ 115 h 3059"/>
                <a:gd name="T12" fmla="*/ 1 w 641"/>
                <a:gd name="T13" fmla="*/ 115 h 3059"/>
                <a:gd name="T14" fmla="*/ 0 w 641"/>
                <a:gd name="T15" fmla="*/ 114 h 3059"/>
                <a:gd name="T16" fmla="*/ 0 w 641"/>
                <a:gd name="T17" fmla="*/ 1 h 3059"/>
                <a:gd name="T18" fmla="*/ 2 w 641"/>
                <a:gd name="T19" fmla="*/ 114 h 3059"/>
                <a:gd name="T20" fmla="*/ 1 w 641"/>
                <a:gd name="T21" fmla="*/ 113 h 3059"/>
                <a:gd name="T22" fmla="*/ 23 w 641"/>
                <a:gd name="T23" fmla="*/ 57 h 3059"/>
                <a:gd name="T24" fmla="*/ 23 w 641"/>
                <a:gd name="T25" fmla="*/ 58 h 3059"/>
                <a:gd name="T26" fmla="*/ 1 w 641"/>
                <a:gd name="T27" fmla="*/ 1 h 3059"/>
                <a:gd name="T28" fmla="*/ 2 w 641"/>
                <a:gd name="T29" fmla="*/ 1 h 3059"/>
                <a:gd name="T30" fmla="*/ 2 w 641"/>
                <a:gd name="T31" fmla="*/ 114 h 30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1"/>
                <a:gd name="T49" fmla="*/ 0 h 3059"/>
                <a:gd name="T50" fmla="*/ 641 w 641"/>
                <a:gd name="T51" fmla="*/ 3059 h 30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1" h="3059">
                  <a:moveTo>
                    <a:pt x="0" y="25"/>
                  </a:moveTo>
                  <a:cubicBezTo>
                    <a:pt x="0" y="14"/>
                    <a:pt x="9" y="4"/>
                    <a:pt x="20" y="2"/>
                  </a:cubicBezTo>
                  <a:cubicBezTo>
                    <a:pt x="31" y="0"/>
                    <a:pt x="43" y="6"/>
                    <a:pt x="47" y="17"/>
                  </a:cubicBezTo>
                  <a:lnTo>
                    <a:pt x="639" y="1521"/>
                  </a:lnTo>
                  <a:cubicBezTo>
                    <a:pt x="641" y="1526"/>
                    <a:pt x="641" y="1533"/>
                    <a:pt x="639" y="1538"/>
                  </a:cubicBezTo>
                  <a:lnTo>
                    <a:pt x="47" y="3042"/>
                  </a:lnTo>
                  <a:cubicBezTo>
                    <a:pt x="43" y="3053"/>
                    <a:pt x="31" y="3059"/>
                    <a:pt x="20" y="3057"/>
                  </a:cubicBezTo>
                  <a:cubicBezTo>
                    <a:pt x="9" y="3055"/>
                    <a:pt x="0" y="3045"/>
                    <a:pt x="0" y="3033"/>
                  </a:cubicBezTo>
                  <a:lnTo>
                    <a:pt x="0" y="25"/>
                  </a:lnTo>
                  <a:close/>
                  <a:moveTo>
                    <a:pt x="48" y="3033"/>
                  </a:moveTo>
                  <a:lnTo>
                    <a:pt x="2" y="3025"/>
                  </a:lnTo>
                  <a:lnTo>
                    <a:pt x="594" y="1521"/>
                  </a:lnTo>
                  <a:lnTo>
                    <a:pt x="594" y="1538"/>
                  </a:lnTo>
                  <a:lnTo>
                    <a:pt x="2" y="34"/>
                  </a:lnTo>
                  <a:lnTo>
                    <a:pt x="48" y="25"/>
                  </a:lnTo>
                  <a:lnTo>
                    <a:pt x="48" y="3033"/>
                  </a:lnTo>
                  <a:close/>
                </a:path>
              </a:pathLst>
            </a:custGeom>
            <a:solidFill>
              <a:srgbClr val="82A7BD"/>
            </a:solidFill>
            <a:ln w="635">
              <a:solidFill>
                <a:srgbClr val="82A7BD"/>
              </a:solidFill>
              <a:round/>
              <a:headEnd/>
              <a:tailEnd/>
            </a:ln>
          </p:spPr>
          <p:txBody>
            <a:bodyPr/>
            <a:lstStyle/>
            <a:p>
              <a:endParaRPr lang="en-GB"/>
            </a:p>
          </p:txBody>
        </p:sp>
        <p:sp>
          <p:nvSpPr>
            <p:cNvPr id="30839" name="Rectangle 36"/>
            <p:cNvSpPr>
              <a:spLocks noChangeArrowheads="1"/>
            </p:cNvSpPr>
            <p:nvPr/>
          </p:nvSpPr>
          <p:spPr bwMode="auto">
            <a:xfrm>
              <a:off x="110" y="179"/>
              <a:ext cx="4128" cy="741"/>
            </a:xfrm>
            <a:prstGeom prst="rect">
              <a:avLst/>
            </a:prstGeom>
            <a:solidFill>
              <a:srgbClr val="000066"/>
            </a:solidFill>
            <a:ln w="9525">
              <a:noFill/>
              <a:miter lim="800000"/>
              <a:headEnd/>
              <a:tailEnd/>
            </a:ln>
          </p:spPr>
          <p:txBody>
            <a:bodyPr/>
            <a:lstStyle/>
            <a:p>
              <a:endParaRPr lang="en-US"/>
            </a:p>
          </p:txBody>
        </p:sp>
        <p:sp>
          <p:nvSpPr>
            <p:cNvPr id="30840" name="Rectangle 35"/>
            <p:cNvSpPr>
              <a:spLocks noChangeArrowheads="1"/>
            </p:cNvSpPr>
            <p:nvPr/>
          </p:nvSpPr>
          <p:spPr bwMode="auto">
            <a:xfrm>
              <a:off x="105" y="920"/>
              <a:ext cx="4158" cy="10"/>
            </a:xfrm>
            <a:prstGeom prst="rect">
              <a:avLst/>
            </a:prstGeom>
            <a:solidFill>
              <a:srgbClr val="000066"/>
            </a:solidFill>
            <a:ln w="635">
              <a:solidFill>
                <a:srgbClr val="000066"/>
              </a:solidFill>
              <a:round/>
              <a:headEnd/>
              <a:tailEnd/>
            </a:ln>
          </p:spPr>
          <p:txBody>
            <a:bodyPr/>
            <a:lstStyle/>
            <a:p>
              <a:endParaRPr lang="en-US"/>
            </a:p>
          </p:txBody>
        </p:sp>
        <p:sp>
          <p:nvSpPr>
            <p:cNvPr id="30841" name="Rectangle 34"/>
            <p:cNvSpPr>
              <a:spLocks noChangeArrowheads="1"/>
            </p:cNvSpPr>
            <p:nvPr/>
          </p:nvSpPr>
          <p:spPr bwMode="auto">
            <a:xfrm>
              <a:off x="100" y="174"/>
              <a:ext cx="30" cy="5707"/>
            </a:xfrm>
            <a:prstGeom prst="rect">
              <a:avLst/>
            </a:prstGeom>
            <a:solidFill>
              <a:srgbClr val="000066"/>
            </a:solidFill>
            <a:ln w="635">
              <a:solidFill>
                <a:srgbClr val="000066"/>
              </a:solidFill>
              <a:round/>
              <a:headEnd/>
              <a:tailEnd/>
            </a:ln>
          </p:spPr>
          <p:txBody>
            <a:bodyPr/>
            <a:lstStyle/>
            <a:p>
              <a:endParaRPr lang="en-US"/>
            </a:p>
          </p:txBody>
        </p:sp>
        <p:sp>
          <p:nvSpPr>
            <p:cNvPr id="30842" name="Rectangle 33"/>
            <p:cNvSpPr>
              <a:spLocks noChangeArrowheads="1"/>
            </p:cNvSpPr>
            <p:nvPr/>
          </p:nvSpPr>
          <p:spPr bwMode="auto">
            <a:xfrm>
              <a:off x="4228" y="174"/>
              <a:ext cx="30" cy="5707"/>
            </a:xfrm>
            <a:prstGeom prst="rect">
              <a:avLst/>
            </a:prstGeom>
            <a:solidFill>
              <a:srgbClr val="000066"/>
            </a:solidFill>
            <a:ln w="635">
              <a:solidFill>
                <a:srgbClr val="000066"/>
              </a:solidFill>
              <a:round/>
              <a:headEnd/>
              <a:tailEnd/>
            </a:ln>
          </p:spPr>
          <p:txBody>
            <a:bodyPr/>
            <a:lstStyle/>
            <a:p>
              <a:endParaRPr lang="en-US"/>
            </a:p>
          </p:txBody>
        </p:sp>
        <p:sp>
          <p:nvSpPr>
            <p:cNvPr id="30843" name="Rectangle 32"/>
            <p:cNvSpPr>
              <a:spLocks noChangeArrowheads="1"/>
            </p:cNvSpPr>
            <p:nvPr/>
          </p:nvSpPr>
          <p:spPr bwMode="auto">
            <a:xfrm>
              <a:off x="105" y="169"/>
              <a:ext cx="4158" cy="30"/>
            </a:xfrm>
            <a:prstGeom prst="rect">
              <a:avLst/>
            </a:prstGeom>
            <a:solidFill>
              <a:srgbClr val="000066"/>
            </a:solidFill>
            <a:ln w="635">
              <a:solidFill>
                <a:srgbClr val="000066"/>
              </a:solidFill>
              <a:round/>
              <a:headEnd/>
              <a:tailEnd/>
            </a:ln>
          </p:spPr>
          <p:txBody>
            <a:bodyPr/>
            <a:lstStyle/>
            <a:p>
              <a:endParaRPr lang="en-US"/>
            </a:p>
          </p:txBody>
        </p:sp>
        <p:sp>
          <p:nvSpPr>
            <p:cNvPr id="30844" name="Rectangle 31"/>
            <p:cNvSpPr>
              <a:spLocks noChangeArrowheads="1"/>
            </p:cNvSpPr>
            <p:nvPr/>
          </p:nvSpPr>
          <p:spPr bwMode="auto">
            <a:xfrm>
              <a:off x="105" y="5856"/>
              <a:ext cx="4158" cy="30"/>
            </a:xfrm>
            <a:prstGeom prst="rect">
              <a:avLst/>
            </a:prstGeom>
            <a:solidFill>
              <a:srgbClr val="000066"/>
            </a:solidFill>
            <a:ln w="635">
              <a:solidFill>
                <a:srgbClr val="000066"/>
              </a:solidFill>
              <a:round/>
              <a:headEnd/>
              <a:tailEnd/>
            </a:ln>
          </p:spPr>
          <p:txBody>
            <a:bodyPr/>
            <a:lstStyle/>
            <a:p>
              <a:endParaRPr lang="en-US"/>
            </a:p>
          </p:txBody>
        </p:sp>
        <p:sp>
          <p:nvSpPr>
            <p:cNvPr id="30845" name="Rectangle 30"/>
            <p:cNvSpPr>
              <a:spLocks noChangeArrowheads="1"/>
            </p:cNvSpPr>
            <p:nvPr/>
          </p:nvSpPr>
          <p:spPr bwMode="auto">
            <a:xfrm>
              <a:off x="782" y="308"/>
              <a:ext cx="2713" cy="219"/>
            </a:xfrm>
            <a:prstGeom prst="rect">
              <a:avLst/>
            </a:prstGeom>
            <a:noFill/>
            <a:ln w="9525">
              <a:noFill/>
              <a:miter lim="800000"/>
              <a:headEnd/>
              <a:tailEnd/>
            </a:ln>
          </p:spPr>
          <p:txBody>
            <a:bodyPr lIns="0" tIns="0" rIns="0" bIns="0">
              <a:spAutoFit/>
            </a:bodyPr>
            <a:lstStyle/>
            <a:p>
              <a:pPr algn="ctr">
                <a:tabLst>
                  <a:tab pos="539750" algn="l"/>
                  <a:tab pos="755650" algn="l"/>
                  <a:tab pos="971550" algn="l"/>
                </a:tabLst>
              </a:pPr>
              <a:r>
                <a:rPr lang="en-GB" altLang="zh-CN" sz="1100" b="1">
                  <a:solidFill>
                    <a:srgbClr val="FFFFFF"/>
                  </a:solidFill>
                  <a:ea typeface="Times New Roman" pitchFamily="18" charset="0"/>
                  <a:cs typeface="Calibri" pitchFamily="34" charset="0"/>
                </a:rPr>
                <a:t>Investment Reform Index 2010</a:t>
              </a:r>
              <a:endParaRPr lang="en-GB" altLang="zh-CN">
                <a:cs typeface="Calibri" pitchFamily="34" charset="0"/>
              </a:endParaRPr>
            </a:p>
          </p:txBody>
        </p:sp>
        <p:sp>
          <p:nvSpPr>
            <p:cNvPr id="30846" name="Rectangle 29"/>
            <p:cNvSpPr>
              <a:spLocks noChangeArrowheads="1"/>
            </p:cNvSpPr>
            <p:nvPr/>
          </p:nvSpPr>
          <p:spPr bwMode="auto">
            <a:xfrm>
              <a:off x="2327" y="577"/>
              <a:ext cx="0" cy="358"/>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endParaRPr lang="en-GB" altLang="zh-CN"/>
            </a:p>
          </p:txBody>
        </p:sp>
        <p:sp>
          <p:nvSpPr>
            <p:cNvPr id="30847" name="Rectangle 28"/>
            <p:cNvSpPr>
              <a:spLocks noChangeArrowheads="1"/>
            </p:cNvSpPr>
            <p:nvPr/>
          </p:nvSpPr>
          <p:spPr bwMode="auto">
            <a:xfrm>
              <a:off x="739" y="1065"/>
              <a:ext cx="2955" cy="307"/>
            </a:xfrm>
            <a:prstGeom prst="rect">
              <a:avLst/>
            </a:prstGeom>
            <a:noFill/>
            <a:ln w="9525">
              <a:noFill/>
              <a:miter lim="800000"/>
              <a:headEnd/>
              <a:tailEnd/>
            </a:ln>
          </p:spPr>
          <p:txBody>
            <a:bodyPr wrap="none" lIns="0" tIns="0" rIns="0" bIns="0"/>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Covering priority dimensions related</a:t>
              </a:r>
              <a:endParaRPr lang="en-GB" altLang="zh-CN">
                <a:cs typeface="Calibri" pitchFamily="34" charset="0"/>
              </a:endParaRPr>
            </a:p>
          </p:txBody>
        </p:sp>
        <p:sp>
          <p:nvSpPr>
            <p:cNvPr id="30848" name="Rectangle 27"/>
            <p:cNvSpPr>
              <a:spLocks noChangeArrowheads="1"/>
            </p:cNvSpPr>
            <p:nvPr/>
          </p:nvSpPr>
          <p:spPr bwMode="auto">
            <a:xfrm>
              <a:off x="752" y="1299"/>
              <a:ext cx="48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to the </a:t>
              </a:r>
              <a:endParaRPr lang="en-GB" altLang="zh-CN">
                <a:cs typeface="Calibri" pitchFamily="34" charset="0"/>
              </a:endParaRPr>
            </a:p>
          </p:txBody>
        </p:sp>
        <p:sp>
          <p:nvSpPr>
            <p:cNvPr id="30849" name="Rectangle 26"/>
            <p:cNvSpPr>
              <a:spLocks noChangeArrowheads="1"/>
            </p:cNvSpPr>
            <p:nvPr/>
          </p:nvSpPr>
          <p:spPr bwMode="auto">
            <a:xfrm>
              <a:off x="1235" y="1299"/>
              <a:ext cx="2460"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 Regional Framework for Investment</a:t>
              </a:r>
              <a:endParaRPr lang="en-GB" altLang="zh-CN">
                <a:cs typeface="Calibri" pitchFamily="34" charset="0"/>
              </a:endParaRPr>
            </a:p>
          </p:txBody>
        </p:sp>
        <p:sp>
          <p:nvSpPr>
            <p:cNvPr id="30850" name="Rectangle 25"/>
            <p:cNvSpPr>
              <a:spLocks noChangeArrowheads="1"/>
            </p:cNvSpPr>
            <p:nvPr/>
          </p:nvSpPr>
          <p:spPr bwMode="auto">
            <a:xfrm>
              <a:off x="3557" y="1299"/>
              <a:ext cx="6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a:t>
              </a:r>
              <a:endParaRPr lang="en-GB" altLang="zh-CN">
                <a:cs typeface="Calibri" pitchFamily="34" charset="0"/>
              </a:endParaRPr>
            </a:p>
          </p:txBody>
        </p:sp>
        <p:sp>
          <p:nvSpPr>
            <p:cNvPr id="30851" name="Rectangle 24"/>
            <p:cNvSpPr>
              <a:spLocks noChangeArrowheads="1"/>
            </p:cNvSpPr>
            <p:nvPr/>
          </p:nvSpPr>
          <p:spPr bwMode="auto">
            <a:xfrm>
              <a:off x="402" y="1749"/>
              <a:ext cx="15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1.</a:t>
              </a:r>
              <a:endParaRPr lang="en-GB" altLang="zh-CN">
                <a:cs typeface="Calibri" pitchFamily="34" charset="0"/>
              </a:endParaRPr>
            </a:p>
          </p:txBody>
        </p:sp>
        <p:sp>
          <p:nvSpPr>
            <p:cNvPr id="30852" name="Rectangle 23"/>
            <p:cNvSpPr>
              <a:spLocks noChangeArrowheads="1"/>
            </p:cNvSpPr>
            <p:nvPr/>
          </p:nvSpPr>
          <p:spPr bwMode="auto">
            <a:xfrm>
              <a:off x="828" y="1749"/>
              <a:ext cx="2270"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rPr>
                <a:t>Investment Policy and Promotion </a:t>
              </a:r>
              <a:endParaRPr lang="en-GB" altLang="zh-CN"/>
            </a:p>
          </p:txBody>
        </p:sp>
        <p:sp>
          <p:nvSpPr>
            <p:cNvPr id="30853" name="Rectangle 22"/>
            <p:cNvSpPr>
              <a:spLocks noChangeArrowheads="1"/>
            </p:cNvSpPr>
            <p:nvPr/>
          </p:nvSpPr>
          <p:spPr bwMode="auto">
            <a:xfrm>
              <a:off x="1509" y="1969"/>
              <a:ext cx="0" cy="358"/>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endParaRPr lang="en-GB" altLang="zh-CN"/>
            </a:p>
          </p:txBody>
        </p:sp>
        <p:sp>
          <p:nvSpPr>
            <p:cNvPr id="30854" name="Rectangle 21"/>
            <p:cNvSpPr>
              <a:spLocks noChangeArrowheads="1"/>
            </p:cNvSpPr>
            <p:nvPr/>
          </p:nvSpPr>
          <p:spPr bwMode="auto">
            <a:xfrm>
              <a:off x="430" y="2143"/>
              <a:ext cx="15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2.</a:t>
              </a:r>
              <a:endParaRPr lang="en-GB" altLang="zh-CN">
                <a:cs typeface="Calibri" pitchFamily="34" charset="0"/>
              </a:endParaRPr>
            </a:p>
          </p:txBody>
        </p:sp>
        <p:sp>
          <p:nvSpPr>
            <p:cNvPr id="30855" name="Rectangle 20"/>
            <p:cNvSpPr>
              <a:spLocks noChangeArrowheads="1"/>
            </p:cNvSpPr>
            <p:nvPr/>
          </p:nvSpPr>
          <p:spPr bwMode="auto">
            <a:xfrm>
              <a:off x="775" y="2130"/>
              <a:ext cx="1950"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rPr>
                <a:t>Human Capital Development</a:t>
              </a:r>
              <a:endParaRPr lang="en-GB" altLang="zh-CN"/>
            </a:p>
          </p:txBody>
        </p:sp>
        <p:sp>
          <p:nvSpPr>
            <p:cNvPr id="30856" name="Rectangle 19"/>
            <p:cNvSpPr>
              <a:spLocks noChangeArrowheads="1"/>
            </p:cNvSpPr>
            <p:nvPr/>
          </p:nvSpPr>
          <p:spPr bwMode="auto">
            <a:xfrm>
              <a:off x="430" y="2515"/>
              <a:ext cx="15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3.</a:t>
              </a:r>
              <a:endParaRPr lang="en-GB" altLang="zh-CN">
                <a:cs typeface="Calibri" pitchFamily="34" charset="0"/>
              </a:endParaRPr>
            </a:p>
          </p:txBody>
        </p:sp>
        <p:sp>
          <p:nvSpPr>
            <p:cNvPr id="30857" name="Rectangle 18"/>
            <p:cNvSpPr>
              <a:spLocks noChangeArrowheads="1"/>
            </p:cNvSpPr>
            <p:nvPr/>
          </p:nvSpPr>
          <p:spPr bwMode="auto">
            <a:xfrm>
              <a:off x="775" y="2515"/>
              <a:ext cx="1958"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Trade Policy and Facilitation </a:t>
              </a:r>
              <a:endParaRPr lang="en-GB" altLang="zh-CN">
                <a:cs typeface="Calibri" pitchFamily="34" charset="0"/>
              </a:endParaRPr>
            </a:p>
          </p:txBody>
        </p:sp>
        <p:sp>
          <p:nvSpPr>
            <p:cNvPr id="30858" name="Rectangle 17"/>
            <p:cNvSpPr>
              <a:spLocks noChangeArrowheads="1"/>
            </p:cNvSpPr>
            <p:nvPr/>
          </p:nvSpPr>
          <p:spPr bwMode="auto">
            <a:xfrm>
              <a:off x="1067" y="2800"/>
              <a:ext cx="0" cy="358"/>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endParaRPr lang="en-GB" altLang="zh-CN"/>
            </a:p>
          </p:txBody>
        </p:sp>
        <p:sp>
          <p:nvSpPr>
            <p:cNvPr id="30859" name="Rectangle 16"/>
            <p:cNvSpPr>
              <a:spLocks noChangeArrowheads="1"/>
            </p:cNvSpPr>
            <p:nvPr/>
          </p:nvSpPr>
          <p:spPr bwMode="auto">
            <a:xfrm>
              <a:off x="430" y="2888"/>
              <a:ext cx="15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4.</a:t>
              </a:r>
              <a:endParaRPr lang="en-GB" altLang="zh-CN">
                <a:cs typeface="Calibri" pitchFamily="34" charset="0"/>
              </a:endParaRPr>
            </a:p>
          </p:txBody>
        </p:sp>
        <p:sp>
          <p:nvSpPr>
            <p:cNvPr id="30860" name="Rectangle 15"/>
            <p:cNvSpPr>
              <a:spLocks noChangeArrowheads="1"/>
            </p:cNvSpPr>
            <p:nvPr/>
          </p:nvSpPr>
          <p:spPr bwMode="auto">
            <a:xfrm>
              <a:off x="775" y="2888"/>
              <a:ext cx="1245"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rPr>
                <a:t>Access to Finance</a:t>
              </a:r>
              <a:endParaRPr lang="en-GB" altLang="zh-CN"/>
            </a:p>
          </p:txBody>
        </p:sp>
        <p:sp>
          <p:nvSpPr>
            <p:cNvPr id="30861" name="Rectangle 14"/>
            <p:cNvSpPr>
              <a:spLocks noChangeArrowheads="1"/>
            </p:cNvSpPr>
            <p:nvPr/>
          </p:nvSpPr>
          <p:spPr bwMode="auto">
            <a:xfrm>
              <a:off x="430" y="3261"/>
              <a:ext cx="15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5.</a:t>
              </a:r>
              <a:endParaRPr lang="en-GB" altLang="zh-CN">
                <a:cs typeface="Calibri" pitchFamily="34" charset="0"/>
              </a:endParaRPr>
            </a:p>
          </p:txBody>
        </p:sp>
        <p:sp>
          <p:nvSpPr>
            <p:cNvPr id="30862" name="Rectangle 13"/>
            <p:cNvSpPr>
              <a:spLocks noChangeArrowheads="1"/>
            </p:cNvSpPr>
            <p:nvPr/>
          </p:nvSpPr>
          <p:spPr bwMode="auto">
            <a:xfrm>
              <a:off x="775" y="3261"/>
              <a:ext cx="3316"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rPr>
                <a:t>Regulatory Reform and Parliamentary Processes</a:t>
              </a:r>
              <a:endParaRPr lang="en-GB" altLang="zh-CN"/>
            </a:p>
          </p:txBody>
        </p:sp>
        <p:sp>
          <p:nvSpPr>
            <p:cNvPr id="30863" name="Rectangle 11"/>
            <p:cNvSpPr>
              <a:spLocks noChangeArrowheads="1"/>
            </p:cNvSpPr>
            <p:nvPr/>
          </p:nvSpPr>
          <p:spPr bwMode="auto">
            <a:xfrm>
              <a:off x="430" y="3633"/>
              <a:ext cx="15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6.</a:t>
              </a:r>
              <a:endParaRPr lang="en-GB" altLang="zh-CN">
                <a:cs typeface="Calibri" pitchFamily="34" charset="0"/>
              </a:endParaRPr>
            </a:p>
          </p:txBody>
        </p:sp>
        <p:sp>
          <p:nvSpPr>
            <p:cNvPr id="30864" name="Rectangle 10"/>
            <p:cNvSpPr>
              <a:spLocks noChangeArrowheads="1"/>
            </p:cNvSpPr>
            <p:nvPr/>
          </p:nvSpPr>
          <p:spPr bwMode="auto">
            <a:xfrm>
              <a:off x="775" y="3633"/>
              <a:ext cx="1358"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rPr>
                <a:t>Tax Policy Analysis </a:t>
              </a:r>
              <a:endParaRPr lang="en-GB" altLang="zh-CN"/>
            </a:p>
          </p:txBody>
        </p:sp>
        <p:sp>
          <p:nvSpPr>
            <p:cNvPr id="30865" name="Rectangle 9"/>
            <p:cNvSpPr>
              <a:spLocks noChangeArrowheads="1"/>
            </p:cNvSpPr>
            <p:nvPr/>
          </p:nvSpPr>
          <p:spPr bwMode="auto">
            <a:xfrm>
              <a:off x="402" y="3967"/>
              <a:ext cx="15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7.</a:t>
              </a:r>
              <a:endParaRPr lang="en-GB" altLang="zh-CN">
                <a:cs typeface="Calibri" pitchFamily="34" charset="0"/>
              </a:endParaRPr>
            </a:p>
          </p:txBody>
        </p:sp>
        <p:sp>
          <p:nvSpPr>
            <p:cNvPr id="30866" name="Rectangle 8"/>
            <p:cNvSpPr>
              <a:spLocks noChangeArrowheads="1"/>
            </p:cNvSpPr>
            <p:nvPr/>
          </p:nvSpPr>
          <p:spPr bwMode="auto">
            <a:xfrm>
              <a:off x="806" y="3993"/>
              <a:ext cx="1948" cy="199"/>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rPr>
                <a:t>Infrastructure for Investment</a:t>
              </a:r>
              <a:endParaRPr lang="en-GB" altLang="zh-CN"/>
            </a:p>
          </p:txBody>
        </p:sp>
        <p:sp>
          <p:nvSpPr>
            <p:cNvPr id="30867" name="Rectangle 7"/>
            <p:cNvSpPr>
              <a:spLocks noChangeArrowheads="1"/>
            </p:cNvSpPr>
            <p:nvPr/>
          </p:nvSpPr>
          <p:spPr bwMode="auto">
            <a:xfrm>
              <a:off x="402" y="4285"/>
              <a:ext cx="150" cy="225"/>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ea typeface="Times New Roman" pitchFamily="18" charset="0"/>
                  <a:cs typeface="Calibri" pitchFamily="34" charset="0"/>
                </a:rPr>
                <a:t>8.</a:t>
              </a:r>
              <a:endParaRPr lang="en-GB" altLang="zh-CN">
                <a:cs typeface="Calibri" pitchFamily="34" charset="0"/>
              </a:endParaRPr>
            </a:p>
          </p:txBody>
        </p:sp>
        <p:sp>
          <p:nvSpPr>
            <p:cNvPr id="30868" name="Rectangle 6"/>
            <p:cNvSpPr>
              <a:spLocks noChangeArrowheads="1"/>
            </p:cNvSpPr>
            <p:nvPr/>
          </p:nvSpPr>
          <p:spPr bwMode="auto">
            <a:xfrm>
              <a:off x="947" y="4286"/>
              <a:ext cx="1307" cy="1394"/>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a:solidFill>
                    <a:srgbClr val="000066"/>
                  </a:solidFill>
                </a:rPr>
                <a:t>SME Policy </a:t>
              </a:r>
            </a:p>
            <a:p>
              <a:pPr algn="just">
                <a:tabLst>
                  <a:tab pos="539750" algn="l"/>
                  <a:tab pos="755650" algn="l"/>
                  <a:tab pos="971550" algn="l"/>
                </a:tabLst>
              </a:pPr>
              <a:endParaRPr lang="en-GB" altLang="zh-CN" sz="1000">
                <a:solidFill>
                  <a:srgbClr val="000066"/>
                </a:solidFill>
              </a:endParaRPr>
            </a:p>
            <a:p>
              <a:pPr algn="just">
                <a:tabLst>
                  <a:tab pos="539750" algn="l"/>
                  <a:tab pos="755650" algn="l"/>
                  <a:tab pos="971550" algn="l"/>
                </a:tabLst>
              </a:pPr>
              <a:r>
                <a:rPr lang="en-GB" altLang="zh-CN" sz="1000" b="1">
                  <a:solidFill>
                    <a:srgbClr val="FF0000"/>
                  </a:solidFill>
                </a:rPr>
                <a:t>- New areas  -</a:t>
              </a:r>
            </a:p>
            <a:p>
              <a:pPr algn="just">
                <a:tabLst>
                  <a:tab pos="539750" algn="l"/>
                  <a:tab pos="755650" algn="l"/>
                  <a:tab pos="971550" algn="l"/>
                </a:tabLst>
              </a:pPr>
              <a:endParaRPr lang="en-GB" altLang="zh-CN" sz="1000" b="1">
                <a:solidFill>
                  <a:srgbClr val="FF0000"/>
                </a:solidFill>
              </a:endParaRPr>
            </a:p>
            <a:p>
              <a:pPr algn="just">
                <a:tabLst>
                  <a:tab pos="539750" algn="l"/>
                  <a:tab pos="755650" algn="l"/>
                  <a:tab pos="971550" algn="l"/>
                </a:tabLst>
              </a:pPr>
              <a:r>
                <a:rPr lang="en-GB" altLang="zh-CN" sz="1000" b="1">
                  <a:solidFill>
                    <a:srgbClr val="FF0000"/>
                  </a:solidFill>
                </a:rPr>
                <a:t>Innovation  Policy</a:t>
              </a:r>
            </a:p>
            <a:p>
              <a:pPr algn="just">
                <a:tabLst>
                  <a:tab pos="539750" algn="l"/>
                  <a:tab pos="755650" algn="l"/>
                  <a:tab pos="971550" algn="l"/>
                </a:tabLst>
              </a:pPr>
              <a:endParaRPr lang="en-GB" altLang="zh-CN" sz="1000" b="1">
                <a:solidFill>
                  <a:srgbClr val="FF0000"/>
                </a:solidFill>
              </a:endParaRPr>
            </a:p>
            <a:p>
              <a:pPr algn="just">
                <a:tabLst>
                  <a:tab pos="539750" algn="l"/>
                  <a:tab pos="755650" algn="l"/>
                  <a:tab pos="971550" algn="l"/>
                </a:tabLst>
              </a:pPr>
              <a:r>
                <a:rPr lang="en-GB" altLang="zh-CN" sz="1000" b="1">
                  <a:solidFill>
                    <a:srgbClr val="FF0000"/>
                  </a:solidFill>
                </a:rPr>
                <a:t>...</a:t>
              </a:r>
              <a:endParaRPr lang="en-GB" altLang="zh-CN" b="1">
                <a:solidFill>
                  <a:srgbClr val="FF0000"/>
                </a:solidFill>
              </a:endParaRPr>
            </a:p>
          </p:txBody>
        </p:sp>
        <p:sp>
          <p:nvSpPr>
            <p:cNvPr id="30869" name="Rectangle 78"/>
            <p:cNvSpPr>
              <a:spLocks noChangeArrowheads="1"/>
            </p:cNvSpPr>
            <p:nvPr/>
          </p:nvSpPr>
          <p:spPr bwMode="auto">
            <a:xfrm>
              <a:off x="4992" y="4285"/>
              <a:ext cx="4390" cy="1677"/>
            </a:xfrm>
            <a:prstGeom prst="rect">
              <a:avLst/>
            </a:prstGeom>
            <a:solidFill>
              <a:schemeClr val="bg1"/>
            </a:solidFill>
            <a:ln w="9525">
              <a:noFill/>
              <a:miter lim="800000"/>
              <a:headEnd/>
              <a:tailEnd/>
            </a:ln>
          </p:spPr>
          <p:txBody>
            <a:bodyPr/>
            <a:lstStyle/>
            <a:p>
              <a:endParaRPr lang="en-US"/>
            </a:p>
          </p:txBody>
        </p:sp>
      </p:grpSp>
      <p:cxnSp>
        <p:nvCxnSpPr>
          <p:cNvPr id="180" name="Straight Connector 179"/>
          <p:cNvCxnSpPr/>
          <p:nvPr/>
        </p:nvCxnSpPr>
        <p:spPr>
          <a:xfrm>
            <a:off x="7812088" y="3933825"/>
            <a:ext cx="0" cy="719138"/>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524750" y="3933825"/>
            <a:ext cx="0" cy="719138"/>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235825" y="3933825"/>
            <a:ext cx="0" cy="719138"/>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728" name="Rectangle 58"/>
          <p:cNvSpPr>
            <a:spLocks noChangeArrowheads="1"/>
          </p:cNvSpPr>
          <p:nvPr/>
        </p:nvSpPr>
        <p:spPr bwMode="auto">
          <a:xfrm>
            <a:off x="5478463" y="4292600"/>
            <a:ext cx="1470025" cy="153988"/>
          </a:xfrm>
          <a:prstGeom prst="rect">
            <a:avLst/>
          </a:prstGeom>
          <a:noFill/>
          <a:ln w="9525">
            <a:noFill/>
            <a:miter lim="800000"/>
            <a:headEnd/>
            <a:tailEnd/>
          </a:ln>
        </p:spPr>
        <p:txBody>
          <a:bodyPr wrap="none" lIns="0" tIns="0" rIns="0" bIns="0">
            <a:spAutoFit/>
          </a:bodyPr>
          <a:lstStyle/>
          <a:p>
            <a:pPr algn="just">
              <a:tabLst>
                <a:tab pos="539750" algn="l"/>
                <a:tab pos="755650" algn="l"/>
                <a:tab pos="971550" algn="l"/>
              </a:tabLst>
            </a:pPr>
            <a:r>
              <a:rPr lang="en-GB" altLang="zh-CN" sz="1000" b="1">
                <a:solidFill>
                  <a:srgbClr val="000066"/>
                </a:solidFill>
              </a:rPr>
              <a:t>Development of IP Laws</a:t>
            </a:r>
            <a:endParaRPr lang="en-GB" altLang="zh-CN"/>
          </a:p>
        </p:txBody>
      </p:sp>
      <p:sp>
        <p:nvSpPr>
          <p:cNvPr id="30729" name="Rectangle 66"/>
          <p:cNvSpPr>
            <a:spLocks noChangeArrowheads="1"/>
          </p:cNvSpPr>
          <p:nvPr/>
        </p:nvSpPr>
        <p:spPr bwMode="auto">
          <a:xfrm>
            <a:off x="5076825" y="4645025"/>
            <a:ext cx="3268663" cy="7938"/>
          </a:xfrm>
          <a:prstGeom prst="rect">
            <a:avLst/>
          </a:prstGeom>
          <a:solidFill>
            <a:srgbClr val="000066"/>
          </a:solidFill>
          <a:ln w="635">
            <a:solidFill>
              <a:srgbClr val="000066"/>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1052513"/>
          </a:xfrm>
        </p:spPr>
        <p:txBody>
          <a:bodyPr/>
          <a:lstStyle/>
          <a:p>
            <a:pPr eaLnBrk="1" hangingPunct="1"/>
            <a:r>
              <a:rPr lang="en-GB" smtClean="0">
                <a:solidFill>
                  <a:schemeClr val="bg1"/>
                </a:solidFill>
              </a:rPr>
              <a:t>IRI assessment methodology – tripartite structure</a:t>
            </a:r>
          </a:p>
        </p:txBody>
      </p:sp>
      <p:sp>
        <p:nvSpPr>
          <p:cNvPr id="31747" name="Slide Number Placeholder 3"/>
          <p:cNvSpPr>
            <a:spLocks noGrp="1"/>
          </p:cNvSpPr>
          <p:nvPr>
            <p:ph type="sldNum" sz="quarter" idx="11"/>
          </p:nvPr>
        </p:nvSpPr>
        <p:spPr bwMode="auto">
          <a:noFill/>
          <a:ln>
            <a:miter lim="800000"/>
            <a:headEnd/>
            <a:tailEnd/>
          </a:ln>
        </p:spPr>
        <p:txBody>
          <a:bodyPr/>
          <a:lstStyle/>
          <a:p>
            <a:fld id="{62717411-35A6-4C78-8420-E36F3B91B827}" type="slidenum">
              <a:rPr lang="en-GB" smtClean="0"/>
              <a:pPr/>
              <a:t>13</a:t>
            </a:fld>
            <a:endParaRPr lang="en-GB" smtClean="0"/>
          </a:p>
        </p:txBody>
      </p:sp>
      <p:grpSp>
        <p:nvGrpSpPr>
          <p:cNvPr id="31748" name="Group 4"/>
          <p:cNvGrpSpPr>
            <a:grpSpLocks/>
          </p:cNvGrpSpPr>
          <p:nvPr/>
        </p:nvGrpSpPr>
        <p:grpSpPr bwMode="auto">
          <a:xfrm>
            <a:off x="1906588" y="1555750"/>
            <a:ext cx="4965700" cy="4675188"/>
            <a:chOff x="1906588" y="1555750"/>
            <a:chExt cx="4965700" cy="4675188"/>
          </a:xfrm>
        </p:grpSpPr>
        <p:sp>
          <p:nvSpPr>
            <p:cNvPr id="31750" name="Oval 4"/>
            <p:cNvSpPr>
              <a:spLocks noChangeArrowheads="1"/>
            </p:cNvSpPr>
            <p:nvPr/>
          </p:nvSpPr>
          <p:spPr bwMode="auto">
            <a:xfrm>
              <a:off x="3022600" y="1555750"/>
              <a:ext cx="2881313" cy="2881313"/>
            </a:xfrm>
            <a:prstGeom prst="ellipse">
              <a:avLst/>
            </a:prstGeom>
            <a:solidFill>
              <a:srgbClr val="82A7BD">
                <a:alpha val="63136"/>
              </a:srgbClr>
            </a:solidFill>
            <a:ln w="9525" algn="ctr">
              <a:solidFill>
                <a:schemeClr val="tx1"/>
              </a:solidFill>
              <a:round/>
              <a:headEnd/>
              <a:tailEnd/>
            </a:ln>
          </p:spPr>
          <p:txBody>
            <a:bodyPr wrap="none" anchor="ctr"/>
            <a:lstStyle/>
            <a:p>
              <a:endParaRPr lang="en-US"/>
            </a:p>
          </p:txBody>
        </p:sp>
        <p:sp>
          <p:nvSpPr>
            <p:cNvPr id="31751" name="Text Box 8"/>
            <p:cNvSpPr txBox="1">
              <a:spLocks noChangeArrowheads="1"/>
            </p:cNvSpPr>
            <p:nvPr/>
          </p:nvSpPr>
          <p:spPr bwMode="auto">
            <a:xfrm>
              <a:off x="1906588" y="1844675"/>
              <a:ext cx="1800225" cy="457200"/>
            </a:xfrm>
            <a:prstGeom prst="rect">
              <a:avLst/>
            </a:prstGeom>
            <a:noFill/>
            <a:ln w="9525" algn="ctr">
              <a:noFill/>
              <a:miter lim="800000"/>
              <a:headEnd/>
              <a:tailEnd/>
            </a:ln>
          </p:spPr>
          <p:txBody>
            <a:bodyPr>
              <a:spAutoFit/>
            </a:bodyPr>
            <a:lstStyle/>
            <a:p>
              <a:pPr>
                <a:spcBef>
                  <a:spcPct val="50000"/>
                </a:spcBef>
              </a:pPr>
              <a:endParaRPr lang="it-IT"/>
            </a:p>
          </p:txBody>
        </p:sp>
        <p:sp>
          <p:nvSpPr>
            <p:cNvPr id="31752" name="Text Box 9"/>
            <p:cNvSpPr txBox="1">
              <a:spLocks noChangeArrowheads="1"/>
            </p:cNvSpPr>
            <p:nvPr/>
          </p:nvSpPr>
          <p:spPr bwMode="auto">
            <a:xfrm>
              <a:off x="3490913" y="4402138"/>
              <a:ext cx="1944687" cy="457200"/>
            </a:xfrm>
            <a:prstGeom prst="rect">
              <a:avLst/>
            </a:prstGeom>
            <a:noFill/>
            <a:ln w="9525" algn="ctr">
              <a:noFill/>
              <a:miter lim="800000"/>
              <a:headEnd/>
              <a:tailEnd/>
            </a:ln>
          </p:spPr>
          <p:txBody>
            <a:bodyPr>
              <a:spAutoFit/>
            </a:bodyPr>
            <a:lstStyle/>
            <a:p>
              <a:pPr>
                <a:spcBef>
                  <a:spcPct val="50000"/>
                </a:spcBef>
              </a:pPr>
              <a:endParaRPr lang="it-IT"/>
            </a:p>
          </p:txBody>
        </p:sp>
        <p:sp>
          <p:nvSpPr>
            <p:cNvPr id="31753" name="Oval 5"/>
            <p:cNvSpPr>
              <a:spLocks noChangeArrowheads="1"/>
            </p:cNvSpPr>
            <p:nvPr/>
          </p:nvSpPr>
          <p:spPr bwMode="auto">
            <a:xfrm>
              <a:off x="1928813" y="3335338"/>
              <a:ext cx="2881312" cy="2881312"/>
            </a:xfrm>
            <a:prstGeom prst="ellipse">
              <a:avLst/>
            </a:prstGeom>
            <a:solidFill>
              <a:srgbClr val="82A7BD">
                <a:alpha val="25098"/>
              </a:srgbClr>
            </a:solidFill>
            <a:ln w="9525" algn="ctr">
              <a:solidFill>
                <a:schemeClr val="tx1"/>
              </a:solidFill>
              <a:round/>
              <a:headEnd/>
              <a:tailEnd/>
            </a:ln>
          </p:spPr>
          <p:txBody>
            <a:bodyPr wrap="none" anchor="ctr"/>
            <a:lstStyle/>
            <a:p>
              <a:endParaRPr lang="en-US"/>
            </a:p>
          </p:txBody>
        </p:sp>
        <p:sp>
          <p:nvSpPr>
            <p:cNvPr id="31754" name="Text Box 12"/>
            <p:cNvSpPr txBox="1">
              <a:spLocks noChangeArrowheads="1"/>
            </p:cNvSpPr>
            <p:nvPr/>
          </p:nvSpPr>
          <p:spPr bwMode="auto">
            <a:xfrm>
              <a:off x="1984375" y="4379913"/>
              <a:ext cx="1960563" cy="338137"/>
            </a:xfrm>
            <a:prstGeom prst="rect">
              <a:avLst/>
            </a:prstGeom>
            <a:noFill/>
            <a:ln w="9525" algn="ctr">
              <a:noFill/>
              <a:miter lim="800000"/>
              <a:headEnd/>
              <a:tailEnd/>
            </a:ln>
          </p:spPr>
          <p:txBody>
            <a:bodyPr>
              <a:spAutoFit/>
            </a:bodyPr>
            <a:lstStyle/>
            <a:p>
              <a:pPr algn="ctr">
                <a:spcBef>
                  <a:spcPct val="50000"/>
                </a:spcBef>
              </a:pPr>
              <a:r>
                <a:rPr lang="en-GB" sz="1600" b="1"/>
                <a:t>Private Sector</a:t>
              </a:r>
              <a:endParaRPr lang="en-US" sz="1600" b="1"/>
            </a:p>
          </p:txBody>
        </p:sp>
        <p:sp>
          <p:nvSpPr>
            <p:cNvPr id="31755" name="Oval 6"/>
            <p:cNvSpPr>
              <a:spLocks noChangeArrowheads="1"/>
            </p:cNvSpPr>
            <p:nvPr/>
          </p:nvSpPr>
          <p:spPr bwMode="auto">
            <a:xfrm>
              <a:off x="3990975" y="3349625"/>
              <a:ext cx="2881313" cy="2881313"/>
            </a:xfrm>
            <a:prstGeom prst="ellipse">
              <a:avLst/>
            </a:prstGeom>
            <a:solidFill>
              <a:srgbClr val="82A7BD">
                <a:alpha val="39999"/>
              </a:srgbClr>
            </a:solidFill>
            <a:ln w="9525" algn="ctr">
              <a:solidFill>
                <a:schemeClr val="tx1"/>
              </a:solidFill>
              <a:round/>
              <a:headEnd/>
              <a:tailEnd/>
            </a:ln>
          </p:spPr>
          <p:txBody>
            <a:bodyPr wrap="none" anchor="ctr"/>
            <a:lstStyle/>
            <a:p>
              <a:endParaRPr lang="en-US"/>
            </a:p>
          </p:txBody>
        </p:sp>
        <p:sp>
          <p:nvSpPr>
            <p:cNvPr id="31756" name="Text Box 12"/>
            <p:cNvSpPr txBox="1">
              <a:spLocks noChangeArrowheads="1"/>
            </p:cNvSpPr>
            <p:nvPr/>
          </p:nvSpPr>
          <p:spPr bwMode="auto">
            <a:xfrm>
              <a:off x="4827588" y="4429125"/>
              <a:ext cx="1960562" cy="584775"/>
            </a:xfrm>
            <a:prstGeom prst="rect">
              <a:avLst/>
            </a:prstGeom>
            <a:noFill/>
            <a:ln w="9525" algn="ctr">
              <a:noFill/>
              <a:miter lim="800000"/>
              <a:headEnd/>
              <a:tailEnd/>
            </a:ln>
          </p:spPr>
          <p:txBody>
            <a:bodyPr>
              <a:spAutoFit/>
            </a:bodyPr>
            <a:lstStyle/>
            <a:p>
              <a:pPr algn="ctr">
                <a:spcBef>
                  <a:spcPct val="50000"/>
                </a:spcBef>
              </a:pPr>
              <a:r>
                <a:rPr lang="en-GB" sz="1600" b="1"/>
                <a:t>Independent experts</a:t>
              </a:r>
              <a:endParaRPr lang="en-US" sz="1600" b="1"/>
            </a:p>
          </p:txBody>
        </p:sp>
      </p:grpSp>
      <p:sp>
        <p:nvSpPr>
          <p:cNvPr id="31749" name="Text Box 12"/>
          <p:cNvSpPr txBox="1">
            <a:spLocks noChangeArrowheads="1"/>
          </p:cNvSpPr>
          <p:nvPr/>
        </p:nvSpPr>
        <p:spPr bwMode="auto">
          <a:xfrm>
            <a:off x="3563938" y="2420938"/>
            <a:ext cx="1960562" cy="584200"/>
          </a:xfrm>
          <a:prstGeom prst="rect">
            <a:avLst/>
          </a:prstGeom>
          <a:noFill/>
          <a:ln w="9525" algn="ctr">
            <a:noFill/>
            <a:miter lim="800000"/>
            <a:headEnd/>
            <a:tailEnd/>
          </a:ln>
        </p:spPr>
        <p:txBody>
          <a:bodyPr>
            <a:spAutoFit/>
          </a:bodyPr>
          <a:lstStyle/>
          <a:p>
            <a:pPr algn="ctr">
              <a:spcBef>
                <a:spcPct val="50000"/>
              </a:spcBef>
            </a:pPr>
            <a:r>
              <a:rPr lang="en-GB" sz="1600" b="1"/>
              <a:t>Government self-assessment</a:t>
            </a:r>
            <a:endParaRPr lang="en-US" sz="16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1052513"/>
          </a:xfrm>
        </p:spPr>
        <p:txBody>
          <a:bodyPr/>
          <a:lstStyle/>
          <a:p>
            <a:pPr eaLnBrk="1" hangingPunct="1"/>
            <a:r>
              <a:rPr lang="en-GB" sz="2800" smtClean="0">
                <a:solidFill>
                  <a:schemeClr val="bg1"/>
                </a:solidFill>
              </a:rPr>
              <a:t>Which indicators should be retained, modified or removed?</a:t>
            </a:r>
          </a:p>
        </p:txBody>
      </p:sp>
      <p:sp>
        <p:nvSpPr>
          <p:cNvPr id="32771" name="Slide Number Placeholder 3"/>
          <p:cNvSpPr>
            <a:spLocks noGrp="1"/>
          </p:cNvSpPr>
          <p:nvPr>
            <p:ph type="sldNum" sz="quarter" idx="11"/>
          </p:nvPr>
        </p:nvSpPr>
        <p:spPr bwMode="auto">
          <a:noFill/>
          <a:ln>
            <a:miter lim="800000"/>
            <a:headEnd/>
            <a:tailEnd/>
          </a:ln>
        </p:spPr>
        <p:txBody>
          <a:bodyPr/>
          <a:lstStyle/>
          <a:p>
            <a:fld id="{665E61D8-E4AA-42D6-96D6-927FD1A8FCC1}" type="slidenum">
              <a:rPr lang="en-GB" smtClean="0"/>
              <a:pPr/>
              <a:t>14</a:t>
            </a:fld>
            <a:endParaRPr lang="en-GB" smtClean="0"/>
          </a:p>
        </p:txBody>
      </p:sp>
      <p:sp>
        <p:nvSpPr>
          <p:cNvPr id="16" name="Rectangle 15"/>
          <p:cNvSpPr/>
          <p:nvPr/>
        </p:nvSpPr>
        <p:spPr bwMode="auto">
          <a:xfrm>
            <a:off x="2928938" y="915988"/>
            <a:ext cx="3143250"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rgbClr val="FFFFFF"/>
                </a:solidFill>
                <a:cs typeface="Arial" charset="0"/>
              </a:rPr>
              <a:t>Investment Policy and Promotion</a:t>
            </a:r>
            <a:endParaRPr lang="en-US">
              <a:solidFill>
                <a:srgbClr val="FFFFFF"/>
              </a:solidFill>
              <a:cs typeface="Arial" charset="0"/>
            </a:endParaRPr>
          </a:p>
        </p:txBody>
      </p:sp>
      <p:cxnSp>
        <p:nvCxnSpPr>
          <p:cNvPr id="17" name="Straight Connector 16"/>
          <p:cNvCxnSpPr/>
          <p:nvPr/>
        </p:nvCxnSpPr>
        <p:spPr bwMode="auto">
          <a:xfrm rot="5400000">
            <a:off x="4394200" y="152241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10800000">
            <a:off x="1143000" y="1630363"/>
            <a:ext cx="3357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4500563" y="1630363"/>
            <a:ext cx="3357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5400000">
            <a:off x="7787481" y="1701007"/>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a:off x="5572919" y="170100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1070769" y="170100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a:off x="3356769" y="1701007"/>
            <a:ext cx="142875"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4" name="Diagram 23"/>
          <p:cNvGraphicFramePr/>
          <p:nvPr/>
        </p:nvGraphicFramePr>
        <p:xfrm>
          <a:off x="214282" y="1844824"/>
          <a:ext cx="8643998"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1052513"/>
          </a:xfrm>
        </p:spPr>
        <p:txBody>
          <a:bodyPr/>
          <a:lstStyle/>
          <a:p>
            <a:pPr eaLnBrk="1" hangingPunct="1"/>
            <a:r>
              <a:rPr lang="en-GB" sz="2400" smtClean="0">
                <a:solidFill>
                  <a:schemeClr val="bg1"/>
                </a:solidFill>
              </a:rPr>
              <a:t>Example: Results of Investment Policy and Promotion assessment </a:t>
            </a:r>
            <a:br>
              <a:rPr lang="en-GB" sz="2400" smtClean="0">
                <a:solidFill>
                  <a:schemeClr val="bg1"/>
                </a:solidFill>
              </a:rPr>
            </a:br>
            <a:r>
              <a:rPr lang="en-GB" sz="2400" smtClean="0">
                <a:solidFill>
                  <a:schemeClr val="bg1"/>
                </a:solidFill>
              </a:rPr>
              <a:t>in IRI 2010</a:t>
            </a:r>
          </a:p>
        </p:txBody>
      </p:sp>
      <p:sp>
        <p:nvSpPr>
          <p:cNvPr id="33795" name="Slide Number Placeholder 3"/>
          <p:cNvSpPr>
            <a:spLocks noGrp="1"/>
          </p:cNvSpPr>
          <p:nvPr>
            <p:ph type="sldNum" sz="quarter" idx="11"/>
          </p:nvPr>
        </p:nvSpPr>
        <p:spPr bwMode="auto">
          <a:noFill/>
          <a:ln>
            <a:miter lim="800000"/>
            <a:headEnd/>
            <a:tailEnd/>
          </a:ln>
        </p:spPr>
        <p:txBody>
          <a:bodyPr/>
          <a:lstStyle/>
          <a:p>
            <a:fld id="{91D72B4D-2163-44C8-90B8-D44B43186DCC}" type="slidenum">
              <a:rPr lang="en-GB" smtClean="0"/>
              <a:pPr/>
              <a:t>15</a:t>
            </a:fld>
            <a:endParaRPr lang="en-GB" smtClean="0"/>
          </a:p>
        </p:txBody>
      </p:sp>
      <p:graphicFrame>
        <p:nvGraphicFramePr>
          <p:cNvPr id="5" name="Chart 4"/>
          <p:cNvGraphicFramePr>
            <a:graphicFrameLocks/>
          </p:cNvGraphicFramePr>
          <p:nvPr/>
        </p:nvGraphicFramePr>
        <p:xfrm>
          <a:off x="251520" y="980728"/>
          <a:ext cx="8208912" cy="38301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052513"/>
          </a:xfrm>
        </p:spPr>
        <p:txBody>
          <a:bodyPr/>
          <a:lstStyle/>
          <a:p>
            <a:pPr eaLnBrk="1" hangingPunct="1"/>
            <a:r>
              <a:rPr lang="en-GB" sz="2400" smtClean="0">
                <a:solidFill>
                  <a:schemeClr val="bg1"/>
                </a:solidFill>
              </a:rPr>
              <a:t>Example: Results of Investment Policy and Promotion assessment </a:t>
            </a:r>
            <a:br>
              <a:rPr lang="en-GB" sz="2400" smtClean="0">
                <a:solidFill>
                  <a:schemeClr val="bg1"/>
                </a:solidFill>
              </a:rPr>
            </a:br>
            <a:r>
              <a:rPr lang="en-GB" sz="2400" smtClean="0">
                <a:solidFill>
                  <a:schemeClr val="bg1"/>
                </a:solidFill>
              </a:rPr>
              <a:t>in IRI 2010</a:t>
            </a:r>
          </a:p>
        </p:txBody>
      </p:sp>
      <p:sp>
        <p:nvSpPr>
          <p:cNvPr id="34819" name="Slide Number Placeholder 3"/>
          <p:cNvSpPr>
            <a:spLocks noGrp="1"/>
          </p:cNvSpPr>
          <p:nvPr>
            <p:ph type="sldNum" sz="quarter" idx="11"/>
          </p:nvPr>
        </p:nvSpPr>
        <p:spPr bwMode="auto">
          <a:noFill/>
          <a:ln>
            <a:miter lim="800000"/>
            <a:headEnd/>
            <a:tailEnd/>
          </a:ln>
        </p:spPr>
        <p:txBody>
          <a:bodyPr/>
          <a:lstStyle/>
          <a:p>
            <a:fld id="{0DDC8B85-D3F2-49E3-BA50-8CF746944175}" type="slidenum">
              <a:rPr lang="en-GB" smtClean="0"/>
              <a:pPr/>
              <a:t>16</a:t>
            </a:fld>
            <a:endParaRPr lang="en-GB" smtClean="0"/>
          </a:p>
        </p:txBody>
      </p:sp>
      <p:graphicFrame>
        <p:nvGraphicFramePr>
          <p:cNvPr id="5" name="Chart 4"/>
          <p:cNvGraphicFramePr>
            <a:graphicFrameLocks/>
          </p:cNvGraphicFramePr>
          <p:nvPr/>
        </p:nvGraphicFramePr>
        <p:xfrm>
          <a:off x="251520" y="980728"/>
          <a:ext cx="8208912" cy="383012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ular Callout 5"/>
          <p:cNvSpPr/>
          <p:nvPr/>
        </p:nvSpPr>
        <p:spPr>
          <a:xfrm>
            <a:off x="1835150" y="4670425"/>
            <a:ext cx="6121400" cy="2187575"/>
          </a:xfrm>
          <a:prstGeom prst="wedgeRectCallout">
            <a:avLst>
              <a:gd name="adj1" fmla="val -16175"/>
              <a:gd name="adj2" fmla="val -558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19088" indent="-261938">
              <a:spcBef>
                <a:spcPct val="20000"/>
              </a:spcBef>
              <a:defRPr/>
            </a:pPr>
            <a:r>
              <a:rPr lang="fr-FR" sz="1600" b="1">
                <a:solidFill>
                  <a:schemeClr val="bg1"/>
                </a:solidFill>
                <a:cs typeface="Arial" charset="0"/>
              </a:rPr>
              <a:t>      Main points for improvement</a:t>
            </a:r>
            <a:endParaRPr lang="en-GB" sz="1600" b="1">
              <a:solidFill>
                <a:schemeClr val="bg1"/>
              </a:solidFill>
              <a:cs typeface="Arial" charset="0"/>
            </a:endParaRPr>
          </a:p>
          <a:p>
            <a:pPr marL="319088" indent="-261938">
              <a:spcBef>
                <a:spcPct val="20000"/>
              </a:spcBef>
              <a:buFont typeface="Arial" charset="0"/>
              <a:buChar char="•"/>
              <a:defRPr/>
            </a:pPr>
            <a:r>
              <a:rPr lang="en-GB" sz="1600">
                <a:solidFill>
                  <a:schemeClr val="bg1"/>
                </a:solidFill>
                <a:cs typeface="Arial" charset="0"/>
              </a:rPr>
              <a:t>Land title registration and cadastre is slow</a:t>
            </a:r>
          </a:p>
          <a:p>
            <a:pPr marL="319088" indent="-261938">
              <a:spcBef>
                <a:spcPct val="20000"/>
              </a:spcBef>
              <a:buFont typeface="Arial" charset="0"/>
              <a:buChar char="•"/>
              <a:defRPr/>
            </a:pPr>
            <a:r>
              <a:rPr lang="en-GB" sz="1600">
                <a:solidFill>
                  <a:schemeClr val="bg1"/>
                </a:solidFill>
                <a:cs typeface="Arial" charset="0"/>
              </a:rPr>
              <a:t>FDI Incentives on sub-national level need more clarity</a:t>
            </a:r>
          </a:p>
          <a:p>
            <a:pPr marL="319088" indent="-261938">
              <a:spcBef>
                <a:spcPct val="20000"/>
              </a:spcBef>
              <a:buFont typeface="Arial" charset="0"/>
              <a:buChar char="•"/>
              <a:defRPr/>
            </a:pPr>
            <a:r>
              <a:rPr lang="fr-FR" sz="1600">
                <a:solidFill>
                  <a:schemeClr val="bg1"/>
                </a:solidFill>
                <a:cs typeface="Arial" charset="0"/>
              </a:rPr>
              <a:t>One-stop shop for investors (IPAs to approve permits)</a:t>
            </a:r>
          </a:p>
          <a:p>
            <a:pPr marL="319088" indent="-261938">
              <a:spcBef>
                <a:spcPct val="20000"/>
              </a:spcBef>
              <a:buFont typeface="Arial" charset="0"/>
              <a:buChar char="•"/>
              <a:defRPr/>
            </a:pPr>
            <a:r>
              <a:rPr lang="fr-FR" sz="1600">
                <a:solidFill>
                  <a:schemeClr val="bg1"/>
                </a:solidFill>
                <a:cs typeface="Arial" charset="0"/>
              </a:rPr>
              <a:t>Legal frameworks for PPPs to be developed</a:t>
            </a:r>
          </a:p>
          <a:p>
            <a:pPr marL="319088" indent="-261938">
              <a:spcBef>
                <a:spcPct val="20000"/>
              </a:spcBef>
              <a:buFont typeface="Arial" charset="0"/>
              <a:buChar char="•"/>
              <a:defRPr/>
            </a:pPr>
            <a:r>
              <a:rPr lang="fr-FR" sz="1600">
                <a:solidFill>
                  <a:schemeClr val="bg1"/>
                </a:solidFill>
                <a:cs typeface="Arial" charset="0"/>
              </a:rPr>
              <a:t>Need to improve IP rights enforcement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1052513"/>
          </a:xfrm>
        </p:spPr>
        <p:txBody>
          <a:bodyPr/>
          <a:lstStyle/>
          <a:p>
            <a:pPr eaLnBrk="1" hangingPunct="1"/>
            <a:r>
              <a:rPr lang="en-GB" sz="2800" smtClean="0">
                <a:solidFill>
                  <a:schemeClr val="bg1"/>
                </a:solidFill>
              </a:rPr>
              <a:t>New Innovation Policy Dimension</a:t>
            </a:r>
          </a:p>
        </p:txBody>
      </p:sp>
      <p:sp>
        <p:nvSpPr>
          <p:cNvPr id="35843" name="Slide Number Placeholder 3"/>
          <p:cNvSpPr>
            <a:spLocks noGrp="1"/>
          </p:cNvSpPr>
          <p:nvPr>
            <p:ph type="sldNum" sz="quarter" idx="11"/>
          </p:nvPr>
        </p:nvSpPr>
        <p:spPr bwMode="auto">
          <a:noFill/>
          <a:ln>
            <a:miter lim="800000"/>
            <a:headEnd/>
            <a:tailEnd/>
          </a:ln>
        </p:spPr>
        <p:txBody>
          <a:bodyPr/>
          <a:lstStyle/>
          <a:p>
            <a:fld id="{D94774FC-15E9-4208-BDA4-A10E2FEEF144}" type="slidenum">
              <a:rPr lang="en-GB" smtClean="0"/>
              <a:pPr/>
              <a:t>17</a:t>
            </a:fld>
            <a:endParaRPr lang="en-GB" smtClean="0"/>
          </a:p>
        </p:txBody>
      </p:sp>
      <p:sp>
        <p:nvSpPr>
          <p:cNvPr id="14" name="TextBox 13"/>
          <p:cNvSpPr txBox="1"/>
          <p:nvPr/>
        </p:nvSpPr>
        <p:spPr>
          <a:xfrm>
            <a:off x="3348038" y="1700213"/>
            <a:ext cx="2160587" cy="369887"/>
          </a:xfrm>
          <a:prstGeom prst="rect">
            <a:avLst/>
          </a:prstGeom>
          <a:solidFill>
            <a:schemeClr val="accent1">
              <a:lumMod val="75000"/>
            </a:schemeClr>
          </a:solidFill>
        </p:spPr>
        <p:txBody>
          <a:bodyPr>
            <a:spAutoFit/>
          </a:bodyPr>
          <a:lstStyle/>
          <a:p>
            <a:pPr algn="ctr">
              <a:defRPr/>
            </a:pPr>
            <a:r>
              <a:rPr lang="en-GB" dirty="0">
                <a:solidFill>
                  <a:schemeClr val="bg1"/>
                </a:solidFill>
              </a:rPr>
              <a:t>Innovation Policy</a:t>
            </a:r>
          </a:p>
        </p:txBody>
      </p:sp>
      <p:sp>
        <p:nvSpPr>
          <p:cNvPr id="12" name="Freeform 11"/>
          <p:cNvSpPr/>
          <p:nvPr/>
        </p:nvSpPr>
        <p:spPr>
          <a:xfrm>
            <a:off x="3695700" y="2636838"/>
            <a:ext cx="1747838"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3" name="Freeform 12"/>
          <p:cNvSpPr/>
          <p:nvPr/>
        </p:nvSpPr>
        <p:spPr>
          <a:xfrm>
            <a:off x="144463" y="2636838"/>
            <a:ext cx="1749425" cy="1223962"/>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b="1" dirty="0"/>
              <a:t>Enhance business innovation potential </a:t>
            </a:r>
            <a:endParaRPr lang="en-GB" sz="1600" dirty="0"/>
          </a:p>
        </p:txBody>
      </p:sp>
      <p:sp>
        <p:nvSpPr>
          <p:cNvPr id="16" name="Freeform 15"/>
          <p:cNvSpPr/>
          <p:nvPr/>
        </p:nvSpPr>
        <p:spPr>
          <a:xfrm>
            <a:off x="5470525"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7" name="Freeform 16"/>
          <p:cNvSpPr/>
          <p:nvPr/>
        </p:nvSpPr>
        <p:spPr>
          <a:xfrm>
            <a:off x="1919288"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8" name="Freeform 17"/>
          <p:cNvSpPr/>
          <p:nvPr/>
        </p:nvSpPr>
        <p:spPr>
          <a:xfrm>
            <a:off x="7251700"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cxnSp>
        <p:nvCxnSpPr>
          <p:cNvPr id="30" name="Straight Connector 29"/>
          <p:cNvCxnSpPr/>
          <p:nvPr/>
        </p:nvCxnSpPr>
        <p:spPr bwMode="auto">
          <a:xfrm rot="5400000">
            <a:off x="4394200" y="223996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10800000">
            <a:off x="1143000" y="2347913"/>
            <a:ext cx="3357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500563" y="2347913"/>
            <a:ext cx="3357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7787481" y="2418557"/>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557291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0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3356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948264" y="764704"/>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052513"/>
          </a:xfrm>
        </p:spPr>
        <p:txBody>
          <a:bodyPr/>
          <a:lstStyle/>
          <a:p>
            <a:pPr eaLnBrk="1" hangingPunct="1"/>
            <a:r>
              <a:rPr lang="en-GB" sz="2800" smtClean="0">
                <a:solidFill>
                  <a:schemeClr val="bg1"/>
                </a:solidFill>
              </a:rPr>
              <a:t>New Innovation Policy Dimension</a:t>
            </a:r>
          </a:p>
        </p:txBody>
      </p:sp>
      <p:sp>
        <p:nvSpPr>
          <p:cNvPr id="36867" name="Slide Number Placeholder 3"/>
          <p:cNvSpPr>
            <a:spLocks noGrp="1"/>
          </p:cNvSpPr>
          <p:nvPr>
            <p:ph type="sldNum" sz="quarter" idx="11"/>
          </p:nvPr>
        </p:nvSpPr>
        <p:spPr bwMode="auto">
          <a:noFill/>
          <a:ln>
            <a:miter lim="800000"/>
            <a:headEnd/>
            <a:tailEnd/>
          </a:ln>
        </p:spPr>
        <p:txBody>
          <a:bodyPr/>
          <a:lstStyle/>
          <a:p>
            <a:fld id="{EC240786-7F0A-4CFC-9DB1-4C4E5B34698A}" type="slidenum">
              <a:rPr lang="en-GB" smtClean="0"/>
              <a:pPr/>
              <a:t>18</a:t>
            </a:fld>
            <a:endParaRPr lang="en-GB" smtClean="0"/>
          </a:p>
        </p:txBody>
      </p:sp>
      <p:sp>
        <p:nvSpPr>
          <p:cNvPr id="14" name="TextBox 13"/>
          <p:cNvSpPr txBox="1"/>
          <p:nvPr/>
        </p:nvSpPr>
        <p:spPr>
          <a:xfrm>
            <a:off x="3348038" y="1700213"/>
            <a:ext cx="2160587" cy="369887"/>
          </a:xfrm>
          <a:prstGeom prst="rect">
            <a:avLst/>
          </a:prstGeom>
          <a:solidFill>
            <a:schemeClr val="accent1">
              <a:lumMod val="75000"/>
            </a:schemeClr>
          </a:solidFill>
        </p:spPr>
        <p:txBody>
          <a:bodyPr>
            <a:spAutoFit/>
          </a:bodyPr>
          <a:lstStyle/>
          <a:p>
            <a:pPr algn="ctr">
              <a:defRPr/>
            </a:pPr>
            <a:r>
              <a:rPr lang="en-GB" dirty="0">
                <a:solidFill>
                  <a:schemeClr val="bg1"/>
                </a:solidFill>
              </a:rPr>
              <a:t>Innovation Policy</a:t>
            </a:r>
          </a:p>
        </p:txBody>
      </p:sp>
      <p:sp>
        <p:nvSpPr>
          <p:cNvPr id="12" name="Freeform 11"/>
          <p:cNvSpPr/>
          <p:nvPr/>
        </p:nvSpPr>
        <p:spPr>
          <a:xfrm>
            <a:off x="3695700" y="2636838"/>
            <a:ext cx="1747838"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3" name="Freeform 12"/>
          <p:cNvSpPr/>
          <p:nvPr/>
        </p:nvSpPr>
        <p:spPr>
          <a:xfrm>
            <a:off x="144463" y="2636838"/>
            <a:ext cx="1749425" cy="1223962"/>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b="1" dirty="0"/>
              <a:t>Enhance business innovation potential </a:t>
            </a:r>
            <a:endParaRPr lang="en-GB" sz="1600" dirty="0"/>
          </a:p>
        </p:txBody>
      </p:sp>
      <p:sp>
        <p:nvSpPr>
          <p:cNvPr id="16" name="Freeform 15"/>
          <p:cNvSpPr/>
          <p:nvPr/>
        </p:nvSpPr>
        <p:spPr>
          <a:xfrm>
            <a:off x="5470525"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7" name="Freeform 16"/>
          <p:cNvSpPr/>
          <p:nvPr/>
        </p:nvSpPr>
        <p:spPr>
          <a:xfrm>
            <a:off x="1919288"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8" name="Freeform 17"/>
          <p:cNvSpPr/>
          <p:nvPr/>
        </p:nvSpPr>
        <p:spPr>
          <a:xfrm>
            <a:off x="7251700"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cxnSp>
        <p:nvCxnSpPr>
          <p:cNvPr id="30" name="Straight Connector 29"/>
          <p:cNvCxnSpPr/>
          <p:nvPr/>
        </p:nvCxnSpPr>
        <p:spPr bwMode="auto">
          <a:xfrm rot="5400000">
            <a:off x="4394200" y="223996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10800000">
            <a:off x="1143000" y="2347913"/>
            <a:ext cx="3357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500563" y="2347913"/>
            <a:ext cx="3357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7787481" y="2418557"/>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557291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0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3356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36881" name="Rounded Rectangular Callout 19"/>
          <p:cNvSpPr>
            <a:spLocks noChangeArrowheads="1"/>
          </p:cNvSpPr>
          <p:nvPr/>
        </p:nvSpPr>
        <p:spPr bwMode="auto">
          <a:xfrm>
            <a:off x="1042988" y="2565400"/>
            <a:ext cx="7308850" cy="3816350"/>
          </a:xfrm>
          <a:prstGeom prst="wedgeRoundRectCallout">
            <a:avLst>
              <a:gd name="adj1" fmla="val -4940"/>
              <a:gd name="adj2" fmla="val -64083"/>
              <a:gd name="adj3" fmla="val 16667"/>
            </a:avLst>
          </a:prstGeom>
          <a:solidFill>
            <a:schemeClr val="bg1"/>
          </a:solidFill>
          <a:ln w="9525">
            <a:solidFill>
              <a:schemeClr val="tx1"/>
            </a:solidFill>
            <a:miter lim="800000"/>
            <a:headEnd/>
            <a:tailEnd/>
          </a:ln>
        </p:spPr>
        <p:txBody>
          <a:bodyPr tIns="0" bIns="0"/>
          <a:lstStyle/>
          <a:p>
            <a:pPr indent="-87313"/>
            <a:r>
              <a:rPr lang="en-GB" sz="1600" b="1" i="1"/>
              <a:t>Quantitative indicators </a:t>
            </a:r>
          </a:p>
          <a:p>
            <a:pPr indent="-87313">
              <a:buFont typeface="Arial" charset="0"/>
              <a:buChar char="•"/>
            </a:pPr>
            <a:r>
              <a:rPr lang="en-GB" sz="1600" b="1" i="1"/>
              <a:t>GDP per capita growth</a:t>
            </a:r>
          </a:p>
          <a:p>
            <a:pPr indent="-87313">
              <a:buFont typeface="Arial" charset="0"/>
              <a:buChar char="•"/>
            </a:pPr>
            <a:r>
              <a:rPr lang="en-GB" sz="1600" b="1" i="1"/>
              <a:t> Labour productivity</a:t>
            </a:r>
          </a:p>
          <a:p>
            <a:pPr indent="-87313">
              <a:buFont typeface="Arial" charset="0"/>
              <a:buChar char="•"/>
            </a:pPr>
            <a:r>
              <a:rPr lang="en-GB" sz="1600" b="1" i="1"/>
              <a:t> </a:t>
            </a:r>
            <a:r>
              <a:rPr lang="en-US" sz="1600" b="1" i="1"/>
              <a:t>Investment in fixed and intangible assets as a share of GDP</a:t>
            </a:r>
          </a:p>
          <a:p>
            <a:pPr indent="-87313">
              <a:buFont typeface="Arial" charset="0"/>
              <a:buChar char="•"/>
            </a:pPr>
            <a:r>
              <a:rPr lang="en-US" sz="1600" b="1" i="1"/>
              <a:t> New-to-market product innovators</a:t>
            </a:r>
          </a:p>
          <a:p>
            <a:pPr indent="-87313">
              <a:buFont typeface="Arial" charset="0"/>
              <a:buChar char="•"/>
            </a:pPr>
            <a:r>
              <a:rPr lang="en-US" sz="1600" b="1" i="1"/>
              <a:t> Patents and trademarks per capita</a:t>
            </a:r>
          </a:p>
          <a:p>
            <a:pPr indent="-87313">
              <a:buFont typeface="Arial" charset="0"/>
              <a:buChar char="•"/>
            </a:pPr>
            <a:r>
              <a:rPr lang="en-US" sz="1600" b="1" i="1"/>
              <a:t> Service-related trademarks</a:t>
            </a:r>
          </a:p>
          <a:p>
            <a:pPr indent="-87313">
              <a:buFont typeface="Arial" charset="0"/>
              <a:buChar char="•"/>
            </a:pPr>
            <a:r>
              <a:rPr lang="en-US" sz="1600" b="1" i="1"/>
              <a:t> Firms with national/international collaboration on innovation</a:t>
            </a:r>
          </a:p>
          <a:p>
            <a:pPr indent="-87313">
              <a:buFont typeface="Arial" charset="0"/>
              <a:buChar char="•"/>
            </a:pPr>
            <a:r>
              <a:rPr lang="en-US" sz="1600" b="1" i="1"/>
              <a:t> Scientific articles and co-authorship</a:t>
            </a:r>
          </a:p>
          <a:p>
            <a:pPr indent="-87313">
              <a:buFont typeface="Arial" charset="0"/>
              <a:buChar char="•"/>
            </a:pPr>
            <a:endParaRPr lang="en-GB" sz="1600" b="1" i="1"/>
          </a:p>
          <a:p>
            <a:pPr indent="-87313"/>
            <a:r>
              <a:rPr lang="en-GB" sz="1600" b="1" i="1"/>
              <a:t>Qualitative indicators</a:t>
            </a:r>
          </a:p>
          <a:p>
            <a:pPr indent="-87313">
              <a:buFont typeface="Arial" charset="0"/>
              <a:buChar char="•"/>
            </a:pPr>
            <a:r>
              <a:rPr lang="en-GB" sz="1600" b="1" i="1"/>
              <a:t> WEF Innovation ranking</a:t>
            </a:r>
          </a:p>
          <a:p>
            <a:pPr indent="-87313">
              <a:buFont typeface="Arial" charset="0"/>
              <a:buChar char="•"/>
            </a:pPr>
            <a:r>
              <a:rPr lang="en-GB" sz="1600" b="1" i="1"/>
              <a:t> Global Innovation Index ranking</a:t>
            </a:r>
          </a:p>
        </p:txBody>
      </p:sp>
      <p:sp>
        <p:nvSpPr>
          <p:cNvPr id="22" name="Rectangle 21"/>
          <p:cNvSpPr/>
          <p:nvPr/>
        </p:nvSpPr>
        <p:spPr>
          <a:xfrm>
            <a:off x="6948264" y="764704"/>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1052513"/>
          </a:xfrm>
        </p:spPr>
        <p:txBody>
          <a:bodyPr/>
          <a:lstStyle/>
          <a:p>
            <a:pPr eaLnBrk="1" hangingPunct="1"/>
            <a:r>
              <a:rPr lang="en-GB" sz="2800" smtClean="0">
                <a:solidFill>
                  <a:schemeClr val="bg1"/>
                </a:solidFill>
              </a:rPr>
              <a:t>New Innovation Policy Dimension</a:t>
            </a:r>
          </a:p>
        </p:txBody>
      </p:sp>
      <p:sp>
        <p:nvSpPr>
          <p:cNvPr id="37891" name="Slide Number Placeholder 3"/>
          <p:cNvSpPr>
            <a:spLocks noGrp="1"/>
          </p:cNvSpPr>
          <p:nvPr>
            <p:ph type="sldNum" sz="quarter" idx="11"/>
          </p:nvPr>
        </p:nvSpPr>
        <p:spPr bwMode="auto">
          <a:noFill/>
          <a:ln>
            <a:miter lim="800000"/>
            <a:headEnd/>
            <a:tailEnd/>
          </a:ln>
        </p:spPr>
        <p:txBody>
          <a:bodyPr/>
          <a:lstStyle/>
          <a:p>
            <a:fld id="{DCFEEB7B-28D8-4666-8E09-95222A0F5EEC}" type="slidenum">
              <a:rPr lang="en-GB" smtClean="0"/>
              <a:pPr/>
              <a:t>19</a:t>
            </a:fld>
            <a:endParaRPr lang="en-GB" smtClean="0"/>
          </a:p>
        </p:txBody>
      </p:sp>
      <p:sp>
        <p:nvSpPr>
          <p:cNvPr id="14" name="TextBox 13"/>
          <p:cNvSpPr txBox="1"/>
          <p:nvPr/>
        </p:nvSpPr>
        <p:spPr>
          <a:xfrm>
            <a:off x="3348038" y="1700213"/>
            <a:ext cx="2160587" cy="369887"/>
          </a:xfrm>
          <a:prstGeom prst="rect">
            <a:avLst/>
          </a:prstGeom>
          <a:solidFill>
            <a:schemeClr val="accent1">
              <a:lumMod val="75000"/>
            </a:schemeClr>
          </a:solidFill>
        </p:spPr>
        <p:txBody>
          <a:bodyPr>
            <a:spAutoFit/>
          </a:bodyPr>
          <a:lstStyle/>
          <a:p>
            <a:pPr algn="ctr">
              <a:defRPr/>
            </a:pPr>
            <a:r>
              <a:rPr lang="en-GB" dirty="0">
                <a:solidFill>
                  <a:schemeClr val="bg1"/>
                </a:solidFill>
              </a:rPr>
              <a:t>Innovation Policy</a:t>
            </a:r>
          </a:p>
        </p:txBody>
      </p:sp>
      <p:sp>
        <p:nvSpPr>
          <p:cNvPr id="12" name="Freeform 11"/>
          <p:cNvSpPr/>
          <p:nvPr/>
        </p:nvSpPr>
        <p:spPr>
          <a:xfrm>
            <a:off x="3695700" y="2636838"/>
            <a:ext cx="1747838"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3" name="Freeform 12"/>
          <p:cNvSpPr/>
          <p:nvPr/>
        </p:nvSpPr>
        <p:spPr>
          <a:xfrm>
            <a:off x="144463" y="2636838"/>
            <a:ext cx="1749425" cy="1223962"/>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b="1" dirty="0"/>
              <a:t>Enhance business innovation potential </a:t>
            </a:r>
            <a:endParaRPr lang="en-GB" sz="1600" dirty="0"/>
          </a:p>
        </p:txBody>
      </p:sp>
      <p:sp>
        <p:nvSpPr>
          <p:cNvPr id="16" name="Freeform 15"/>
          <p:cNvSpPr/>
          <p:nvPr/>
        </p:nvSpPr>
        <p:spPr>
          <a:xfrm>
            <a:off x="5470525"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7" name="Freeform 16"/>
          <p:cNvSpPr/>
          <p:nvPr/>
        </p:nvSpPr>
        <p:spPr>
          <a:xfrm>
            <a:off x="1919288"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8" name="Freeform 17"/>
          <p:cNvSpPr/>
          <p:nvPr/>
        </p:nvSpPr>
        <p:spPr>
          <a:xfrm>
            <a:off x="7251700"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cxnSp>
        <p:nvCxnSpPr>
          <p:cNvPr id="30" name="Straight Connector 29"/>
          <p:cNvCxnSpPr/>
          <p:nvPr/>
        </p:nvCxnSpPr>
        <p:spPr bwMode="auto">
          <a:xfrm rot="5400000">
            <a:off x="4394200" y="223996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10800000">
            <a:off x="1143000" y="2347913"/>
            <a:ext cx="3357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500563" y="2347913"/>
            <a:ext cx="3357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7787481" y="2418557"/>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557291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0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3356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37905" name="Rounded Rectangular Callout 19"/>
          <p:cNvSpPr>
            <a:spLocks noChangeArrowheads="1"/>
          </p:cNvSpPr>
          <p:nvPr/>
        </p:nvSpPr>
        <p:spPr bwMode="auto">
          <a:xfrm>
            <a:off x="1835150" y="736600"/>
            <a:ext cx="7308850" cy="6121400"/>
          </a:xfrm>
          <a:prstGeom prst="wedgeRoundRectCallout">
            <a:avLst>
              <a:gd name="adj1" fmla="val -53477"/>
              <a:gd name="adj2" fmla="val -8426"/>
              <a:gd name="adj3" fmla="val 16667"/>
            </a:avLst>
          </a:prstGeom>
          <a:solidFill>
            <a:schemeClr val="bg1"/>
          </a:solidFill>
          <a:ln w="9525">
            <a:solidFill>
              <a:schemeClr val="tx1"/>
            </a:solidFill>
            <a:miter lim="800000"/>
            <a:headEnd/>
            <a:tailEnd/>
          </a:ln>
        </p:spPr>
        <p:txBody>
          <a:bodyPr tIns="0" bIns="0"/>
          <a:lstStyle/>
          <a:p>
            <a:pPr indent="-87313"/>
            <a:r>
              <a:rPr lang="en-GB" sz="1600" b="1" i="1"/>
              <a:t>Quantitative indicators </a:t>
            </a:r>
          </a:p>
          <a:p>
            <a:pPr indent="-87313">
              <a:buFont typeface="Arial" charset="0"/>
              <a:buChar char="•"/>
            </a:pPr>
            <a:r>
              <a:rPr lang="en-GB" sz="1600" b="1" i="1"/>
              <a:t>Business enterprise expenditure on R&amp;D</a:t>
            </a:r>
          </a:p>
          <a:p>
            <a:pPr indent="-87313">
              <a:buFont typeface="Arial" charset="0"/>
              <a:buChar char="•"/>
            </a:pPr>
            <a:r>
              <a:rPr lang="en-GB" sz="1600" b="1" i="1"/>
              <a:t>Expenditure on innovation, by firm size</a:t>
            </a:r>
          </a:p>
          <a:p>
            <a:pPr indent="-87313">
              <a:buFont typeface="Arial" charset="0"/>
              <a:buChar char="•"/>
            </a:pPr>
            <a:r>
              <a:rPr lang="en-GB" sz="1600" b="1" i="1"/>
              <a:t>Employer enterprise birth rate and death rate in the manufacturing  and services sector </a:t>
            </a:r>
          </a:p>
          <a:p>
            <a:pPr indent="-87313">
              <a:buFont typeface="Arial" charset="0"/>
              <a:buChar char="•"/>
            </a:pPr>
            <a:r>
              <a:rPr lang="en-GB" sz="1600" b="1" i="1"/>
              <a:t>Venture capital investment</a:t>
            </a:r>
          </a:p>
          <a:p>
            <a:pPr indent="-87313">
              <a:buFont typeface="Arial" charset="0"/>
              <a:buChar char="•"/>
            </a:pPr>
            <a:r>
              <a:rPr lang="en-GB" sz="1600" b="1" i="1"/>
              <a:t>Patenting activity of firms </a:t>
            </a:r>
          </a:p>
          <a:p>
            <a:pPr indent="-87313">
              <a:buFont typeface="Arial" charset="0"/>
              <a:buChar char="•"/>
            </a:pPr>
            <a:r>
              <a:rPr lang="en-GB" sz="1600" b="1" i="1"/>
              <a:t>Direct and indirect government funding of business R&amp;D and tax incentives for R&amp;D</a:t>
            </a:r>
          </a:p>
          <a:p>
            <a:pPr indent="-87313">
              <a:buFont typeface="Arial" charset="0"/>
              <a:buChar char="•"/>
            </a:pPr>
            <a:r>
              <a:rPr lang="en-GB" sz="1600" b="1" i="1"/>
              <a:t>Firms receiving public support for innovation, by size</a:t>
            </a:r>
          </a:p>
          <a:p>
            <a:pPr indent="-87313">
              <a:buFont typeface="Arial" charset="0"/>
              <a:buChar char="•"/>
            </a:pPr>
            <a:r>
              <a:rPr lang="en-GB" sz="1600" b="1" i="1"/>
              <a:t>Firms' turnover from product innovation, by type</a:t>
            </a:r>
          </a:p>
          <a:p>
            <a:pPr indent="-87313">
              <a:buFont typeface="Arial" charset="0"/>
              <a:buChar char="•"/>
            </a:pPr>
            <a:r>
              <a:rPr lang="en-GB" sz="1600" b="1" i="1"/>
              <a:t> ICT investment by asset</a:t>
            </a:r>
          </a:p>
          <a:p>
            <a:pPr indent="-87313">
              <a:buFont typeface="Arial" charset="0"/>
              <a:buChar char="•"/>
            </a:pPr>
            <a:r>
              <a:rPr lang="en-GB" sz="1600" b="1" i="1"/>
              <a:t>Increase in the probability to innovate linked to ICT use</a:t>
            </a:r>
          </a:p>
          <a:p>
            <a:pPr indent="-87313"/>
            <a:endParaRPr lang="en-GB" sz="1600" b="1" i="1"/>
          </a:p>
          <a:p>
            <a:pPr indent="-87313"/>
            <a:r>
              <a:rPr lang="en-GB" sz="1600" b="1" i="1"/>
              <a:t>Qualitative indicators</a:t>
            </a:r>
          </a:p>
          <a:p>
            <a:pPr indent="-87313">
              <a:buFont typeface="Arial" charset="0"/>
              <a:buChar char="•"/>
            </a:pPr>
            <a:r>
              <a:rPr lang="en-GB" sz="1600" b="1" i="1"/>
              <a:t> Policies on R&amp;D incentives</a:t>
            </a:r>
          </a:p>
          <a:p>
            <a:pPr indent="-87313">
              <a:buFont typeface="Arial" charset="0"/>
              <a:buChar char="•"/>
            </a:pPr>
            <a:r>
              <a:rPr lang="en-GB" sz="1600" b="1" i="1"/>
              <a:t> Quality of business support services</a:t>
            </a:r>
          </a:p>
          <a:p>
            <a:pPr indent="-87313">
              <a:buFont typeface="Arial" charset="0"/>
              <a:buChar char="•"/>
            </a:pPr>
            <a:r>
              <a:rPr lang="en-GB" sz="1600" b="1" i="1"/>
              <a:t> Policy support to clusters and networks</a:t>
            </a:r>
          </a:p>
          <a:p>
            <a:pPr indent="-87313">
              <a:buFont typeface="Arial" charset="0"/>
              <a:buChar char="•"/>
            </a:pPr>
            <a:r>
              <a:rPr lang="en-GB" sz="1600" b="1" i="1"/>
              <a:t> Evaluation of events (information and brokerage, matchmaking, competitions)</a:t>
            </a:r>
          </a:p>
          <a:p>
            <a:pPr indent="-87313">
              <a:buFont typeface="Arial" charset="0"/>
              <a:buChar char="•"/>
            </a:pPr>
            <a:r>
              <a:rPr lang="en-GB" sz="1600" b="1" i="1"/>
              <a:t> Technology watch service</a:t>
            </a:r>
          </a:p>
          <a:p>
            <a:pPr indent="-87313">
              <a:buFont typeface="Arial" charset="0"/>
              <a:buChar char="•"/>
            </a:pPr>
            <a:r>
              <a:rPr lang="en-GB" sz="1600" b="1" i="1"/>
              <a:t> Peer review processes</a:t>
            </a:r>
          </a:p>
          <a:p>
            <a:pPr indent="-87313">
              <a:buFont typeface="Arial" charset="0"/>
              <a:buChar char="•"/>
            </a:pPr>
            <a:r>
              <a:rPr lang="en-GB" sz="1600" b="1" i="1"/>
              <a:t> Regional investment promotion</a:t>
            </a:r>
          </a:p>
        </p:txBody>
      </p:sp>
      <p:sp>
        <p:nvSpPr>
          <p:cNvPr id="22" name="Rectangle 21"/>
          <p:cNvSpPr/>
          <p:nvPr/>
        </p:nvSpPr>
        <p:spPr>
          <a:xfrm>
            <a:off x="6948264" y="764704"/>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052513"/>
          </a:xfrm>
        </p:spPr>
        <p:txBody>
          <a:bodyPr/>
          <a:lstStyle/>
          <a:p>
            <a:pPr eaLnBrk="1" hangingPunct="1"/>
            <a:r>
              <a:rPr lang="en-GB" sz="2800" smtClean="0">
                <a:solidFill>
                  <a:schemeClr val="bg1"/>
                </a:solidFill>
              </a:rPr>
              <a:t>Programming and Prioritisation – SEE Ministerial 2011</a:t>
            </a:r>
          </a:p>
        </p:txBody>
      </p:sp>
      <p:sp>
        <p:nvSpPr>
          <p:cNvPr id="20483" name="Slide Number Placeholder 3"/>
          <p:cNvSpPr>
            <a:spLocks noGrp="1"/>
          </p:cNvSpPr>
          <p:nvPr>
            <p:ph type="sldNum" sz="quarter" idx="11"/>
          </p:nvPr>
        </p:nvSpPr>
        <p:spPr bwMode="auto">
          <a:noFill/>
          <a:ln>
            <a:miter lim="800000"/>
            <a:headEnd/>
            <a:tailEnd/>
          </a:ln>
        </p:spPr>
        <p:txBody>
          <a:bodyPr/>
          <a:lstStyle/>
          <a:p>
            <a:fld id="{03C16228-E4F3-47DB-B98E-9EEA679975D7}" type="slidenum">
              <a:rPr lang="en-GB" smtClean="0"/>
              <a:pPr/>
              <a:t>2</a:t>
            </a:fld>
            <a:endParaRPr lang="en-GB" smtClean="0"/>
          </a:p>
        </p:txBody>
      </p:sp>
      <p:sp>
        <p:nvSpPr>
          <p:cNvPr id="20484" name="TextBox 13"/>
          <p:cNvSpPr txBox="1">
            <a:spLocks noChangeArrowheads="1"/>
          </p:cNvSpPr>
          <p:nvPr/>
        </p:nvSpPr>
        <p:spPr bwMode="auto">
          <a:xfrm>
            <a:off x="250825" y="765175"/>
            <a:ext cx="8893175" cy="6832600"/>
          </a:xfrm>
          <a:prstGeom prst="rect">
            <a:avLst/>
          </a:prstGeom>
          <a:noFill/>
          <a:ln w="9525">
            <a:noFill/>
            <a:miter lim="800000"/>
            <a:headEnd/>
            <a:tailEnd/>
          </a:ln>
        </p:spPr>
        <p:txBody>
          <a:bodyPr>
            <a:spAutoFit/>
          </a:bodyPr>
          <a:lstStyle/>
          <a:p>
            <a:r>
              <a:rPr lang="en-US" b="1"/>
              <a:t>2. Smart growth should be built on knowledge and innovation by: </a:t>
            </a:r>
          </a:p>
          <a:p>
            <a:endParaRPr lang="en-US" sz="1200" b="1"/>
          </a:p>
          <a:p>
            <a:r>
              <a:rPr lang="en-US" sz="1400">
                <a:solidFill>
                  <a:srgbClr val="000000"/>
                </a:solidFill>
                <a:latin typeface="Times New Roman" pitchFamily="18" charset="0"/>
              </a:rPr>
              <a:t>i. Promoting „triple helix‟ linkages between academia, industry and policy makers; </a:t>
            </a:r>
          </a:p>
          <a:p>
            <a:endParaRPr lang="en-US" sz="1400">
              <a:solidFill>
                <a:srgbClr val="000000"/>
              </a:solidFill>
              <a:latin typeface="Times New Roman" pitchFamily="18" charset="0"/>
            </a:endParaRPr>
          </a:p>
          <a:p>
            <a:r>
              <a:rPr lang="en-US" sz="1400">
                <a:solidFill>
                  <a:srgbClr val="000000"/>
                </a:solidFill>
                <a:latin typeface="Times New Roman" pitchFamily="18" charset="0"/>
              </a:rPr>
              <a:t>ii. Promoting free flows of talent in the region by encouraging SEE economies in achieving bilateral/multilateral universal recognition of diplomas and abolishment of unnecessary visas and permits for students, academia and the business community; </a:t>
            </a:r>
          </a:p>
          <a:p>
            <a:endParaRPr lang="en-US" sz="1400">
              <a:solidFill>
                <a:srgbClr val="000000"/>
              </a:solidFill>
              <a:latin typeface="Times New Roman" pitchFamily="18" charset="0"/>
            </a:endParaRPr>
          </a:p>
          <a:p>
            <a:r>
              <a:rPr lang="en-US" sz="1400">
                <a:solidFill>
                  <a:srgbClr val="000000"/>
                </a:solidFill>
                <a:latin typeface="Times New Roman" pitchFamily="18" charset="0"/>
              </a:rPr>
              <a:t>iii. Encouraging “brain gain” through targeted networking with the diaspora and creating conditions favourable to eventual return, in particular through the establishment of a supportive entrepreneurial environment; </a:t>
            </a:r>
          </a:p>
          <a:p>
            <a:endParaRPr lang="en-US" sz="1400">
              <a:solidFill>
                <a:srgbClr val="000000"/>
              </a:solidFill>
              <a:latin typeface="Times New Roman" pitchFamily="18" charset="0"/>
            </a:endParaRPr>
          </a:p>
          <a:p>
            <a:r>
              <a:rPr lang="en-US" sz="1400">
                <a:solidFill>
                  <a:srgbClr val="000000"/>
                </a:solidFill>
                <a:latin typeface="Times New Roman" pitchFamily="18" charset="0"/>
              </a:rPr>
              <a:t>iv. Supporting private and public sector investment in R&amp;D via coherent and regionally co-ordinated policies to enhance innovation and promote the knowledge economy and society; </a:t>
            </a:r>
          </a:p>
          <a:p>
            <a:endParaRPr lang="en-US" sz="1400">
              <a:solidFill>
                <a:srgbClr val="000000"/>
              </a:solidFill>
              <a:latin typeface="Times New Roman" pitchFamily="18" charset="0"/>
            </a:endParaRPr>
          </a:p>
          <a:p>
            <a:r>
              <a:rPr lang="en-US" sz="1400">
                <a:solidFill>
                  <a:srgbClr val="000000"/>
                </a:solidFill>
                <a:latin typeface="Times New Roman" pitchFamily="18" charset="0"/>
              </a:rPr>
              <a:t>v. Facilitating the participation of enterprises and scientific institutions from SEE in EU programmes and EUREKA and developing effective linkages with European institutions fostering innovation and knowledge (e.g., the European Institute for Innovation and Technology); </a:t>
            </a:r>
          </a:p>
          <a:p>
            <a:endParaRPr lang="en-US" sz="1400">
              <a:solidFill>
                <a:srgbClr val="000000"/>
              </a:solidFill>
              <a:latin typeface="Times New Roman" pitchFamily="18" charset="0"/>
            </a:endParaRPr>
          </a:p>
          <a:p>
            <a:r>
              <a:rPr lang="en-US" sz="1400">
                <a:solidFill>
                  <a:srgbClr val="000000"/>
                </a:solidFill>
                <a:latin typeface="Times New Roman" pitchFamily="18" charset="0"/>
              </a:rPr>
              <a:t>vi. Raising the level of knowledge absorption via policies that support existing clusters, networks, and centres of excellence to establish a regional cooperation framework fostering knowledge communities; </a:t>
            </a:r>
          </a:p>
          <a:p>
            <a:endParaRPr lang="en-US" sz="1400">
              <a:solidFill>
                <a:srgbClr val="000000"/>
              </a:solidFill>
              <a:latin typeface="Times New Roman" pitchFamily="18" charset="0"/>
            </a:endParaRPr>
          </a:p>
          <a:p>
            <a:r>
              <a:rPr lang="en-US" sz="1400">
                <a:solidFill>
                  <a:srgbClr val="000000"/>
                </a:solidFill>
                <a:latin typeface="Times New Roman" pitchFamily="18" charset="0"/>
              </a:rPr>
              <a:t>vii. Promoting natural science, maths and engineering studies while enhancing the quality of education provision and existing quality assurance mechanisms; </a:t>
            </a:r>
          </a:p>
          <a:p>
            <a:endParaRPr lang="en-US" sz="1400">
              <a:solidFill>
                <a:srgbClr val="000000"/>
              </a:solidFill>
              <a:latin typeface="Times New Roman" pitchFamily="18" charset="0"/>
            </a:endParaRPr>
          </a:p>
          <a:p>
            <a:r>
              <a:rPr lang="en-US" sz="1400">
                <a:solidFill>
                  <a:srgbClr val="000000"/>
                </a:solidFill>
                <a:latin typeface="Times New Roman" pitchFamily="18" charset="0"/>
              </a:rPr>
              <a:t>viii. Using available resources and private sector expertise to substantially increase the level of combined public-private sector investment in R&amp;D as a percentage of GDP; and </a:t>
            </a:r>
          </a:p>
          <a:p>
            <a:endParaRPr lang="en-US" sz="1400">
              <a:solidFill>
                <a:srgbClr val="000000"/>
              </a:solidFill>
              <a:latin typeface="Times New Roman" pitchFamily="18" charset="0"/>
            </a:endParaRPr>
          </a:p>
          <a:p>
            <a:r>
              <a:rPr lang="en-US" sz="1400">
                <a:solidFill>
                  <a:srgbClr val="000000"/>
                </a:solidFill>
                <a:latin typeface="Times New Roman" pitchFamily="18" charset="0"/>
              </a:rPr>
              <a:t>ix. Considering measures to support business investment in R&amp;D. </a:t>
            </a:r>
          </a:p>
          <a:p>
            <a:endParaRPr lang="en-GB" sz="1200"/>
          </a:p>
          <a:p>
            <a:endParaRPr lang="en-GB" sz="1600"/>
          </a:p>
          <a:p>
            <a:endParaRPr lang="en-GB" sz="1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1052513"/>
          </a:xfrm>
        </p:spPr>
        <p:txBody>
          <a:bodyPr/>
          <a:lstStyle/>
          <a:p>
            <a:pPr eaLnBrk="1" hangingPunct="1"/>
            <a:r>
              <a:rPr lang="en-GB" sz="2800" smtClean="0">
                <a:solidFill>
                  <a:schemeClr val="bg1"/>
                </a:solidFill>
              </a:rPr>
              <a:t>New Innovation Policy Dimension</a:t>
            </a:r>
          </a:p>
        </p:txBody>
      </p:sp>
      <p:sp>
        <p:nvSpPr>
          <p:cNvPr id="38915" name="Slide Number Placeholder 3"/>
          <p:cNvSpPr>
            <a:spLocks noGrp="1"/>
          </p:cNvSpPr>
          <p:nvPr>
            <p:ph type="sldNum" sz="quarter" idx="11"/>
          </p:nvPr>
        </p:nvSpPr>
        <p:spPr bwMode="auto">
          <a:noFill/>
          <a:ln>
            <a:miter lim="800000"/>
            <a:headEnd/>
            <a:tailEnd/>
          </a:ln>
        </p:spPr>
        <p:txBody>
          <a:bodyPr/>
          <a:lstStyle/>
          <a:p>
            <a:fld id="{6629E111-5EEF-4F0D-9CE9-7A51C022EB18}" type="slidenum">
              <a:rPr lang="en-GB" smtClean="0"/>
              <a:pPr/>
              <a:t>20</a:t>
            </a:fld>
            <a:endParaRPr lang="en-GB" smtClean="0"/>
          </a:p>
        </p:txBody>
      </p:sp>
      <p:sp>
        <p:nvSpPr>
          <p:cNvPr id="14" name="TextBox 13"/>
          <p:cNvSpPr txBox="1"/>
          <p:nvPr/>
        </p:nvSpPr>
        <p:spPr>
          <a:xfrm>
            <a:off x="3348038" y="1700213"/>
            <a:ext cx="2160587" cy="369887"/>
          </a:xfrm>
          <a:prstGeom prst="rect">
            <a:avLst/>
          </a:prstGeom>
          <a:solidFill>
            <a:schemeClr val="accent1">
              <a:lumMod val="75000"/>
            </a:schemeClr>
          </a:solidFill>
        </p:spPr>
        <p:txBody>
          <a:bodyPr>
            <a:spAutoFit/>
          </a:bodyPr>
          <a:lstStyle/>
          <a:p>
            <a:pPr algn="ctr">
              <a:defRPr/>
            </a:pPr>
            <a:r>
              <a:rPr lang="en-GB" dirty="0">
                <a:solidFill>
                  <a:schemeClr val="bg1"/>
                </a:solidFill>
              </a:rPr>
              <a:t>Innovation Policy</a:t>
            </a:r>
          </a:p>
        </p:txBody>
      </p:sp>
      <p:sp>
        <p:nvSpPr>
          <p:cNvPr id="12" name="Freeform 11"/>
          <p:cNvSpPr/>
          <p:nvPr/>
        </p:nvSpPr>
        <p:spPr>
          <a:xfrm>
            <a:off x="3695700" y="2636838"/>
            <a:ext cx="1747838"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3" name="Freeform 12"/>
          <p:cNvSpPr/>
          <p:nvPr/>
        </p:nvSpPr>
        <p:spPr>
          <a:xfrm>
            <a:off x="144463" y="2636838"/>
            <a:ext cx="1749425" cy="1223962"/>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b="1" dirty="0"/>
              <a:t>Enhance business innovation potential </a:t>
            </a:r>
            <a:endParaRPr lang="en-GB" sz="1600" dirty="0"/>
          </a:p>
        </p:txBody>
      </p:sp>
      <p:sp>
        <p:nvSpPr>
          <p:cNvPr id="16" name="Freeform 15"/>
          <p:cNvSpPr/>
          <p:nvPr/>
        </p:nvSpPr>
        <p:spPr>
          <a:xfrm>
            <a:off x="5470525"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7" name="Freeform 16"/>
          <p:cNvSpPr/>
          <p:nvPr/>
        </p:nvSpPr>
        <p:spPr>
          <a:xfrm>
            <a:off x="1919288"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8" name="Freeform 17"/>
          <p:cNvSpPr/>
          <p:nvPr/>
        </p:nvSpPr>
        <p:spPr>
          <a:xfrm>
            <a:off x="7251700"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cxnSp>
        <p:nvCxnSpPr>
          <p:cNvPr id="30" name="Straight Connector 29"/>
          <p:cNvCxnSpPr/>
          <p:nvPr/>
        </p:nvCxnSpPr>
        <p:spPr bwMode="auto">
          <a:xfrm rot="5400000">
            <a:off x="4394200" y="223996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10800000">
            <a:off x="1143000" y="2347913"/>
            <a:ext cx="3357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500563" y="2347913"/>
            <a:ext cx="3357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7787481" y="2418557"/>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557291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0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3356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38929" name="Rounded Rectangular Callout 19"/>
          <p:cNvSpPr>
            <a:spLocks noChangeArrowheads="1"/>
          </p:cNvSpPr>
          <p:nvPr/>
        </p:nvSpPr>
        <p:spPr bwMode="auto">
          <a:xfrm>
            <a:off x="3779838" y="1085850"/>
            <a:ext cx="5364162" cy="5772150"/>
          </a:xfrm>
          <a:prstGeom prst="wedgeRoundRectCallout">
            <a:avLst>
              <a:gd name="adj1" fmla="val -55963"/>
              <a:gd name="adj2" fmla="val -15208"/>
              <a:gd name="adj3" fmla="val 16667"/>
            </a:avLst>
          </a:prstGeom>
          <a:solidFill>
            <a:schemeClr val="bg1"/>
          </a:solidFill>
          <a:ln w="9525">
            <a:solidFill>
              <a:schemeClr val="tx1"/>
            </a:solidFill>
            <a:miter lim="800000"/>
            <a:headEnd/>
            <a:tailEnd/>
          </a:ln>
        </p:spPr>
        <p:txBody>
          <a:bodyPr>
            <a:spAutoFit/>
          </a:bodyPr>
          <a:lstStyle/>
          <a:p>
            <a:pPr marL="87313" indent="-87313"/>
            <a:r>
              <a:rPr lang="en-GB" sz="1600" b="1" i="1"/>
              <a:t>Quantitative indicators </a:t>
            </a:r>
          </a:p>
          <a:p>
            <a:pPr marL="87313" indent="-87313">
              <a:buFont typeface="Arial" charset="0"/>
              <a:buChar char="•"/>
            </a:pPr>
            <a:endParaRPr lang="en-GB" sz="1600" b="1" i="1"/>
          </a:p>
          <a:p>
            <a:pPr marL="87313" indent="-87313">
              <a:buFont typeface="Arial" charset="0"/>
              <a:buChar char="•"/>
            </a:pPr>
            <a:r>
              <a:rPr lang="en-GB" sz="1600" b="1" i="1"/>
              <a:t>Government budget appropriations or outlays for R&amp;D,</a:t>
            </a:r>
          </a:p>
          <a:p>
            <a:pPr marL="87313" indent="-87313">
              <a:buFont typeface="Arial" charset="0"/>
              <a:buChar char="•"/>
            </a:pPr>
            <a:r>
              <a:rPr lang="en-GB" sz="1600" b="1" i="1"/>
              <a:t>by selected socio-economic objectives</a:t>
            </a:r>
          </a:p>
          <a:p>
            <a:pPr marL="87313" indent="-87313">
              <a:buFont typeface="Arial" charset="0"/>
              <a:buChar char="•"/>
            </a:pPr>
            <a:r>
              <a:rPr lang="en-GB" sz="1600" b="1" i="1"/>
              <a:t>by national sector of performance</a:t>
            </a:r>
          </a:p>
          <a:p>
            <a:pPr marL="87313" indent="-87313">
              <a:buFont typeface="Arial" charset="0"/>
              <a:buChar char="•"/>
            </a:pPr>
            <a:r>
              <a:rPr lang="en-GB" sz="1600" b="1" i="1"/>
              <a:t>Higher education expenditure on R&amp;D</a:t>
            </a:r>
          </a:p>
          <a:p>
            <a:pPr marL="87313" indent="-87313">
              <a:buFont typeface="Arial" charset="0"/>
              <a:buChar char="•"/>
            </a:pPr>
            <a:r>
              <a:rPr lang="en-GB" sz="1600" b="1" i="1"/>
              <a:t>Basic research performed in the public sector</a:t>
            </a:r>
          </a:p>
          <a:p>
            <a:pPr marL="87313" indent="-87313">
              <a:buFont typeface="Arial" charset="0"/>
              <a:buChar char="•"/>
            </a:pPr>
            <a:r>
              <a:rPr lang="en-GB" sz="1600" b="1" i="1"/>
              <a:t>E-government readiness index</a:t>
            </a:r>
          </a:p>
          <a:p>
            <a:pPr marL="87313" indent="-87313">
              <a:buFont typeface="Arial" charset="0"/>
              <a:buChar char="•"/>
            </a:pPr>
            <a:r>
              <a:rPr lang="en-GB" sz="1600" b="1" i="1"/>
              <a:t>Share of sub-national government in public investment</a:t>
            </a:r>
          </a:p>
          <a:p>
            <a:pPr marL="87313" indent="-87313">
              <a:buFont typeface="Arial" charset="0"/>
              <a:buChar char="•"/>
            </a:pPr>
            <a:r>
              <a:rPr lang="en-GB" sz="1600" b="1" i="1"/>
              <a:t> Amount of regional funding for R&amp;D </a:t>
            </a:r>
          </a:p>
          <a:p>
            <a:pPr marL="87313" indent="-87313"/>
            <a:endParaRPr lang="en-GB" sz="1600" b="1" i="1"/>
          </a:p>
          <a:p>
            <a:pPr marL="87313" indent="-87313"/>
            <a:r>
              <a:rPr lang="en-GB" sz="1600" b="1" i="1"/>
              <a:t>Qualitative indicators</a:t>
            </a:r>
            <a:endParaRPr lang="en-US" sz="1600" b="1" i="1"/>
          </a:p>
          <a:p>
            <a:pPr marL="87313" indent="-87313">
              <a:buFont typeface="Arial" charset="0"/>
              <a:buChar char="•"/>
            </a:pPr>
            <a:r>
              <a:rPr lang="en-US" sz="1600" b="1" i="1"/>
              <a:t>Regional centres of excellence</a:t>
            </a:r>
          </a:p>
          <a:p>
            <a:pPr marL="87313" indent="-87313">
              <a:buFont typeface="Arial" charset="0"/>
              <a:buChar char="•"/>
            </a:pPr>
            <a:r>
              <a:rPr lang="en-US" sz="1600" b="1" i="1"/>
              <a:t>Support for project proposals and matchmaking for FP7 and other international grants</a:t>
            </a:r>
          </a:p>
          <a:p>
            <a:pPr marL="87313" indent="-87313">
              <a:buFont typeface="Arial" charset="0"/>
              <a:buChar char="•"/>
            </a:pPr>
            <a:r>
              <a:rPr lang="en-US" sz="1600" b="1" i="1"/>
              <a:t>Peer review of evaluation and advancement systems</a:t>
            </a:r>
          </a:p>
          <a:p>
            <a:pPr marL="87313" indent="-87313">
              <a:buFont typeface="Arial" charset="0"/>
              <a:buChar char="•"/>
            </a:pPr>
            <a:endParaRPr lang="en-GB" sz="1600" b="1" i="1"/>
          </a:p>
          <a:p>
            <a:pPr marL="87313" indent="-87313"/>
            <a:r>
              <a:rPr lang="en-GB" sz="1600" b="1" i="1"/>
              <a:t> </a:t>
            </a:r>
          </a:p>
        </p:txBody>
      </p:sp>
      <p:sp>
        <p:nvSpPr>
          <p:cNvPr id="19" name="Rectangle 18"/>
          <p:cNvSpPr/>
          <p:nvPr/>
        </p:nvSpPr>
        <p:spPr>
          <a:xfrm>
            <a:off x="6948264" y="764704"/>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052513"/>
          </a:xfrm>
        </p:spPr>
        <p:txBody>
          <a:bodyPr/>
          <a:lstStyle/>
          <a:p>
            <a:pPr eaLnBrk="1" hangingPunct="1"/>
            <a:r>
              <a:rPr lang="en-GB" sz="2800" smtClean="0">
                <a:solidFill>
                  <a:schemeClr val="bg1"/>
                </a:solidFill>
              </a:rPr>
              <a:t>New Innovation Policy Dimension</a:t>
            </a:r>
          </a:p>
        </p:txBody>
      </p:sp>
      <p:sp>
        <p:nvSpPr>
          <p:cNvPr id="39939" name="Slide Number Placeholder 3"/>
          <p:cNvSpPr>
            <a:spLocks noGrp="1"/>
          </p:cNvSpPr>
          <p:nvPr>
            <p:ph type="sldNum" sz="quarter" idx="11"/>
          </p:nvPr>
        </p:nvSpPr>
        <p:spPr bwMode="auto">
          <a:noFill/>
          <a:ln>
            <a:miter lim="800000"/>
            <a:headEnd/>
            <a:tailEnd/>
          </a:ln>
        </p:spPr>
        <p:txBody>
          <a:bodyPr/>
          <a:lstStyle/>
          <a:p>
            <a:fld id="{7D5E5C8A-9C94-4D80-AFED-1C43652A749E}" type="slidenum">
              <a:rPr lang="en-GB" smtClean="0"/>
              <a:pPr/>
              <a:t>21</a:t>
            </a:fld>
            <a:endParaRPr lang="en-GB" smtClean="0"/>
          </a:p>
        </p:txBody>
      </p:sp>
      <p:sp>
        <p:nvSpPr>
          <p:cNvPr id="14" name="TextBox 13"/>
          <p:cNvSpPr txBox="1"/>
          <p:nvPr/>
        </p:nvSpPr>
        <p:spPr>
          <a:xfrm>
            <a:off x="3348038" y="1700213"/>
            <a:ext cx="2160587" cy="369887"/>
          </a:xfrm>
          <a:prstGeom prst="rect">
            <a:avLst/>
          </a:prstGeom>
          <a:solidFill>
            <a:schemeClr val="accent1">
              <a:lumMod val="75000"/>
            </a:schemeClr>
          </a:solidFill>
        </p:spPr>
        <p:txBody>
          <a:bodyPr>
            <a:spAutoFit/>
          </a:bodyPr>
          <a:lstStyle/>
          <a:p>
            <a:pPr algn="ctr">
              <a:defRPr/>
            </a:pPr>
            <a:r>
              <a:rPr lang="en-GB" dirty="0">
                <a:solidFill>
                  <a:schemeClr val="bg1"/>
                </a:solidFill>
              </a:rPr>
              <a:t>Innovation Policy</a:t>
            </a:r>
          </a:p>
        </p:txBody>
      </p:sp>
      <p:sp>
        <p:nvSpPr>
          <p:cNvPr id="12" name="Freeform 11"/>
          <p:cNvSpPr/>
          <p:nvPr/>
        </p:nvSpPr>
        <p:spPr>
          <a:xfrm>
            <a:off x="3695700" y="2636838"/>
            <a:ext cx="1747838"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3" name="Freeform 12"/>
          <p:cNvSpPr/>
          <p:nvPr/>
        </p:nvSpPr>
        <p:spPr>
          <a:xfrm>
            <a:off x="144463" y="2636838"/>
            <a:ext cx="1749425" cy="1223962"/>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b="1" dirty="0"/>
              <a:t>Enhance business innovation potential </a:t>
            </a:r>
            <a:endParaRPr lang="en-GB" sz="1600" dirty="0"/>
          </a:p>
        </p:txBody>
      </p:sp>
      <p:sp>
        <p:nvSpPr>
          <p:cNvPr id="16" name="Freeform 15"/>
          <p:cNvSpPr/>
          <p:nvPr/>
        </p:nvSpPr>
        <p:spPr>
          <a:xfrm>
            <a:off x="5470525"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7" name="Freeform 16"/>
          <p:cNvSpPr/>
          <p:nvPr/>
        </p:nvSpPr>
        <p:spPr>
          <a:xfrm>
            <a:off x="1919288"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8" name="Freeform 17"/>
          <p:cNvSpPr/>
          <p:nvPr/>
        </p:nvSpPr>
        <p:spPr>
          <a:xfrm>
            <a:off x="7251700"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cxnSp>
        <p:nvCxnSpPr>
          <p:cNvPr id="30" name="Straight Connector 29"/>
          <p:cNvCxnSpPr/>
          <p:nvPr/>
        </p:nvCxnSpPr>
        <p:spPr bwMode="auto">
          <a:xfrm rot="5400000">
            <a:off x="4394200" y="223996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10800000">
            <a:off x="1143000" y="2347913"/>
            <a:ext cx="3357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500563" y="2347913"/>
            <a:ext cx="3357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7787481" y="2418557"/>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557291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0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3356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39953" name="Rounded Rectangular Callout 19"/>
          <p:cNvSpPr>
            <a:spLocks noChangeArrowheads="1"/>
          </p:cNvSpPr>
          <p:nvPr/>
        </p:nvSpPr>
        <p:spPr bwMode="auto">
          <a:xfrm>
            <a:off x="5508625" y="1989138"/>
            <a:ext cx="3635375" cy="4608512"/>
          </a:xfrm>
          <a:prstGeom prst="wedgeRoundRectCallout">
            <a:avLst>
              <a:gd name="adj1" fmla="val -55963"/>
              <a:gd name="adj2" fmla="val -15208"/>
              <a:gd name="adj3" fmla="val 16667"/>
            </a:avLst>
          </a:prstGeom>
          <a:solidFill>
            <a:schemeClr val="bg1"/>
          </a:solidFill>
          <a:ln w="9525">
            <a:solidFill>
              <a:schemeClr val="tx1"/>
            </a:solidFill>
            <a:miter lim="800000"/>
            <a:headEnd/>
            <a:tailEnd/>
          </a:ln>
        </p:spPr>
        <p:txBody>
          <a:bodyPr>
            <a:spAutoFit/>
          </a:bodyPr>
          <a:lstStyle/>
          <a:p>
            <a:pPr marL="87313" indent="-87313"/>
            <a:r>
              <a:rPr lang="en-GB" sz="1600" b="1" i="1"/>
              <a:t>Qualitative indicators</a:t>
            </a:r>
          </a:p>
          <a:p>
            <a:pPr marL="87313" indent="-87313"/>
            <a:endParaRPr lang="en-US" sz="1600" b="1" i="1"/>
          </a:p>
          <a:p>
            <a:pPr marL="87313" indent="-87313">
              <a:buFont typeface="Arial" charset="0"/>
              <a:buChar char="•"/>
            </a:pPr>
            <a:r>
              <a:rPr lang="en-US" sz="1600" b="1" i="1"/>
              <a:t> Science-industry mobility programmes</a:t>
            </a:r>
          </a:p>
          <a:p>
            <a:pPr marL="87313" indent="-87313">
              <a:buFont typeface="Arial" charset="0"/>
              <a:buChar char="•"/>
            </a:pPr>
            <a:r>
              <a:rPr lang="en-US" sz="1600" b="1" i="1"/>
              <a:t>Innovation vouchers</a:t>
            </a:r>
          </a:p>
          <a:p>
            <a:pPr marL="87313" indent="-87313">
              <a:buFont typeface="Arial" charset="0"/>
              <a:buChar char="•"/>
            </a:pPr>
            <a:r>
              <a:rPr lang="en-US" sz="1600" b="1" i="1"/>
              <a:t>Matching grants for SME and academia co-operation</a:t>
            </a:r>
          </a:p>
          <a:p>
            <a:pPr marL="87313" indent="-87313">
              <a:buFont typeface="Arial" charset="0"/>
              <a:buChar char="•"/>
            </a:pPr>
            <a:r>
              <a:rPr lang="en-US" sz="1600" b="1" i="1"/>
              <a:t>Triple Helix co-operation</a:t>
            </a:r>
          </a:p>
          <a:p>
            <a:pPr marL="87313" indent="-87313">
              <a:buFont typeface="Arial" charset="0"/>
              <a:buChar char="•"/>
            </a:pPr>
            <a:r>
              <a:rPr lang="en-US" sz="1600" b="1" i="1"/>
              <a:t>Regional network of technology transfer offices, incubators, science parks</a:t>
            </a:r>
          </a:p>
          <a:p>
            <a:pPr marL="87313" indent="-87313">
              <a:buFont typeface="Arial" charset="0"/>
              <a:buChar char="•"/>
            </a:pPr>
            <a:r>
              <a:rPr lang="en-US" sz="1600" b="1" i="1"/>
              <a:t>Regional competence technology centres</a:t>
            </a:r>
          </a:p>
          <a:p>
            <a:pPr marL="87313" indent="-87313">
              <a:buFont typeface="Arial" charset="0"/>
              <a:buChar char="•"/>
            </a:pPr>
            <a:r>
              <a:rPr lang="en-US" sz="1600" b="1" i="1"/>
              <a:t>Regional web portal for industry-academia matchmaking and co-operation</a:t>
            </a:r>
          </a:p>
        </p:txBody>
      </p:sp>
      <p:sp>
        <p:nvSpPr>
          <p:cNvPr id="19" name="Rectangle 18"/>
          <p:cNvSpPr/>
          <p:nvPr/>
        </p:nvSpPr>
        <p:spPr>
          <a:xfrm>
            <a:off x="6948264" y="764704"/>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
        <p:nvSpPr>
          <p:cNvPr id="39955" name="Rounded Rectangular Callout 20"/>
          <p:cNvSpPr>
            <a:spLocks noChangeArrowheads="1"/>
          </p:cNvSpPr>
          <p:nvPr/>
        </p:nvSpPr>
        <p:spPr bwMode="auto">
          <a:xfrm>
            <a:off x="0" y="2027238"/>
            <a:ext cx="3492500" cy="4830762"/>
          </a:xfrm>
          <a:prstGeom prst="wedgeRoundRectCallout">
            <a:avLst>
              <a:gd name="adj1" fmla="val 59838"/>
              <a:gd name="adj2" fmla="val -20028"/>
              <a:gd name="adj3" fmla="val 16667"/>
            </a:avLst>
          </a:prstGeom>
          <a:solidFill>
            <a:schemeClr val="bg1"/>
          </a:solidFill>
          <a:ln w="9525">
            <a:solidFill>
              <a:schemeClr val="tx1"/>
            </a:solidFill>
            <a:miter lim="800000"/>
            <a:headEnd/>
            <a:tailEnd/>
          </a:ln>
        </p:spPr>
        <p:txBody>
          <a:bodyPr>
            <a:spAutoFit/>
          </a:bodyPr>
          <a:lstStyle/>
          <a:p>
            <a:pPr marL="87313" indent="-87313"/>
            <a:r>
              <a:rPr lang="en-GB" sz="1600" b="1" i="1"/>
              <a:t>Quantitative indicators </a:t>
            </a:r>
          </a:p>
          <a:p>
            <a:pPr marL="87313" indent="-87313">
              <a:buFont typeface="Arial" charset="0"/>
              <a:buChar char="•"/>
            </a:pPr>
            <a:endParaRPr lang="en-GB" sz="1600" b="1" i="1"/>
          </a:p>
          <a:p>
            <a:pPr marL="87313" indent="-87313">
              <a:buFont typeface="Arial" charset="0"/>
              <a:buChar char="•"/>
            </a:pPr>
            <a:r>
              <a:rPr lang="en-GB" sz="1600" b="1" i="1"/>
              <a:t> Amount of incentives and subsidies available for science-industry co-operation</a:t>
            </a:r>
          </a:p>
          <a:p>
            <a:pPr marL="87313" indent="-87313">
              <a:buFont typeface="Arial" charset="0"/>
              <a:buChar char="•"/>
            </a:pPr>
            <a:r>
              <a:rPr lang="en-GB" sz="1600" b="1" i="1"/>
              <a:t> Number of participating companies and research institutes participating in co-operations</a:t>
            </a:r>
          </a:p>
          <a:p>
            <a:pPr marL="87313" indent="-87313">
              <a:buFont typeface="Arial" charset="0"/>
              <a:buChar char="•"/>
            </a:pPr>
            <a:r>
              <a:rPr lang="en-GB" sz="1600" b="1" i="1"/>
              <a:t> </a:t>
            </a:r>
            <a:r>
              <a:rPr lang="en-US" sz="1600" b="1" i="1"/>
              <a:t>Patents filed by public research organisations</a:t>
            </a:r>
          </a:p>
          <a:p>
            <a:pPr marL="87313" indent="-87313">
              <a:buFont typeface="Arial" charset="0"/>
              <a:buChar char="•"/>
            </a:pPr>
            <a:r>
              <a:rPr lang="en-US" sz="1600" b="1" i="1"/>
              <a:t> Regional average of PCT patents with co-inventor(s) by location</a:t>
            </a:r>
          </a:p>
          <a:p>
            <a:pPr marL="87313" indent="-87313">
              <a:buFont typeface="Arial" charset="0"/>
              <a:buChar char="•"/>
            </a:pPr>
            <a:r>
              <a:rPr lang="en-US" sz="1600" b="1" i="1"/>
              <a:t> International technology flows (royalties and licence fees)</a:t>
            </a:r>
            <a:endParaRPr lang="en-GB" sz="1600" b="1" i="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1052513"/>
          </a:xfrm>
        </p:spPr>
        <p:txBody>
          <a:bodyPr/>
          <a:lstStyle/>
          <a:p>
            <a:pPr eaLnBrk="1" hangingPunct="1"/>
            <a:r>
              <a:rPr lang="en-GB" sz="2800" smtClean="0">
                <a:solidFill>
                  <a:schemeClr val="bg1"/>
                </a:solidFill>
              </a:rPr>
              <a:t>New Innovation Policy Dimension</a:t>
            </a:r>
          </a:p>
        </p:txBody>
      </p:sp>
      <p:sp>
        <p:nvSpPr>
          <p:cNvPr id="40963" name="Slide Number Placeholder 3"/>
          <p:cNvSpPr>
            <a:spLocks noGrp="1"/>
          </p:cNvSpPr>
          <p:nvPr>
            <p:ph type="sldNum" sz="quarter" idx="11"/>
          </p:nvPr>
        </p:nvSpPr>
        <p:spPr bwMode="auto">
          <a:noFill/>
          <a:ln>
            <a:miter lim="800000"/>
            <a:headEnd/>
            <a:tailEnd/>
          </a:ln>
        </p:spPr>
        <p:txBody>
          <a:bodyPr/>
          <a:lstStyle/>
          <a:p>
            <a:fld id="{22A8BCAD-4F9C-4638-8479-1958F75E86CA}" type="slidenum">
              <a:rPr lang="en-GB" smtClean="0"/>
              <a:pPr/>
              <a:t>22</a:t>
            </a:fld>
            <a:endParaRPr lang="en-GB" smtClean="0"/>
          </a:p>
        </p:txBody>
      </p:sp>
      <p:sp>
        <p:nvSpPr>
          <p:cNvPr id="14" name="TextBox 13"/>
          <p:cNvSpPr txBox="1"/>
          <p:nvPr/>
        </p:nvSpPr>
        <p:spPr>
          <a:xfrm>
            <a:off x="3348038" y="1700213"/>
            <a:ext cx="2160587" cy="369887"/>
          </a:xfrm>
          <a:prstGeom prst="rect">
            <a:avLst/>
          </a:prstGeom>
          <a:solidFill>
            <a:schemeClr val="accent1">
              <a:lumMod val="75000"/>
            </a:schemeClr>
          </a:solidFill>
        </p:spPr>
        <p:txBody>
          <a:bodyPr>
            <a:spAutoFit/>
          </a:bodyPr>
          <a:lstStyle/>
          <a:p>
            <a:pPr algn="ctr">
              <a:defRPr/>
            </a:pPr>
            <a:r>
              <a:rPr lang="en-GB" dirty="0">
                <a:solidFill>
                  <a:schemeClr val="bg1"/>
                </a:solidFill>
              </a:rPr>
              <a:t>Innovation Policy</a:t>
            </a:r>
          </a:p>
        </p:txBody>
      </p:sp>
      <p:sp>
        <p:nvSpPr>
          <p:cNvPr id="12" name="Freeform 11"/>
          <p:cNvSpPr/>
          <p:nvPr/>
        </p:nvSpPr>
        <p:spPr>
          <a:xfrm>
            <a:off x="3695700" y="2636838"/>
            <a:ext cx="1747838"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3" name="Freeform 12"/>
          <p:cNvSpPr/>
          <p:nvPr/>
        </p:nvSpPr>
        <p:spPr>
          <a:xfrm>
            <a:off x="144463" y="2636838"/>
            <a:ext cx="1749425" cy="1223962"/>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b="1" dirty="0"/>
              <a:t>Enhance business innovation potential </a:t>
            </a:r>
            <a:endParaRPr lang="en-GB" sz="1600" dirty="0"/>
          </a:p>
        </p:txBody>
      </p:sp>
      <p:sp>
        <p:nvSpPr>
          <p:cNvPr id="16" name="Freeform 15"/>
          <p:cNvSpPr/>
          <p:nvPr/>
        </p:nvSpPr>
        <p:spPr>
          <a:xfrm>
            <a:off x="5470525"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7" name="Freeform 16"/>
          <p:cNvSpPr/>
          <p:nvPr/>
        </p:nvSpPr>
        <p:spPr>
          <a:xfrm>
            <a:off x="1919288"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8" name="Freeform 17"/>
          <p:cNvSpPr/>
          <p:nvPr/>
        </p:nvSpPr>
        <p:spPr>
          <a:xfrm>
            <a:off x="7251700"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cxnSp>
        <p:nvCxnSpPr>
          <p:cNvPr id="30" name="Straight Connector 29"/>
          <p:cNvCxnSpPr/>
          <p:nvPr/>
        </p:nvCxnSpPr>
        <p:spPr bwMode="auto">
          <a:xfrm rot="5400000">
            <a:off x="4394200" y="223996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10800000">
            <a:off x="1143000" y="2347913"/>
            <a:ext cx="3357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500563" y="2347913"/>
            <a:ext cx="3357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7787481" y="2418557"/>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557291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0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3356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40977" name="Rounded Rectangular Callout 19"/>
          <p:cNvSpPr>
            <a:spLocks noChangeArrowheads="1"/>
          </p:cNvSpPr>
          <p:nvPr/>
        </p:nvSpPr>
        <p:spPr bwMode="auto">
          <a:xfrm>
            <a:off x="0" y="765175"/>
            <a:ext cx="5364163" cy="6092825"/>
          </a:xfrm>
          <a:prstGeom prst="wedgeRoundRectCallout">
            <a:avLst>
              <a:gd name="adj1" fmla="val 57778"/>
              <a:gd name="adj2" fmla="val -7819"/>
              <a:gd name="adj3" fmla="val 16667"/>
            </a:avLst>
          </a:prstGeom>
          <a:solidFill>
            <a:schemeClr val="bg1"/>
          </a:solidFill>
          <a:ln w="9525">
            <a:solidFill>
              <a:schemeClr val="tx1"/>
            </a:solidFill>
            <a:miter lim="800000"/>
            <a:headEnd/>
            <a:tailEnd/>
          </a:ln>
        </p:spPr>
        <p:txBody>
          <a:bodyPr/>
          <a:lstStyle/>
          <a:p>
            <a:pPr marL="87313" indent="-87313"/>
            <a:r>
              <a:rPr lang="en-GB" sz="1500" b="1" i="1"/>
              <a:t>Quantitative indicators </a:t>
            </a:r>
          </a:p>
          <a:p>
            <a:pPr marL="87313" indent="-87313">
              <a:buFont typeface="Arial" charset="0"/>
              <a:buChar char="•"/>
            </a:pPr>
            <a:endParaRPr lang="en-GB" sz="1500" b="1" i="1"/>
          </a:p>
          <a:p>
            <a:pPr marL="87313" indent="-87313">
              <a:buFont typeface="Arial" charset="0"/>
              <a:buChar char="•"/>
            </a:pPr>
            <a:r>
              <a:rPr lang="en-US" sz="1500" b="1" i="1"/>
              <a:t>Reading, mathematics and science proficiency at age 15 </a:t>
            </a:r>
          </a:p>
          <a:p>
            <a:pPr marL="87313" indent="-87313">
              <a:buFont typeface="Arial" charset="0"/>
              <a:buChar char="•"/>
            </a:pPr>
            <a:r>
              <a:rPr lang="en-US" sz="1500" b="1" i="1"/>
              <a:t>Transition from upper secondary education to graduation at the university level</a:t>
            </a:r>
          </a:p>
          <a:p>
            <a:pPr marL="87313" indent="-87313">
              <a:buFont typeface="Arial" charset="0"/>
              <a:buChar char="•"/>
            </a:pPr>
            <a:r>
              <a:rPr lang="en-US" sz="1500" b="1" i="1"/>
              <a:t>Science and engineering graduates at the doctoral level</a:t>
            </a:r>
          </a:p>
          <a:p>
            <a:pPr marL="87313" indent="-87313">
              <a:buFont typeface="Arial" charset="0"/>
              <a:buChar char="•"/>
            </a:pPr>
            <a:r>
              <a:rPr lang="en-US" sz="1500" b="1" i="1"/>
              <a:t>Unemployment rate of university graduates</a:t>
            </a:r>
          </a:p>
          <a:p>
            <a:pPr marL="87313" indent="-87313">
              <a:buFont typeface="Arial" charset="0"/>
              <a:buChar char="•"/>
            </a:pPr>
            <a:r>
              <a:rPr lang="en-US" sz="1500" b="1" i="1"/>
              <a:t>Supply of and demand for highly skilled employees</a:t>
            </a:r>
          </a:p>
          <a:p>
            <a:pPr marL="87313" indent="-87313">
              <a:buFont typeface="Arial" charset="0"/>
              <a:buChar char="•"/>
            </a:pPr>
            <a:r>
              <a:rPr lang="en-US" sz="1500" b="1" i="1"/>
              <a:t>Percentage of the population 18 to 64 years old who received any type of training in starting a business, during or after school</a:t>
            </a:r>
          </a:p>
          <a:p>
            <a:pPr marL="87313" indent="-87313">
              <a:buFont typeface="Arial" charset="0"/>
              <a:buChar char="•"/>
            </a:pPr>
            <a:r>
              <a:rPr lang="en-US" sz="1500" b="1" i="1"/>
              <a:t>Firms engaged in innovation-related training activities by size</a:t>
            </a:r>
          </a:p>
          <a:p>
            <a:pPr marL="87313" indent="-87313">
              <a:buFont typeface="Arial" charset="0"/>
              <a:buChar char="•"/>
            </a:pPr>
            <a:r>
              <a:rPr lang="en-US" sz="1500" b="1" i="1"/>
              <a:t>Total amount of grants for co-operation with diaspora</a:t>
            </a:r>
          </a:p>
          <a:p>
            <a:pPr marL="87313" indent="-87313"/>
            <a:endParaRPr lang="en-GB" sz="1500" b="1" i="1"/>
          </a:p>
          <a:p>
            <a:pPr marL="87313" indent="-87313"/>
            <a:r>
              <a:rPr lang="en-GB" sz="1500" b="1" i="1"/>
              <a:t>Qualitative indicators</a:t>
            </a:r>
            <a:endParaRPr lang="en-US" sz="1500" b="1" i="1"/>
          </a:p>
          <a:p>
            <a:pPr marL="87313" indent="-87313">
              <a:buFont typeface="Arial" charset="0"/>
              <a:buChar char="•"/>
            </a:pPr>
            <a:r>
              <a:rPr lang="en-US" sz="1500" b="1" i="1"/>
              <a:t>Recognition of diplomas</a:t>
            </a:r>
          </a:p>
          <a:p>
            <a:pPr marL="87313" indent="-87313">
              <a:buFont typeface="Arial" charset="0"/>
              <a:buChar char="•"/>
            </a:pPr>
            <a:r>
              <a:rPr lang="en-US" sz="1500" b="1" i="1"/>
              <a:t>Work permit policy for knowledge workers</a:t>
            </a:r>
          </a:p>
          <a:p>
            <a:pPr marL="87313" indent="-87313">
              <a:buFont typeface="Arial" charset="0"/>
              <a:buChar char="•"/>
            </a:pPr>
            <a:r>
              <a:rPr lang="en-US" sz="1500" b="1" i="1"/>
              <a:t>Regional research fellowships</a:t>
            </a:r>
          </a:p>
          <a:p>
            <a:pPr marL="87313" indent="-87313">
              <a:buFont typeface="Arial" charset="0"/>
              <a:buChar char="•"/>
            </a:pPr>
            <a:r>
              <a:rPr lang="en-US" sz="1500" b="1" i="1"/>
              <a:t>Student exchange programmes</a:t>
            </a:r>
          </a:p>
          <a:p>
            <a:pPr marL="87313" indent="-87313">
              <a:buFont typeface="Arial" charset="0"/>
              <a:buChar char="•"/>
            </a:pPr>
            <a:r>
              <a:rPr lang="en-US" sz="1500" b="1" i="1"/>
              <a:t>Regional student competitions</a:t>
            </a:r>
          </a:p>
        </p:txBody>
      </p:sp>
      <p:sp>
        <p:nvSpPr>
          <p:cNvPr id="19" name="Rectangle 18"/>
          <p:cNvSpPr/>
          <p:nvPr/>
        </p:nvSpPr>
        <p:spPr>
          <a:xfrm>
            <a:off x="6948264" y="764704"/>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052513"/>
          </a:xfrm>
        </p:spPr>
        <p:txBody>
          <a:bodyPr/>
          <a:lstStyle/>
          <a:p>
            <a:pPr eaLnBrk="1" hangingPunct="1"/>
            <a:r>
              <a:rPr lang="en-GB" sz="2800" smtClean="0">
                <a:solidFill>
                  <a:schemeClr val="bg1"/>
                </a:solidFill>
              </a:rPr>
              <a:t>New Innovation Policy Dimension</a:t>
            </a:r>
          </a:p>
        </p:txBody>
      </p:sp>
      <p:sp>
        <p:nvSpPr>
          <p:cNvPr id="41987" name="Slide Number Placeholder 3"/>
          <p:cNvSpPr>
            <a:spLocks noGrp="1"/>
          </p:cNvSpPr>
          <p:nvPr>
            <p:ph type="sldNum" sz="quarter" idx="11"/>
          </p:nvPr>
        </p:nvSpPr>
        <p:spPr bwMode="auto">
          <a:noFill/>
          <a:ln>
            <a:miter lim="800000"/>
            <a:headEnd/>
            <a:tailEnd/>
          </a:ln>
        </p:spPr>
        <p:txBody>
          <a:bodyPr/>
          <a:lstStyle/>
          <a:p>
            <a:fld id="{63C00C4E-D0D6-48DD-86D3-EA6927C5C4B6}" type="slidenum">
              <a:rPr lang="en-GB" smtClean="0"/>
              <a:pPr/>
              <a:t>23</a:t>
            </a:fld>
            <a:endParaRPr lang="en-GB" smtClean="0"/>
          </a:p>
        </p:txBody>
      </p:sp>
      <p:sp>
        <p:nvSpPr>
          <p:cNvPr id="14" name="TextBox 13"/>
          <p:cNvSpPr txBox="1"/>
          <p:nvPr/>
        </p:nvSpPr>
        <p:spPr>
          <a:xfrm>
            <a:off x="3348038" y="1700213"/>
            <a:ext cx="2160587" cy="369887"/>
          </a:xfrm>
          <a:prstGeom prst="rect">
            <a:avLst/>
          </a:prstGeom>
          <a:solidFill>
            <a:schemeClr val="accent1">
              <a:lumMod val="75000"/>
            </a:schemeClr>
          </a:solidFill>
        </p:spPr>
        <p:txBody>
          <a:bodyPr>
            <a:spAutoFit/>
          </a:bodyPr>
          <a:lstStyle/>
          <a:p>
            <a:pPr algn="ctr">
              <a:defRPr/>
            </a:pPr>
            <a:r>
              <a:rPr lang="en-GB" dirty="0">
                <a:solidFill>
                  <a:schemeClr val="bg1"/>
                </a:solidFill>
              </a:rPr>
              <a:t>Innovation Policy</a:t>
            </a:r>
          </a:p>
        </p:txBody>
      </p:sp>
      <p:sp>
        <p:nvSpPr>
          <p:cNvPr id="12" name="Freeform 11"/>
          <p:cNvSpPr/>
          <p:nvPr/>
        </p:nvSpPr>
        <p:spPr>
          <a:xfrm>
            <a:off x="3695700" y="2636838"/>
            <a:ext cx="1747838"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3" name="Freeform 12"/>
          <p:cNvSpPr/>
          <p:nvPr/>
        </p:nvSpPr>
        <p:spPr>
          <a:xfrm>
            <a:off x="144463" y="2636838"/>
            <a:ext cx="1749425" cy="1223962"/>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b="1" dirty="0"/>
              <a:t>Enhance business innovation potential </a:t>
            </a:r>
            <a:endParaRPr lang="en-GB" sz="1600" dirty="0"/>
          </a:p>
        </p:txBody>
      </p:sp>
      <p:sp>
        <p:nvSpPr>
          <p:cNvPr id="16" name="Freeform 15"/>
          <p:cNvSpPr/>
          <p:nvPr/>
        </p:nvSpPr>
        <p:spPr>
          <a:xfrm>
            <a:off x="5470525"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7" name="Freeform 16"/>
          <p:cNvSpPr/>
          <p:nvPr/>
        </p:nvSpPr>
        <p:spPr>
          <a:xfrm>
            <a:off x="1919288"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8" name="Freeform 17"/>
          <p:cNvSpPr/>
          <p:nvPr/>
        </p:nvSpPr>
        <p:spPr>
          <a:xfrm>
            <a:off x="7251700" y="2636838"/>
            <a:ext cx="1749425" cy="1223962"/>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cxnSp>
        <p:nvCxnSpPr>
          <p:cNvPr id="30" name="Straight Connector 29"/>
          <p:cNvCxnSpPr/>
          <p:nvPr/>
        </p:nvCxnSpPr>
        <p:spPr bwMode="auto">
          <a:xfrm rot="5400000">
            <a:off x="4394200" y="223996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10800000">
            <a:off x="1143000" y="2347913"/>
            <a:ext cx="3357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500563" y="2347913"/>
            <a:ext cx="3357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7787481" y="2418557"/>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557291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0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3356769" y="2418557"/>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42001" name="Rounded Rectangular Callout 19"/>
          <p:cNvSpPr>
            <a:spLocks noChangeArrowheads="1"/>
          </p:cNvSpPr>
          <p:nvPr/>
        </p:nvSpPr>
        <p:spPr bwMode="auto">
          <a:xfrm>
            <a:off x="539750" y="3068638"/>
            <a:ext cx="5903913" cy="1873250"/>
          </a:xfrm>
          <a:prstGeom prst="wedgeRoundRectCallout">
            <a:avLst>
              <a:gd name="adj1" fmla="val 68134"/>
              <a:gd name="adj2" fmla="val -28005"/>
              <a:gd name="adj3" fmla="val 16667"/>
            </a:avLst>
          </a:prstGeom>
          <a:solidFill>
            <a:schemeClr val="bg1"/>
          </a:solidFill>
          <a:ln w="9525">
            <a:solidFill>
              <a:schemeClr val="tx1"/>
            </a:solidFill>
            <a:miter lim="800000"/>
            <a:headEnd/>
            <a:tailEnd/>
          </a:ln>
        </p:spPr>
        <p:txBody>
          <a:bodyPr/>
          <a:lstStyle/>
          <a:p>
            <a:pPr marL="87313" indent="-87313"/>
            <a:endParaRPr lang="en-GB" sz="1500" b="1" i="1"/>
          </a:p>
          <a:p>
            <a:pPr marL="87313" indent="-87313"/>
            <a:r>
              <a:rPr lang="en-GB" sz="1500" b="1" i="1"/>
              <a:t>Qualitative indicators</a:t>
            </a:r>
            <a:endParaRPr lang="en-US" sz="1500" b="1" i="1"/>
          </a:p>
          <a:p>
            <a:pPr marL="87313" indent="-87313">
              <a:buFont typeface="Arial" charset="0"/>
              <a:buChar char="•"/>
            </a:pPr>
            <a:r>
              <a:rPr lang="en-US" sz="1500" b="1" i="1"/>
              <a:t>Regional  policy co-ordination</a:t>
            </a:r>
          </a:p>
          <a:p>
            <a:pPr marL="87313" indent="-87313">
              <a:buFont typeface="Arial" charset="0"/>
              <a:buChar char="•"/>
            </a:pPr>
            <a:r>
              <a:rPr lang="en-US" sz="1500" b="1" i="1"/>
              <a:t>Peer review of governance in the science and technology system</a:t>
            </a:r>
          </a:p>
        </p:txBody>
      </p:sp>
      <p:sp>
        <p:nvSpPr>
          <p:cNvPr id="19" name="Rectangle 18"/>
          <p:cNvSpPr/>
          <p:nvPr/>
        </p:nvSpPr>
        <p:spPr>
          <a:xfrm>
            <a:off x="6948264" y="764704"/>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1052513"/>
          </a:xfrm>
        </p:spPr>
        <p:txBody>
          <a:bodyPr/>
          <a:lstStyle/>
          <a:p>
            <a:pPr eaLnBrk="1" hangingPunct="1"/>
            <a:r>
              <a:rPr lang="en-GB" sz="2800" smtClean="0">
                <a:solidFill>
                  <a:schemeClr val="bg1"/>
                </a:solidFill>
              </a:rPr>
              <a:t>Examples of qualitative indicators</a:t>
            </a:r>
          </a:p>
        </p:txBody>
      </p:sp>
      <p:sp>
        <p:nvSpPr>
          <p:cNvPr id="43011" name="Slide Number Placeholder 3"/>
          <p:cNvSpPr>
            <a:spLocks noGrp="1"/>
          </p:cNvSpPr>
          <p:nvPr>
            <p:ph type="sldNum" sz="quarter" idx="11"/>
          </p:nvPr>
        </p:nvSpPr>
        <p:spPr bwMode="auto">
          <a:noFill/>
          <a:ln>
            <a:miter lim="800000"/>
            <a:headEnd/>
            <a:tailEnd/>
          </a:ln>
        </p:spPr>
        <p:txBody>
          <a:bodyPr/>
          <a:lstStyle/>
          <a:p>
            <a:fld id="{BC062C22-5095-476F-B093-23E918DAB77C}" type="slidenum">
              <a:rPr lang="en-GB" smtClean="0"/>
              <a:pPr/>
              <a:t>24</a:t>
            </a:fld>
            <a:endParaRPr lang="en-GB" smtClean="0"/>
          </a:p>
        </p:txBody>
      </p:sp>
      <p:graphicFrame>
        <p:nvGraphicFramePr>
          <p:cNvPr id="14" name="Table 13"/>
          <p:cNvGraphicFramePr>
            <a:graphicFrameLocks noGrp="1"/>
          </p:cNvGraphicFramePr>
          <p:nvPr/>
        </p:nvGraphicFramePr>
        <p:xfrm>
          <a:off x="179388" y="1412875"/>
          <a:ext cx="8569325" cy="4943475"/>
        </p:xfrm>
        <a:graphic>
          <a:graphicData uri="http://schemas.openxmlformats.org/drawingml/2006/table">
            <a:tbl>
              <a:tblPr/>
              <a:tblGrid>
                <a:gridCol w="1428750"/>
                <a:gridCol w="1427162"/>
                <a:gridCol w="1428750"/>
                <a:gridCol w="1428750"/>
                <a:gridCol w="1427163"/>
                <a:gridCol w="14287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cs typeface="Arial" charset="0"/>
                        </a:rPr>
                        <a:t>Level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cs typeface="Arial" charset="0"/>
                        </a:rPr>
                        <a:t>Level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cs typeface="Arial" charset="0"/>
                        </a:rPr>
                        <a:t>Level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cs typeface="Arial" charset="0"/>
                        </a:rPr>
                        <a:t>Level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cs typeface="Arial" charset="0"/>
                        </a:rPr>
                        <a:t>Level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R&amp;D incentives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Times New Roman" pitchFamily="18" charset="0"/>
                        </a:rPr>
                        <a:t>R&amp;D incentives are applied in an </a:t>
                      </a:r>
                      <a:r>
                        <a:rPr kumimoji="0" lang="en-GB" sz="1200" b="0" i="1" u="none" strike="noStrike" cap="none" normalizeH="0" baseline="0" smtClean="0">
                          <a:ln>
                            <a:noFill/>
                          </a:ln>
                          <a:solidFill>
                            <a:srgbClr val="000000"/>
                          </a:solidFill>
                          <a:effectLst/>
                          <a:latin typeface="Calibri" pitchFamily="34" charset="0"/>
                          <a:cs typeface="Times New Roman" pitchFamily="18" charset="0"/>
                        </a:rPr>
                        <a:t>ad hoc</a:t>
                      </a:r>
                      <a:r>
                        <a:rPr kumimoji="0" lang="en-GB" sz="1200" b="0" i="0" u="none" strike="noStrike" cap="none" normalizeH="0" baseline="0" smtClean="0">
                          <a:ln>
                            <a:noFill/>
                          </a:ln>
                          <a:solidFill>
                            <a:srgbClr val="000000"/>
                          </a:solidFill>
                          <a:effectLst/>
                          <a:latin typeface="Calibri" pitchFamily="34" charset="0"/>
                          <a:cs typeface="Times New Roman" pitchFamily="18" charset="0"/>
                        </a:rPr>
                        <a:t>  and discriminatory manner. The goals of the incentives, as well as the criteria and procedures for obtaining them are not publicly disclosed.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Times New Roman" pitchFamily="18" charset="0"/>
                        </a:rPr>
                        <a:t>Criteria and procedures for obtaining R&amp;D incentives are publicly available, but still applied on a discriminatory manner.  Incentives have not undergone a cost-benefit analysis and do not contain sunset clauses.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Times New Roman" pitchFamily="18" charset="0"/>
                        </a:rPr>
                        <a:t>Level 2 and R&amp;D incentives  applied on a non-discriminatory manner. Incentives have not undergone a cost-benefit analysis and do not contain sunset clauses.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Times New Roman" pitchFamily="18" charset="0"/>
                        </a:rPr>
                        <a:t>Level 3 plus R&amp;D incentives have undergone a cost-benefit analysis, but do not contain sunset clauses.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Times New Roman" pitchFamily="18" charset="0"/>
                        </a:rPr>
                        <a:t>Level 4 and contain sunset clauses.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Industry-science mobility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No framework to support mobility of researchers from science to industry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Framework being developed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Framework is limited to only  a few programmes in  a few universities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Framework expanded to all programmes and all universities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Level 4 plus science to industry mobility actively encouraged and supported  with public funds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Innovation 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Does not exist.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Is being developed jointly by ministries responsible for economy and science and education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Innovation strategy  includes input from business and research community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Strategy contains specific time-bound measures and monitoring mechanism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cs typeface="Arial" charset="0"/>
                        </a:rPr>
                        <a:t>Innovation Strategy has portion of national  budget allocated to it .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Rectangle 5"/>
          <p:cNvSpPr/>
          <p:nvPr/>
        </p:nvSpPr>
        <p:spPr>
          <a:xfrm>
            <a:off x="6948264" y="764704"/>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052513"/>
          </a:xfrm>
        </p:spPr>
        <p:txBody>
          <a:bodyPr/>
          <a:lstStyle/>
          <a:p>
            <a:pPr eaLnBrk="1" hangingPunct="1"/>
            <a:r>
              <a:rPr lang="en-GB" sz="2800" smtClean="0">
                <a:solidFill>
                  <a:schemeClr val="bg1"/>
                </a:solidFill>
              </a:rPr>
              <a:t>Programming and Prioritisation</a:t>
            </a:r>
          </a:p>
        </p:txBody>
      </p:sp>
      <p:sp>
        <p:nvSpPr>
          <p:cNvPr id="21507" name="Slide Number Placeholder 3"/>
          <p:cNvSpPr>
            <a:spLocks noGrp="1"/>
          </p:cNvSpPr>
          <p:nvPr>
            <p:ph type="sldNum" sz="quarter" idx="11"/>
          </p:nvPr>
        </p:nvSpPr>
        <p:spPr bwMode="auto">
          <a:xfrm>
            <a:off x="8128000" y="6307138"/>
            <a:ext cx="981075" cy="415925"/>
          </a:xfrm>
          <a:noFill/>
          <a:ln>
            <a:miter lim="800000"/>
            <a:headEnd/>
            <a:tailEnd/>
          </a:ln>
        </p:spPr>
        <p:txBody>
          <a:bodyPr/>
          <a:lstStyle/>
          <a:p>
            <a:fld id="{1556C22D-4DD5-4E69-9B7D-33DD8AC7875A}" type="slidenum">
              <a:rPr lang="en-GB" smtClean="0"/>
              <a:pPr/>
              <a:t>3</a:t>
            </a:fld>
            <a:endParaRPr lang="en-GB" smtClean="0"/>
          </a:p>
        </p:txBody>
      </p:sp>
      <p:sp>
        <p:nvSpPr>
          <p:cNvPr id="7" name="Freeform 6"/>
          <p:cNvSpPr/>
          <p:nvPr/>
        </p:nvSpPr>
        <p:spPr>
          <a:xfrm>
            <a:off x="0" y="1009650"/>
            <a:ext cx="9180513" cy="574675"/>
          </a:xfrm>
          <a:custGeom>
            <a:avLst/>
            <a:gdLst>
              <a:gd name="connsiteX0" fmla="*/ 0 w 8131055"/>
              <a:gd name="connsiteY0" fmla="*/ 97950 h 979501"/>
              <a:gd name="connsiteX1" fmla="*/ 28689 w 8131055"/>
              <a:gd name="connsiteY1" fmla="*/ 28689 h 979501"/>
              <a:gd name="connsiteX2" fmla="*/ 97950 w 8131055"/>
              <a:gd name="connsiteY2" fmla="*/ 0 h 979501"/>
              <a:gd name="connsiteX3" fmla="*/ 8033105 w 8131055"/>
              <a:gd name="connsiteY3" fmla="*/ 0 h 979501"/>
              <a:gd name="connsiteX4" fmla="*/ 8102366 w 8131055"/>
              <a:gd name="connsiteY4" fmla="*/ 28689 h 979501"/>
              <a:gd name="connsiteX5" fmla="*/ 8131055 w 8131055"/>
              <a:gd name="connsiteY5" fmla="*/ 97950 h 979501"/>
              <a:gd name="connsiteX6" fmla="*/ 8131055 w 8131055"/>
              <a:gd name="connsiteY6" fmla="*/ 881551 h 979501"/>
              <a:gd name="connsiteX7" fmla="*/ 8102366 w 8131055"/>
              <a:gd name="connsiteY7" fmla="*/ 950812 h 979501"/>
              <a:gd name="connsiteX8" fmla="*/ 8033105 w 8131055"/>
              <a:gd name="connsiteY8" fmla="*/ 979501 h 979501"/>
              <a:gd name="connsiteX9" fmla="*/ 97950 w 8131055"/>
              <a:gd name="connsiteY9" fmla="*/ 979501 h 979501"/>
              <a:gd name="connsiteX10" fmla="*/ 28689 w 8131055"/>
              <a:gd name="connsiteY10" fmla="*/ 950812 h 979501"/>
              <a:gd name="connsiteX11" fmla="*/ 0 w 8131055"/>
              <a:gd name="connsiteY11" fmla="*/ 881551 h 979501"/>
              <a:gd name="connsiteX12" fmla="*/ 0 w 8131055"/>
              <a:gd name="connsiteY12" fmla="*/ 97950 h 9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1055" h="979501">
                <a:moveTo>
                  <a:pt x="0" y="97950"/>
                </a:moveTo>
                <a:cubicBezTo>
                  <a:pt x="0" y="71972"/>
                  <a:pt x="10320" y="47058"/>
                  <a:pt x="28689" y="28689"/>
                </a:cubicBezTo>
                <a:cubicBezTo>
                  <a:pt x="47058" y="10320"/>
                  <a:pt x="71972" y="0"/>
                  <a:pt x="97950" y="0"/>
                </a:cubicBezTo>
                <a:lnTo>
                  <a:pt x="8033105" y="0"/>
                </a:lnTo>
                <a:cubicBezTo>
                  <a:pt x="8059083" y="0"/>
                  <a:pt x="8083997" y="10320"/>
                  <a:pt x="8102366" y="28689"/>
                </a:cubicBezTo>
                <a:cubicBezTo>
                  <a:pt x="8120735" y="47058"/>
                  <a:pt x="8131055" y="71972"/>
                  <a:pt x="8131055" y="97950"/>
                </a:cubicBezTo>
                <a:lnTo>
                  <a:pt x="8131055" y="881551"/>
                </a:lnTo>
                <a:cubicBezTo>
                  <a:pt x="8131055" y="907529"/>
                  <a:pt x="8120735" y="932443"/>
                  <a:pt x="8102366" y="950812"/>
                </a:cubicBezTo>
                <a:cubicBezTo>
                  <a:pt x="8083997" y="969181"/>
                  <a:pt x="8059083" y="979501"/>
                  <a:pt x="8033105" y="979501"/>
                </a:cubicBezTo>
                <a:lnTo>
                  <a:pt x="97950" y="979501"/>
                </a:lnTo>
                <a:cubicBezTo>
                  <a:pt x="71972" y="979501"/>
                  <a:pt x="47058" y="969181"/>
                  <a:pt x="28689" y="950812"/>
                </a:cubicBezTo>
                <a:cubicBezTo>
                  <a:pt x="10320" y="932443"/>
                  <a:pt x="0" y="907529"/>
                  <a:pt x="0" y="881551"/>
                </a:cubicBezTo>
                <a:lnTo>
                  <a:pt x="0" y="979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5369" tIns="135369" rIns="135369" bIns="135369" spcCol="1270" anchor="ctr"/>
          <a:lstStyle/>
          <a:p>
            <a:pPr algn="ctr" defTabSz="1244600">
              <a:lnSpc>
                <a:spcPct val="90000"/>
              </a:lnSpc>
              <a:spcAft>
                <a:spcPct val="35000"/>
              </a:spcAft>
              <a:defRPr/>
            </a:pPr>
            <a:r>
              <a:rPr lang="en-GB" sz="2800" dirty="0"/>
              <a:t>Smart growth</a:t>
            </a:r>
          </a:p>
        </p:txBody>
      </p:sp>
      <p:sp>
        <p:nvSpPr>
          <p:cNvPr id="10" name="Freeform 9"/>
          <p:cNvSpPr/>
          <p:nvPr/>
        </p:nvSpPr>
        <p:spPr>
          <a:xfrm>
            <a:off x="3840163" y="1584325"/>
            <a:ext cx="1747837"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2" name="Freeform 11"/>
          <p:cNvSpPr/>
          <p:nvPr/>
        </p:nvSpPr>
        <p:spPr>
          <a:xfrm>
            <a:off x="0" y="1584325"/>
            <a:ext cx="2038350" cy="1079500"/>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a:t>Enhance business innovation potential </a:t>
            </a:r>
            <a:endParaRPr lang="en-GB" sz="1600" dirty="0"/>
          </a:p>
        </p:txBody>
      </p:sp>
      <p:sp>
        <p:nvSpPr>
          <p:cNvPr id="14" name="Freeform 13"/>
          <p:cNvSpPr/>
          <p:nvPr/>
        </p:nvSpPr>
        <p:spPr>
          <a:xfrm>
            <a:off x="5614988"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6" name="Freeform 15"/>
          <p:cNvSpPr/>
          <p:nvPr/>
        </p:nvSpPr>
        <p:spPr>
          <a:xfrm>
            <a:off x="2063750"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1" name="Freeform 10"/>
          <p:cNvSpPr/>
          <p:nvPr/>
        </p:nvSpPr>
        <p:spPr>
          <a:xfrm>
            <a:off x="3836988"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err="1"/>
              <a:t>i</a:t>
            </a:r>
            <a:r>
              <a:rPr lang="en-GB" sz="1600" dirty="0"/>
              <a:t>. Promoting Triple Helix linkages</a:t>
            </a:r>
          </a:p>
        </p:txBody>
      </p:sp>
      <p:sp>
        <p:nvSpPr>
          <p:cNvPr id="13" name="Freeform 12"/>
          <p:cNvSpPr/>
          <p:nvPr/>
        </p:nvSpPr>
        <p:spPr>
          <a:xfrm>
            <a:off x="1588" y="2663825"/>
            <a:ext cx="2022475"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iv. Support private and public investment in R&amp;D via coherent and regionally co-ordinated policies to enhance innovation</a:t>
            </a:r>
          </a:p>
          <a:p>
            <a:pPr defTabSz="622300">
              <a:lnSpc>
                <a:spcPct val="90000"/>
              </a:lnSpc>
              <a:spcAft>
                <a:spcPct val="35000"/>
              </a:spcAft>
              <a:defRPr/>
            </a:pPr>
            <a:r>
              <a:rPr lang="en-GB" sz="1600" dirty="0"/>
              <a:t>viii. Using available resources and private sector expertise to substantially  increase public-private R&amp;D</a:t>
            </a:r>
          </a:p>
          <a:p>
            <a:pPr defTabSz="622300">
              <a:lnSpc>
                <a:spcPct val="90000"/>
              </a:lnSpc>
              <a:spcAft>
                <a:spcPct val="35000"/>
              </a:spcAft>
              <a:defRPr/>
            </a:pPr>
            <a:r>
              <a:rPr lang="en-GB" sz="1600" dirty="0"/>
              <a:t>ix. Considering measures to support business investment in R&amp;D</a:t>
            </a:r>
          </a:p>
        </p:txBody>
      </p:sp>
      <p:sp>
        <p:nvSpPr>
          <p:cNvPr id="15" name="Freeform 14"/>
          <p:cNvSpPr/>
          <p:nvPr/>
        </p:nvSpPr>
        <p:spPr>
          <a:xfrm>
            <a:off x="5610225"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ii. Promoting free flows of talent</a:t>
            </a:r>
          </a:p>
          <a:p>
            <a:pPr defTabSz="622300">
              <a:lnSpc>
                <a:spcPct val="90000"/>
              </a:lnSpc>
              <a:spcAft>
                <a:spcPct val="35000"/>
              </a:spcAft>
              <a:defRPr/>
            </a:pPr>
            <a:r>
              <a:rPr lang="en-GB" sz="1600" dirty="0"/>
              <a:t>iii. Promoting brain gain</a:t>
            </a:r>
          </a:p>
          <a:p>
            <a:pPr defTabSz="622300">
              <a:lnSpc>
                <a:spcPct val="90000"/>
              </a:lnSpc>
              <a:spcAft>
                <a:spcPct val="35000"/>
              </a:spcAft>
              <a:defRPr/>
            </a:pPr>
            <a:r>
              <a:rPr lang="en-GB" sz="1600" dirty="0"/>
              <a:t>vii. Promoting natural sciences, maths and engineering</a:t>
            </a:r>
          </a:p>
          <a:p>
            <a:pPr defTabSz="622300">
              <a:lnSpc>
                <a:spcPct val="90000"/>
              </a:lnSpc>
              <a:spcAft>
                <a:spcPct val="35000"/>
              </a:spcAft>
              <a:defRPr/>
            </a:pPr>
            <a:endParaRPr lang="en-GB" sz="1600" dirty="0"/>
          </a:p>
        </p:txBody>
      </p:sp>
      <p:sp>
        <p:nvSpPr>
          <p:cNvPr id="17" name="Freeform 16"/>
          <p:cNvSpPr/>
          <p:nvPr/>
        </p:nvSpPr>
        <p:spPr>
          <a:xfrm>
            <a:off x="2062163"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v. Facilitating participation of SEE enterprises and scientific institutions in EU programmes</a:t>
            </a:r>
          </a:p>
          <a:p>
            <a:pPr defTabSz="622300">
              <a:lnSpc>
                <a:spcPct val="90000"/>
              </a:lnSpc>
              <a:spcAft>
                <a:spcPct val="35000"/>
              </a:spcAft>
              <a:defRPr/>
            </a:pPr>
            <a:r>
              <a:rPr lang="en-GB" sz="1600" dirty="0"/>
              <a:t>vi. clusters, networks, centres of excellence</a:t>
            </a:r>
          </a:p>
          <a:p>
            <a:pPr defTabSz="622300">
              <a:lnSpc>
                <a:spcPct val="90000"/>
              </a:lnSpc>
              <a:spcAft>
                <a:spcPct val="35000"/>
              </a:spcAft>
              <a:defRPr/>
            </a:pPr>
            <a:endParaRPr lang="en-GB" sz="1600" dirty="0"/>
          </a:p>
          <a:p>
            <a:pPr defTabSz="622300">
              <a:lnSpc>
                <a:spcPct val="90000"/>
              </a:lnSpc>
              <a:spcAft>
                <a:spcPct val="35000"/>
              </a:spcAft>
              <a:defRPr/>
            </a:pPr>
            <a:endParaRPr lang="en-GB" sz="1600" dirty="0"/>
          </a:p>
        </p:txBody>
      </p:sp>
      <p:sp>
        <p:nvSpPr>
          <p:cNvPr id="20" name="Freeform 19"/>
          <p:cNvSpPr/>
          <p:nvPr/>
        </p:nvSpPr>
        <p:spPr>
          <a:xfrm>
            <a:off x="7396163"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sp>
        <p:nvSpPr>
          <p:cNvPr id="21" name="Freeform 20"/>
          <p:cNvSpPr/>
          <p:nvPr/>
        </p:nvSpPr>
        <p:spPr>
          <a:xfrm>
            <a:off x="7391400"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i="1" dirty="0">
                <a:solidFill>
                  <a:schemeClr val="bg1"/>
                </a:solidFill>
              </a:rPr>
              <a:t>Regional Working group on Innovation</a:t>
            </a:r>
          </a:p>
          <a:p>
            <a:pPr defTabSz="622300">
              <a:lnSpc>
                <a:spcPct val="90000"/>
              </a:lnSpc>
              <a:spcAft>
                <a:spcPct val="35000"/>
              </a:spcAft>
              <a:defRPr/>
            </a:pPr>
            <a:r>
              <a:rPr lang="en-GB" sz="1600" i="1" dirty="0">
                <a:solidFill>
                  <a:schemeClr val="bg1"/>
                </a:solidFill>
              </a:rPr>
              <a:t>Regional innovation Committee?</a:t>
            </a:r>
          </a:p>
          <a:p>
            <a:pPr defTabSz="622300">
              <a:lnSpc>
                <a:spcPct val="90000"/>
              </a:lnSpc>
              <a:spcAft>
                <a:spcPct val="35000"/>
              </a:spcAft>
              <a:defRPr/>
            </a:pPr>
            <a:endParaRPr lang="en-GB" sz="1600" dirty="0"/>
          </a:p>
        </p:txBody>
      </p:sp>
      <p:sp>
        <p:nvSpPr>
          <p:cNvPr id="18" name="Rectangle 17"/>
          <p:cNvSpPr/>
          <p:nvPr/>
        </p:nvSpPr>
        <p:spPr>
          <a:xfrm>
            <a:off x="7128792" y="663079"/>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
        <p:nvSpPr>
          <p:cNvPr id="19" name="Freeform 18"/>
          <p:cNvSpPr/>
          <p:nvPr/>
        </p:nvSpPr>
        <p:spPr>
          <a:xfrm>
            <a:off x="152400" y="1520701"/>
            <a:ext cx="5211688" cy="180107"/>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smtClean="0"/>
              <a:t>Research Innovation </a:t>
            </a:r>
            <a:endParaRPr lang="en-GB"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052513"/>
          </a:xfrm>
        </p:spPr>
        <p:txBody>
          <a:bodyPr/>
          <a:lstStyle/>
          <a:p>
            <a:pPr eaLnBrk="1" hangingPunct="1"/>
            <a:r>
              <a:rPr lang="en-GB" sz="2800" smtClean="0">
                <a:solidFill>
                  <a:schemeClr val="bg1"/>
                </a:solidFill>
              </a:rPr>
              <a:t>Programming and Prioritisation</a:t>
            </a:r>
          </a:p>
        </p:txBody>
      </p:sp>
      <p:sp>
        <p:nvSpPr>
          <p:cNvPr id="22531" name="Slide Number Placeholder 3"/>
          <p:cNvSpPr>
            <a:spLocks noGrp="1"/>
          </p:cNvSpPr>
          <p:nvPr>
            <p:ph type="sldNum" sz="quarter" idx="11"/>
          </p:nvPr>
        </p:nvSpPr>
        <p:spPr bwMode="auto">
          <a:xfrm>
            <a:off x="8128000" y="6307138"/>
            <a:ext cx="981075" cy="415925"/>
          </a:xfrm>
          <a:noFill/>
          <a:ln>
            <a:miter lim="800000"/>
            <a:headEnd/>
            <a:tailEnd/>
          </a:ln>
        </p:spPr>
        <p:txBody>
          <a:bodyPr/>
          <a:lstStyle/>
          <a:p>
            <a:fld id="{AD519018-BAA7-467C-9E26-9A46A5E35269}" type="slidenum">
              <a:rPr lang="en-GB" smtClean="0"/>
              <a:pPr/>
              <a:t>4</a:t>
            </a:fld>
            <a:endParaRPr lang="en-GB" smtClean="0"/>
          </a:p>
        </p:txBody>
      </p:sp>
      <p:sp>
        <p:nvSpPr>
          <p:cNvPr id="7" name="Freeform 6"/>
          <p:cNvSpPr/>
          <p:nvPr/>
        </p:nvSpPr>
        <p:spPr>
          <a:xfrm>
            <a:off x="0" y="1009650"/>
            <a:ext cx="9180513" cy="574675"/>
          </a:xfrm>
          <a:custGeom>
            <a:avLst/>
            <a:gdLst>
              <a:gd name="connsiteX0" fmla="*/ 0 w 8131055"/>
              <a:gd name="connsiteY0" fmla="*/ 97950 h 979501"/>
              <a:gd name="connsiteX1" fmla="*/ 28689 w 8131055"/>
              <a:gd name="connsiteY1" fmla="*/ 28689 h 979501"/>
              <a:gd name="connsiteX2" fmla="*/ 97950 w 8131055"/>
              <a:gd name="connsiteY2" fmla="*/ 0 h 979501"/>
              <a:gd name="connsiteX3" fmla="*/ 8033105 w 8131055"/>
              <a:gd name="connsiteY3" fmla="*/ 0 h 979501"/>
              <a:gd name="connsiteX4" fmla="*/ 8102366 w 8131055"/>
              <a:gd name="connsiteY4" fmla="*/ 28689 h 979501"/>
              <a:gd name="connsiteX5" fmla="*/ 8131055 w 8131055"/>
              <a:gd name="connsiteY5" fmla="*/ 97950 h 979501"/>
              <a:gd name="connsiteX6" fmla="*/ 8131055 w 8131055"/>
              <a:gd name="connsiteY6" fmla="*/ 881551 h 979501"/>
              <a:gd name="connsiteX7" fmla="*/ 8102366 w 8131055"/>
              <a:gd name="connsiteY7" fmla="*/ 950812 h 979501"/>
              <a:gd name="connsiteX8" fmla="*/ 8033105 w 8131055"/>
              <a:gd name="connsiteY8" fmla="*/ 979501 h 979501"/>
              <a:gd name="connsiteX9" fmla="*/ 97950 w 8131055"/>
              <a:gd name="connsiteY9" fmla="*/ 979501 h 979501"/>
              <a:gd name="connsiteX10" fmla="*/ 28689 w 8131055"/>
              <a:gd name="connsiteY10" fmla="*/ 950812 h 979501"/>
              <a:gd name="connsiteX11" fmla="*/ 0 w 8131055"/>
              <a:gd name="connsiteY11" fmla="*/ 881551 h 979501"/>
              <a:gd name="connsiteX12" fmla="*/ 0 w 8131055"/>
              <a:gd name="connsiteY12" fmla="*/ 97950 h 9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1055" h="979501">
                <a:moveTo>
                  <a:pt x="0" y="97950"/>
                </a:moveTo>
                <a:cubicBezTo>
                  <a:pt x="0" y="71972"/>
                  <a:pt x="10320" y="47058"/>
                  <a:pt x="28689" y="28689"/>
                </a:cubicBezTo>
                <a:cubicBezTo>
                  <a:pt x="47058" y="10320"/>
                  <a:pt x="71972" y="0"/>
                  <a:pt x="97950" y="0"/>
                </a:cubicBezTo>
                <a:lnTo>
                  <a:pt x="8033105" y="0"/>
                </a:lnTo>
                <a:cubicBezTo>
                  <a:pt x="8059083" y="0"/>
                  <a:pt x="8083997" y="10320"/>
                  <a:pt x="8102366" y="28689"/>
                </a:cubicBezTo>
                <a:cubicBezTo>
                  <a:pt x="8120735" y="47058"/>
                  <a:pt x="8131055" y="71972"/>
                  <a:pt x="8131055" y="97950"/>
                </a:cubicBezTo>
                <a:lnTo>
                  <a:pt x="8131055" y="881551"/>
                </a:lnTo>
                <a:cubicBezTo>
                  <a:pt x="8131055" y="907529"/>
                  <a:pt x="8120735" y="932443"/>
                  <a:pt x="8102366" y="950812"/>
                </a:cubicBezTo>
                <a:cubicBezTo>
                  <a:pt x="8083997" y="969181"/>
                  <a:pt x="8059083" y="979501"/>
                  <a:pt x="8033105" y="979501"/>
                </a:cubicBezTo>
                <a:lnTo>
                  <a:pt x="97950" y="979501"/>
                </a:lnTo>
                <a:cubicBezTo>
                  <a:pt x="71972" y="979501"/>
                  <a:pt x="47058" y="969181"/>
                  <a:pt x="28689" y="950812"/>
                </a:cubicBezTo>
                <a:cubicBezTo>
                  <a:pt x="10320" y="932443"/>
                  <a:pt x="0" y="907529"/>
                  <a:pt x="0" y="881551"/>
                </a:cubicBezTo>
                <a:lnTo>
                  <a:pt x="0" y="979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5369" tIns="135369" rIns="135369" bIns="135369" spcCol="1270" anchor="ctr"/>
          <a:lstStyle/>
          <a:p>
            <a:pPr algn="ctr" defTabSz="1244600">
              <a:lnSpc>
                <a:spcPct val="90000"/>
              </a:lnSpc>
              <a:spcAft>
                <a:spcPct val="35000"/>
              </a:spcAft>
              <a:defRPr/>
            </a:pPr>
            <a:r>
              <a:rPr lang="en-GB" sz="2800" dirty="0"/>
              <a:t>Smart growth</a:t>
            </a:r>
          </a:p>
        </p:txBody>
      </p:sp>
      <p:sp>
        <p:nvSpPr>
          <p:cNvPr id="10" name="Freeform 9"/>
          <p:cNvSpPr/>
          <p:nvPr/>
        </p:nvSpPr>
        <p:spPr>
          <a:xfrm>
            <a:off x="3840163" y="1584325"/>
            <a:ext cx="1747837"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2" name="Freeform 11"/>
          <p:cNvSpPr/>
          <p:nvPr/>
        </p:nvSpPr>
        <p:spPr>
          <a:xfrm>
            <a:off x="0" y="1584325"/>
            <a:ext cx="2038350" cy="1079500"/>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a:t>Enhance business innovation potential </a:t>
            </a:r>
            <a:endParaRPr lang="en-GB" sz="1600" dirty="0"/>
          </a:p>
        </p:txBody>
      </p:sp>
      <p:sp>
        <p:nvSpPr>
          <p:cNvPr id="14" name="Freeform 13"/>
          <p:cNvSpPr/>
          <p:nvPr/>
        </p:nvSpPr>
        <p:spPr>
          <a:xfrm>
            <a:off x="5614988"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6" name="Freeform 15"/>
          <p:cNvSpPr/>
          <p:nvPr/>
        </p:nvSpPr>
        <p:spPr>
          <a:xfrm>
            <a:off x="2063750"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1" name="Freeform 10"/>
          <p:cNvSpPr/>
          <p:nvPr/>
        </p:nvSpPr>
        <p:spPr>
          <a:xfrm>
            <a:off x="3836988"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err="1"/>
              <a:t>i</a:t>
            </a:r>
            <a:r>
              <a:rPr lang="en-GB" sz="1600" dirty="0"/>
              <a:t>. Promoting Triple Helix linkages</a:t>
            </a:r>
          </a:p>
        </p:txBody>
      </p:sp>
      <p:sp>
        <p:nvSpPr>
          <p:cNvPr id="13" name="Freeform 12"/>
          <p:cNvSpPr/>
          <p:nvPr/>
        </p:nvSpPr>
        <p:spPr>
          <a:xfrm>
            <a:off x="1588" y="2663825"/>
            <a:ext cx="2022475"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iv. Support private and public investment in R&amp;D via coherent and regionally co-ordinated policies to enhance innovation</a:t>
            </a:r>
          </a:p>
          <a:p>
            <a:pPr defTabSz="622300">
              <a:lnSpc>
                <a:spcPct val="90000"/>
              </a:lnSpc>
              <a:spcAft>
                <a:spcPct val="35000"/>
              </a:spcAft>
              <a:defRPr/>
            </a:pPr>
            <a:r>
              <a:rPr lang="en-GB" sz="1600" dirty="0"/>
              <a:t>viii. Using available resources and private sector expertise to substantially  increase public-private R&amp;D</a:t>
            </a:r>
          </a:p>
          <a:p>
            <a:pPr defTabSz="622300">
              <a:lnSpc>
                <a:spcPct val="90000"/>
              </a:lnSpc>
              <a:spcAft>
                <a:spcPct val="35000"/>
              </a:spcAft>
              <a:defRPr/>
            </a:pPr>
            <a:r>
              <a:rPr lang="en-GB" sz="1600" dirty="0"/>
              <a:t>ix. Considering measures to support business investment in R&amp;D</a:t>
            </a:r>
          </a:p>
        </p:txBody>
      </p:sp>
      <p:sp>
        <p:nvSpPr>
          <p:cNvPr id="15" name="Freeform 14"/>
          <p:cNvSpPr/>
          <p:nvPr/>
        </p:nvSpPr>
        <p:spPr>
          <a:xfrm>
            <a:off x="5610225"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ii. Promoting free flows of talent</a:t>
            </a:r>
          </a:p>
          <a:p>
            <a:pPr defTabSz="622300">
              <a:lnSpc>
                <a:spcPct val="90000"/>
              </a:lnSpc>
              <a:spcAft>
                <a:spcPct val="35000"/>
              </a:spcAft>
              <a:defRPr/>
            </a:pPr>
            <a:r>
              <a:rPr lang="en-GB" sz="1600" dirty="0"/>
              <a:t>iii. Promoting brain gain</a:t>
            </a:r>
          </a:p>
          <a:p>
            <a:pPr defTabSz="622300">
              <a:lnSpc>
                <a:spcPct val="90000"/>
              </a:lnSpc>
              <a:spcAft>
                <a:spcPct val="35000"/>
              </a:spcAft>
              <a:defRPr/>
            </a:pPr>
            <a:r>
              <a:rPr lang="en-GB" sz="1600" dirty="0"/>
              <a:t>vii. Promoting natural sciences, maths and engineering</a:t>
            </a:r>
          </a:p>
          <a:p>
            <a:pPr defTabSz="622300">
              <a:lnSpc>
                <a:spcPct val="90000"/>
              </a:lnSpc>
              <a:spcAft>
                <a:spcPct val="35000"/>
              </a:spcAft>
              <a:defRPr/>
            </a:pPr>
            <a:endParaRPr lang="en-GB" sz="1600" dirty="0"/>
          </a:p>
        </p:txBody>
      </p:sp>
      <p:sp>
        <p:nvSpPr>
          <p:cNvPr id="17" name="Freeform 16"/>
          <p:cNvSpPr/>
          <p:nvPr/>
        </p:nvSpPr>
        <p:spPr>
          <a:xfrm>
            <a:off x="2062163"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v. Facilitating participation of SEE enterprises and scientific institutions in EU programmes</a:t>
            </a:r>
          </a:p>
          <a:p>
            <a:pPr defTabSz="622300">
              <a:lnSpc>
                <a:spcPct val="90000"/>
              </a:lnSpc>
              <a:spcAft>
                <a:spcPct val="35000"/>
              </a:spcAft>
              <a:defRPr/>
            </a:pPr>
            <a:r>
              <a:rPr lang="en-GB" sz="1600" dirty="0"/>
              <a:t>vi. clusters, networks, centres of excellence</a:t>
            </a:r>
          </a:p>
          <a:p>
            <a:pPr defTabSz="622300">
              <a:lnSpc>
                <a:spcPct val="90000"/>
              </a:lnSpc>
              <a:spcAft>
                <a:spcPct val="35000"/>
              </a:spcAft>
              <a:defRPr/>
            </a:pPr>
            <a:endParaRPr lang="en-GB" sz="1600" dirty="0"/>
          </a:p>
          <a:p>
            <a:pPr defTabSz="622300">
              <a:lnSpc>
                <a:spcPct val="90000"/>
              </a:lnSpc>
              <a:spcAft>
                <a:spcPct val="35000"/>
              </a:spcAft>
              <a:defRPr/>
            </a:pPr>
            <a:endParaRPr lang="en-GB" sz="1600" dirty="0"/>
          </a:p>
        </p:txBody>
      </p:sp>
      <p:sp>
        <p:nvSpPr>
          <p:cNvPr id="20" name="Freeform 19"/>
          <p:cNvSpPr/>
          <p:nvPr/>
        </p:nvSpPr>
        <p:spPr>
          <a:xfrm>
            <a:off x="7396163"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sp>
        <p:nvSpPr>
          <p:cNvPr id="21" name="Freeform 20"/>
          <p:cNvSpPr/>
          <p:nvPr/>
        </p:nvSpPr>
        <p:spPr>
          <a:xfrm>
            <a:off x="7391400"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i="1" dirty="0">
                <a:solidFill>
                  <a:schemeClr val="bg1"/>
                </a:solidFill>
              </a:rPr>
              <a:t>Regional Working group on Innovation</a:t>
            </a:r>
          </a:p>
          <a:p>
            <a:pPr defTabSz="622300">
              <a:lnSpc>
                <a:spcPct val="90000"/>
              </a:lnSpc>
              <a:spcAft>
                <a:spcPct val="35000"/>
              </a:spcAft>
              <a:defRPr/>
            </a:pPr>
            <a:r>
              <a:rPr lang="en-GB" sz="1600" i="1" dirty="0">
                <a:solidFill>
                  <a:schemeClr val="bg1"/>
                </a:solidFill>
              </a:rPr>
              <a:t>Regional innovation Committee?</a:t>
            </a:r>
          </a:p>
          <a:p>
            <a:pPr defTabSz="622300">
              <a:lnSpc>
                <a:spcPct val="90000"/>
              </a:lnSpc>
              <a:spcAft>
                <a:spcPct val="35000"/>
              </a:spcAft>
              <a:defRPr/>
            </a:pPr>
            <a:endParaRPr lang="en-GB" sz="1600" dirty="0"/>
          </a:p>
        </p:txBody>
      </p:sp>
      <p:sp>
        <p:nvSpPr>
          <p:cNvPr id="18" name="Rectangle 17"/>
          <p:cNvSpPr/>
          <p:nvPr/>
        </p:nvSpPr>
        <p:spPr>
          <a:xfrm>
            <a:off x="7128792" y="663079"/>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
        <p:nvSpPr>
          <p:cNvPr id="19" name="Rounded Rectangular Callout 18"/>
          <p:cNvSpPr/>
          <p:nvPr/>
        </p:nvSpPr>
        <p:spPr>
          <a:xfrm>
            <a:off x="1979613" y="1773238"/>
            <a:ext cx="6696075" cy="4895850"/>
          </a:xfrm>
          <a:prstGeom prst="wedgeRoundRectCallout">
            <a:avLst>
              <a:gd name="adj1" fmla="val -58739"/>
              <a:gd name="adj2" fmla="val 1684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i="1" dirty="0">
                <a:solidFill>
                  <a:schemeClr val="accent1"/>
                </a:solidFill>
              </a:rPr>
              <a:t>Example actions</a:t>
            </a:r>
          </a:p>
          <a:p>
            <a:pPr marL="177800" indent="-177800">
              <a:buFont typeface="Arial" pitchFamily="34" charset="0"/>
              <a:buChar char="•"/>
              <a:defRPr/>
            </a:pPr>
            <a:r>
              <a:rPr lang="en-US" sz="1600" dirty="0">
                <a:solidFill>
                  <a:schemeClr val="accent1"/>
                </a:solidFill>
              </a:rPr>
              <a:t>Information and brokerage events</a:t>
            </a:r>
          </a:p>
          <a:p>
            <a:pPr marL="177800" indent="-177800">
              <a:buFont typeface="Arial" pitchFamily="34" charset="0"/>
              <a:buChar char="•"/>
              <a:defRPr/>
            </a:pPr>
            <a:r>
              <a:rPr lang="en-US" sz="1600" dirty="0">
                <a:solidFill>
                  <a:schemeClr val="accent1"/>
                </a:solidFill>
              </a:rPr>
              <a:t>Innovation competitions</a:t>
            </a:r>
          </a:p>
          <a:p>
            <a:pPr marL="177800" indent="-177800">
              <a:buFont typeface="Arial" pitchFamily="34" charset="0"/>
              <a:buChar char="•"/>
              <a:defRPr/>
            </a:pPr>
            <a:r>
              <a:rPr lang="en-US" sz="1600" dirty="0">
                <a:solidFill>
                  <a:schemeClr val="accent1"/>
                </a:solidFill>
              </a:rPr>
              <a:t>SME vouchers</a:t>
            </a:r>
            <a:endParaRPr lang="en-GB" sz="1600" dirty="0">
              <a:solidFill>
                <a:schemeClr val="accent1"/>
              </a:solidFill>
            </a:endParaRPr>
          </a:p>
          <a:p>
            <a:pPr marL="177800" indent="-177800">
              <a:buFont typeface="Arial" pitchFamily="34" charset="0"/>
              <a:buChar char="•"/>
              <a:defRPr/>
            </a:pPr>
            <a:r>
              <a:rPr lang="en-US" sz="1600" dirty="0">
                <a:solidFill>
                  <a:schemeClr val="accent1"/>
                </a:solidFill>
              </a:rPr>
              <a:t>Business plan competitions</a:t>
            </a:r>
          </a:p>
          <a:p>
            <a:pPr marL="177800" indent="-177800">
              <a:buFont typeface="Arial" pitchFamily="34" charset="0"/>
              <a:buChar char="•"/>
              <a:defRPr/>
            </a:pPr>
            <a:r>
              <a:rPr lang="en-US" sz="1600" dirty="0">
                <a:solidFill>
                  <a:schemeClr val="accent1"/>
                </a:solidFill>
              </a:rPr>
              <a:t>Entrepreneurship matchmaking events bringing together entrepreneurs and investors</a:t>
            </a:r>
            <a:endParaRPr lang="en-GB" sz="1600" dirty="0">
              <a:solidFill>
                <a:schemeClr val="accent1"/>
              </a:solidFill>
            </a:endParaRPr>
          </a:p>
          <a:p>
            <a:pPr marL="177800" indent="-177800">
              <a:buFont typeface="Arial" pitchFamily="34" charset="0"/>
              <a:buChar char="•"/>
              <a:defRPr/>
            </a:pPr>
            <a:r>
              <a:rPr lang="en-US" sz="1600" dirty="0">
                <a:solidFill>
                  <a:schemeClr val="accent1"/>
                </a:solidFill>
              </a:rPr>
              <a:t>Technology watch service (patent searches, technology alerts, consulting)</a:t>
            </a:r>
            <a:endParaRPr lang="en-GB" sz="1600" dirty="0">
              <a:solidFill>
                <a:schemeClr val="accent1"/>
              </a:solidFill>
            </a:endParaRPr>
          </a:p>
          <a:p>
            <a:pPr marL="177800" indent="-177800">
              <a:buFont typeface="Arial" pitchFamily="34" charset="0"/>
              <a:buChar char="•"/>
              <a:defRPr/>
            </a:pPr>
            <a:r>
              <a:rPr lang="en-US" sz="1600" dirty="0">
                <a:solidFill>
                  <a:schemeClr val="accent1"/>
                </a:solidFill>
              </a:rPr>
              <a:t>Infrastructure for high-quality business support services (e.g. business, legal and IP consulting, accounting services, etc.) -web interfaces and/or accreditation.</a:t>
            </a:r>
          </a:p>
          <a:p>
            <a:pPr marL="177800" indent="-177800">
              <a:buFont typeface="Arial" pitchFamily="34" charset="0"/>
              <a:buChar char="•"/>
              <a:defRPr/>
            </a:pPr>
            <a:r>
              <a:rPr lang="en-US" sz="1600" dirty="0">
                <a:solidFill>
                  <a:schemeClr val="accent1"/>
                </a:solidFill>
              </a:rPr>
              <a:t>Facilitate the emergence of regional clusters and networks</a:t>
            </a:r>
            <a:endParaRPr lang="en-GB" sz="1600" dirty="0">
              <a:solidFill>
                <a:schemeClr val="accent1"/>
              </a:solidFill>
            </a:endParaRPr>
          </a:p>
          <a:p>
            <a:pPr marL="177800" indent="-177800">
              <a:buFont typeface="Arial" pitchFamily="34" charset="0"/>
              <a:buChar char="•"/>
              <a:defRPr/>
            </a:pPr>
            <a:r>
              <a:rPr lang="en-US" sz="1600" dirty="0">
                <a:solidFill>
                  <a:schemeClr val="accent1"/>
                </a:solidFill>
              </a:rPr>
              <a:t>Peer review in view of </a:t>
            </a:r>
            <a:r>
              <a:rPr lang="en-US" sz="1600" dirty="0" err="1">
                <a:solidFill>
                  <a:schemeClr val="accent1"/>
                </a:solidFill>
              </a:rPr>
              <a:t>harmonising</a:t>
            </a:r>
            <a:r>
              <a:rPr lang="en-US" sz="1600" dirty="0">
                <a:solidFill>
                  <a:schemeClr val="accent1"/>
                </a:solidFill>
              </a:rPr>
              <a:t> legal and tax framework </a:t>
            </a:r>
            <a:r>
              <a:rPr lang="en-US" sz="1600" dirty="0" err="1">
                <a:solidFill>
                  <a:schemeClr val="accent1"/>
                </a:solidFill>
              </a:rPr>
              <a:t>favourable</a:t>
            </a:r>
            <a:r>
              <a:rPr lang="en-US" sz="1600" dirty="0">
                <a:solidFill>
                  <a:schemeClr val="accent1"/>
                </a:solidFill>
              </a:rPr>
              <a:t> to emergence of venture capital: protection of minority shareholder rights, avoiding double taxation, level of capital gains tax etc.</a:t>
            </a:r>
            <a:endParaRPr lang="en-GB" sz="1600" dirty="0">
              <a:solidFill>
                <a:schemeClr val="accent1"/>
              </a:solidFill>
            </a:endParaRPr>
          </a:p>
          <a:p>
            <a:pPr marL="177800" indent="-177800">
              <a:buFont typeface="Arial" pitchFamily="34" charset="0"/>
              <a:buChar char="•"/>
              <a:defRPr/>
            </a:pPr>
            <a:r>
              <a:rPr lang="en-US" sz="1600" dirty="0">
                <a:solidFill>
                  <a:schemeClr val="accent1"/>
                </a:solidFill>
              </a:rPr>
              <a:t>Regional investment promotion events. </a:t>
            </a:r>
          </a:p>
        </p:txBody>
      </p:sp>
      <p:sp>
        <p:nvSpPr>
          <p:cNvPr id="22" name="Freeform 21"/>
          <p:cNvSpPr/>
          <p:nvPr/>
        </p:nvSpPr>
        <p:spPr>
          <a:xfrm>
            <a:off x="152400" y="1520701"/>
            <a:ext cx="5211688" cy="180107"/>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smtClean="0"/>
              <a:t>Research Innovation </a:t>
            </a:r>
            <a:endParaRPr lang="en-GB"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052513"/>
          </a:xfrm>
        </p:spPr>
        <p:txBody>
          <a:bodyPr/>
          <a:lstStyle/>
          <a:p>
            <a:pPr eaLnBrk="1" hangingPunct="1"/>
            <a:r>
              <a:rPr lang="en-GB" sz="2800" smtClean="0">
                <a:solidFill>
                  <a:schemeClr val="bg1"/>
                </a:solidFill>
              </a:rPr>
              <a:t>Programming and Prioritisation</a:t>
            </a:r>
          </a:p>
        </p:txBody>
      </p:sp>
      <p:sp>
        <p:nvSpPr>
          <p:cNvPr id="23555" name="Slide Number Placeholder 3"/>
          <p:cNvSpPr>
            <a:spLocks noGrp="1"/>
          </p:cNvSpPr>
          <p:nvPr>
            <p:ph type="sldNum" sz="quarter" idx="11"/>
          </p:nvPr>
        </p:nvSpPr>
        <p:spPr bwMode="auto">
          <a:xfrm>
            <a:off x="8128000" y="6307138"/>
            <a:ext cx="981075" cy="415925"/>
          </a:xfrm>
          <a:noFill/>
          <a:ln>
            <a:miter lim="800000"/>
            <a:headEnd/>
            <a:tailEnd/>
          </a:ln>
        </p:spPr>
        <p:txBody>
          <a:bodyPr/>
          <a:lstStyle/>
          <a:p>
            <a:fld id="{A6CD37B6-E3F8-434F-B30B-ACAC16B17FF5}" type="slidenum">
              <a:rPr lang="en-GB" smtClean="0"/>
              <a:pPr/>
              <a:t>5</a:t>
            </a:fld>
            <a:endParaRPr lang="en-GB" smtClean="0"/>
          </a:p>
        </p:txBody>
      </p:sp>
      <p:sp>
        <p:nvSpPr>
          <p:cNvPr id="7" name="Freeform 6"/>
          <p:cNvSpPr/>
          <p:nvPr/>
        </p:nvSpPr>
        <p:spPr>
          <a:xfrm>
            <a:off x="0" y="1009650"/>
            <a:ext cx="9180513" cy="574675"/>
          </a:xfrm>
          <a:custGeom>
            <a:avLst/>
            <a:gdLst>
              <a:gd name="connsiteX0" fmla="*/ 0 w 8131055"/>
              <a:gd name="connsiteY0" fmla="*/ 97950 h 979501"/>
              <a:gd name="connsiteX1" fmla="*/ 28689 w 8131055"/>
              <a:gd name="connsiteY1" fmla="*/ 28689 h 979501"/>
              <a:gd name="connsiteX2" fmla="*/ 97950 w 8131055"/>
              <a:gd name="connsiteY2" fmla="*/ 0 h 979501"/>
              <a:gd name="connsiteX3" fmla="*/ 8033105 w 8131055"/>
              <a:gd name="connsiteY3" fmla="*/ 0 h 979501"/>
              <a:gd name="connsiteX4" fmla="*/ 8102366 w 8131055"/>
              <a:gd name="connsiteY4" fmla="*/ 28689 h 979501"/>
              <a:gd name="connsiteX5" fmla="*/ 8131055 w 8131055"/>
              <a:gd name="connsiteY5" fmla="*/ 97950 h 979501"/>
              <a:gd name="connsiteX6" fmla="*/ 8131055 w 8131055"/>
              <a:gd name="connsiteY6" fmla="*/ 881551 h 979501"/>
              <a:gd name="connsiteX7" fmla="*/ 8102366 w 8131055"/>
              <a:gd name="connsiteY7" fmla="*/ 950812 h 979501"/>
              <a:gd name="connsiteX8" fmla="*/ 8033105 w 8131055"/>
              <a:gd name="connsiteY8" fmla="*/ 979501 h 979501"/>
              <a:gd name="connsiteX9" fmla="*/ 97950 w 8131055"/>
              <a:gd name="connsiteY9" fmla="*/ 979501 h 979501"/>
              <a:gd name="connsiteX10" fmla="*/ 28689 w 8131055"/>
              <a:gd name="connsiteY10" fmla="*/ 950812 h 979501"/>
              <a:gd name="connsiteX11" fmla="*/ 0 w 8131055"/>
              <a:gd name="connsiteY11" fmla="*/ 881551 h 979501"/>
              <a:gd name="connsiteX12" fmla="*/ 0 w 8131055"/>
              <a:gd name="connsiteY12" fmla="*/ 97950 h 9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1055" h="979501">
                <a:moveTo>
                  <a:pt x="0" y="97950"/>
                </a:moveTo>
                <a:cubicBezTo>
                  <a:pt x="0" y="71972"/>
                  <a:pt x="10320" y="47058"/>
                  <a:pt x="28689" y="28689"/>
                </a:cubicBezTo>
                <a:cubicBezTo>
                  <a:pt x="47058" y="10320"/>
                  <a:pt x="71972" y="0"/>
                  <a:pt x="97950" y="0"/>
                </a:cubicBezTo>
                <a:lnTo>
                  <a:pt x="8033105" y="0"/>
                </a:lnTo>
                <a:cubicBezTo>
                  <a:pt x="8059083" y="0"/>
                  <a:pt x="8083997" y="10320"/>
                  <a:pt x="8102366" y="28689"/>
                </a:cubicBezTo>
                <a:cubicBezTo>
                  <a:pt x="8120735" y="47058"/>
                  <a:pt x="8131055" y="71972"/>
                  <a:pt x="8131055" y="97950"/>
                </a:cubicBezTo>
                <a:lnTo>
                  <a:pt x="8131055" y="881551"/>
                </a:lnTo>
                <a:cubicBezTo>
                  <a:pt x="8131055" y="907529"/>
                  <a:pt x="8120735" y="932443"/>
                  <a:pt x="8102366" y="950812"/>
                </a:cubicBezTo>
                <a:cubicBezTo>
                  <a:pt x="8083997" y="969181"/>
                  <a:pt x="8059083" y="979501"/>
                  <a:pt x="8033105" y="979501"/>
                </a:cubicBezTo>
                <a:lnTo>
                  <a:pt x="97950" y="979501"/>
                </a:lnTo>
                <a:cubicBezTo>
                  <a:pt x="71972" y="979501"/>
                  <a:pt x="47058" y="969181"/>
                  <a:pt x="28689" y="950812"/>
                </a:cubicBezTo>
                <a:cubicBezTo>
                  <a:pt x="10320" y="932443"/>
                  <a:pt x="0" y="907529"/>
                  <a:pt x="0" y="881551"/>
                </a:cubicBezTo>
                <a:lnTo>
                  <a:pt x="0" y="979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5369" tIns="135369" rIns="135369" bIns="135369" spcCol="1270" anchor="ctr"/>
          <a:lstStyle/>
          <a:p>
            <a:pPr algn="ctr" defTabSz="1244600">
              <a:lnSpc>
                <a:spcPct val="90000"/>
              </a:lnSpc>
              <a:spcAft>
                <a:spcPct val="35000"/>
              </a:spcAft>
              <a:defRPr/>
            </a:pPr>
            <a:r>
              <a:rPr lang="en-GB" sz="2800" dirty="0"/>
              <a:t>Smart growth</a:t>
            </a:r>
          </a:p>
        </p:txBody>
      </p:sp>
      <p:sp>
        <p:nvSpPr>
          <p:cNvPr id="10" name="Freeform 9"/>
          <p:cNvSpPr/>
          <p:nvPr/>
        </p:nvSpPr>
        <p:spPr>
          <a:xfrm>
            <a:off x="3840163" y="1584325"/>
            <a:ext cx="1747837"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2" name="Freeform 11"/>
          <p:cNvSpPr/>
          <p:nvPr/>
        </p:nvSpPr>
        <p:spPr>
          <a:xfrm>
            <a:off x="0" y="1584325"/>
            <a:ext cx="2038350" cy="1079500"/>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a:t>Enhance business innovation potential </a:t>
            </a:r>
            <a:endParaRPr lang="en-GB" sz="1600" dirty="0"/>
          </a:p>
        </p:txBody>
      </p:sp>
      <p:sp>
        <p:nvSpPr>
          <p:cNvPr id="14" name="Freeform 13"/>
          <p:cNvSpPr/>
          <p:nvPr/>
        </p:nvSpPr>
        <p:spPr>
          <a:xfrm>
            <a:off x="5614988"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6" name="Freeform 15"/>
          <p:cNvSpPr/>
          <p:nvPr/>
        </p:nvSpPr>
        <p:spPr>
          <a:xfrm>
            <a:off x="2063750"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1" name="Freeform 10"/>
          <p:cNvSpPr/>
          <p:nvPr/>
        </p:nvSpPr>
        <p:spPr>
          <a:xfrm>
            <a:off x="3836988"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err="1"/>
              <a:t>i</a:t>
            </a:r>
            <a:r>
              <a:rPr lang="en-GB" sz="1600" dirty="0"/>
              <a:t>. Promoting Triple Helix linkages</a:t>
            </a:r>
          </a:p>
        </p:txBody>
      </p:sp>
      <p:sp>
        <p:nvSpPr>
          <p:cNvPr id="13" name="Freeform 12"/>
          <p:cNvSpPr/>
          <p:nvPr/>
        </p:nvSpPr>
        <p:spPr>
          <a:xfrm>
            <a:off x="1588" y="2663825"/>
            <a:ext cx="2022475"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iv. Support private and public investment in R&amp;D via coherent and regionally co-ordinated policies to enhance innovation</a:t>
            </a:r>
          </a:p>
          <a:p>
            <a:pPr defTabSz="622300">
              <a:lnSpc>
                <a:spcPct val="90000"/>
              </a:lnSpc>
              <a:spcAft>
                <a:spcPct val="35000"/>
              </a:spcAft>
              <a:defRPr/>
            </a:pPr>
            <a:r>
              <a:rPr lang="en-GB" sz="1600" dirty="0"/>
              <a:t>viii. Using available resources and private sector expertise to substantially  increase public-private R&amp;D</a:t>
            </a:r>
          </a:p>
          <a:p>
            <a:pPr defTabSz="622300">
              <a:lnSpc>
                <a:spcPct val="90000"/>
              </a:lnSpc>
              <a:spcAft>
                <a:spcPct val="35000"/>
              </a:spcAft>
              <a:defRPr/>
            </a:pPr>
            <a:r>
              <a:rPr lang="en-GB" sz="1600" dirty="0"/>
              <a:t>ix. Considering measures to support business investment in R&amp;D</a:t>
            </a:r>
          </a:p>
        </p:txBody>
      </p:sp>
      <p:sp>
        <p:nvSpPr>
          <p:cNvPr id="15" name="Freeform 14"/>
          <p:cNvSpPr/>
          <p:nvPr/>
        </p:nvSpPr>
        <p:spPr>
          <a:xfrm>
            <a:off x="5610225"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ii. Promoting free flows of talent</a:t>
            </a:r>
          </a:p>
          <a:p>
            <a:pPr defTabSz="622300">
              <a:lnSpc>
                <a:spcPct val="90000"/>
              </a:lnSpc>
              <a:spcAft>
                <a:spcPct val="35000"/>
              </a:spcAft>
              <a:defRPr/>
            </a:pPr>
            <a:r>
              <a:rPr lang="en-GB" sz="1600" dirty="0"/>
              <a:t>iii. Promoting brain gain</a:t>
            </a:r>
          </a:p>
          <a:p>
            <a:pPr defTabSz="622300">
              <a:lnSpc>
                <a:spcPct val="90000"/>
              </a:lnSpc>
              <a:spcAft>
                <a:spcPct val="35000"/>
              </a:spcAft>
              <a:defRPr/>
            </a:pPr>
            <a:r>
              <a:rPr lang="en-GB" sz="1600" dirty="0"/>
              <a:t>vii. Promoting natural sciences, maths and engineering</a:t>
            </a:r>
          </a:p>
          <a:p>
            <a:pPr defTabSz="622300">
              <a:lnSpc>
                <a:spcPct val="90000"/>
              </a:lnSpc>
              <a:spcAft>
                <a:spcPct val="35000"/>
              </a:spcAft>
              <a:defRPr/>
            </a:pPr>
            <a:endParaRPr lang="en-GB" sz="1600" dirty="0"/>
          </a:p>
        </p:txBody>
      </p:sp>
      <p:sp>
        <p:nvSpPr>
          <p:cNvPr id="17" name="Freeform 16"/>
          <p:cNvSpPr/>
          <p:nvPr/>
        </p:nvSpPr>
        <p:spPr>
          <a:xfrm>
            <a:off x="2062163"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v. Facilitating participation of SEE enterprises and scientific institutions in EU programmes</a:t>
            </a:r>
          </a:p>
          <a:p>
            <a:pPr defTabSz="622300">
              <a:lnSpc>
                <a:spcPct val="90000"/>
              </a:lnSpc>
              <a:spcAft>
                <a:spcPct val="35000"/>
              </a:spcAft>
              <a:defRPr/>
            </a:pPr>
            <a:r>
              <a:rPr lang="en-GB" sz="1600" dirty="0"/>
              <a:t>vi. clusters, networks, centres of excellence</a:t>
            </a:r>
          </a:p>
          <a:p>
            <a:pPr defTabSz="622300">
              <a:lnSpc>
                <a:spcPct val="90000"/>
              </a:lnSpc>
              <a:spcAft>
                <a:spcPct val="35000"/>
              </a:spcAft>
              <a:defRPr/>
            </a:pPr>
            <a:endParaRPr lang="en-GB" sz="1600" dirty="0"/>
          </a:p>
          <a:p>
            <a:pPr defTabSz="622300">
              <a:lnSpc>
                <a:spcPct val="90000"/>
              </a:lnSpc>
              <a:spcAft>
                <a:spcPct val="35000"/>
              </a:spcAft>
              <a:defRPr/>
            </a:pPr>
            <a:endParaRPr lang="en-GB" sz="1600" dirty="0"/>
          </a:p>
        </p:txBody>
      </p:sp>
      <p:sp>
        <p:nvSpPr>
          <p:cNvPr id="20" name="Freeform 19"/>
          <p:cNvSpPr/>
          <p:nvPr/>
        </p:nvSpPr>
        <p:spPr>
          <a:xfrm>
            <a:off x="7396163"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sp>
        <p:nvSpPr>
          <p:cNvPr id="21" name="Freeform 20"/>
          <p:cNvSpPr/>
          <p:nvPr/>
        </p:nvSpPr>
        <p:spPr>
          <a:xfrm>
            <a:off x="7391400"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i="1" dirty="0">
                <a:solidFill>
                  <a:schemeClr val="bg1"/>
                </a:solidFill>
              </a:rPr>
              <a:t>Regional Working group on Innovation</a:t>
            </a:r>
          </a:p>
          <a:p>
            <a:pPr defTabSz="622300">
              <a:lnSpc>
                <a:spcPct val="90000"/>
              </a:lnSpc>
              <a:spcAft>
                <a:spcPct val="35000"/>
              </a:spcAft>
              <a:defRPr/>
            </a:pPr>
            <a:r>
              <a:rPr lang="en-GB" sz="1600" i="1" dirty="0">
                <a:solidFill>
                  <a:schemeClr val="bg1"/>
                </a:solidFill>
              </a:rPr>
              <a:t>Regional innovation Committee?</a:t>
            </a:r>
          </a:p>
          <a:p>
            <a:pPr defTabSz="622300">
              <a:lnSpc>
                <a:spcPct val="90000"/>
              </a:lnSpc>
              <a:spcAft>
                <a:spcPct val="35000"/>
              </a:spcAft>
              <a:defRPr/>
            </a:pPr>
            <a:endParaRPr lang="en-GB" sz="1600" dirty="0"/>
          </a:p>
        </p:txBody>
      </p:sp>
      <p:sp>
        <p:nvSpPr>
          <p:cNvPr id="18" name="Rectangle 17"/>
          <p:cNvSpPr/>
          <p:nvPr/>
        </p:nvSpPr>
        <p:spPr>
          <a:xfrm>
            <a:off x="7128792" y="663079"/>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
        <p:nvSpPr>
          <p:cNvPr id="19" name="Rounded Rectangular Callout 18"/>
          <p:cNvSpPr/>
          <p:nvPr/>
        </p:nvSpPr>
        <p:spPr>
          <a:xfrm>
            <a:off x="3779838" y="3141663"/>
            <a:ext cx="4968875" cy="3095625"/>
          </a:xfrm>
          <a:prstGeom prst="wedgeRoundRectCallout">
            <a:avLst>
              <a:gd name="adj1" fmla="val -58739"/>
              <a:gd name="adj2" fmla="val 1684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i="1" dirty="0">
                <a:solidFill>
                  <a:schemeClr val="accent1"/>
                </a:solidFill>
              </a:rPr>
              <a:t>Example actions</a:t>
            </a:r>
          </a:p>
          <a:p>
            <a:pPr marL="177800" indent="-177800">
              <a:buFont typeface="Arial" pitchFamily="34" charset="0"/>
              <a:buChar char="•"/>
              <a:defRPr/>
            </a:pPr>
            <a:r>
              <a:rPr lang="en-US" sz="1600" dirty="0">
                <a:solidFill>
                  <a:schemeClr val="accent1"/>
                </a:solidFill>
              </a:rPr>
              <a:t>Regional S&amp;T fund </a:t>
            </a:r>
          </a:p>
          <a:p>
            <a:pPr marL="177800" indent="-177800">
              <a:buFont typeface="Arial" pitchFamily="34" charset="0"/>
              <a:buChar char="•"/>
              <a:defRPr/>
            </a:pPr>
            <a:r>
              <a:rPr lang="en-US" sz="1600" dirty="0">
                <a:solidFill>
                  <a:schemeClr val="accent1"/>
                </a:solidFill>
              </a:rPr>
              <a:t>Regional </a:t>
            </a:r>
            <a:r>
              <a:rPr lang="en-US" sz="1600" dirty="0" err="1">
                <a:solidFill>
                  <a:schemeClr val="accent1"/>
                </a:solidFill>
              </a:rPr>
              <a:t>centres</a:t>
            </a:r>
            <a:r>
              <a:rPr lang="en-US" sz="1600" dirty="0">
                <a:solidFill>
                  <a:schemeClr val="accent1"/>
                </a:solidFill>
              </a:rPr>
              <a:t> of excellence</a:t>
            </a:r>
          </a:p>
          <a:p>
            <a:pPr marL="177800" indent="-177800">
              <a:buFont typeface="Arial" pitchFamily="34" charset="0"/>
              <a:buChar char="•"/>
              <a:defRPr/>
            </a:pPr>
            <a:r>
              <a:rPr lang="en-US" sz="1600" dirty="0">
                <a:solidFill>
                  <a:schemeClr val="accent1"/>
                </a:solidFill>
              </a:rPr>
              <a:t>Support for project proposals and matchmaking for FP7 and other international grants</a:t>
            </a:r>
          </a:p>
          <a:p>
            <a:pPr marL="177800" indent="-177800">
              <a:buFont typeface="Arial" pitchFamily="34" charset="0"/>
              <a:buChar char="•"/>
              <a:defRPr/>
            </a:pPr>
            <a:r>
              <a:rPr lang="en-US" sz="1600" dirty="0">
                <a:solidFill>
                  <a:schemeClr val="accent1"/>
                </a:solidFill>
              </a:rPr>
              <a:t>Financing for joint </a:t>
            </a:r>
            <a:r>
              <a:rPr lang="en-US" sz="1600" dirty="0" err="1">
                <a:solidFill>
                  <a:schemeClr val="accent1"/>
                </a:solidFill>
              </a:rPr>
              <a:t>diaspora</a:t>
            </a:r>
            <a:r>
              <a:rPr lang="en-US" sz="1600" dirty="0">
                <a:solidFill>
                  <a:schemeClr val="accent1"/>
                </a:solidFill>
              </a:rPr>
              <a:t>-homeland research projects</a:t>
            </a:r>
          </a:p>
          <a:p>
            <a:pPr marL="177800" indent="-177800">
              <a:buFont typeface="Arial" pitchFamily="34" charset="0"/>
              <a:buChar char="•"/>
              <a:defRPr/>
            </a:pPr>
            <a:r>
              <a:rPr lang="en-US" sz="1600" dirty="0">
                <a:solidFill>
                  <a:schemeClr val="accent1"/>
                </a:solidFill>
              </a:rPr>
              <a:t>Peer review of evaluation and advancement systems</a:t>
            </a:r>
          </a:p>
        </p:txBody>
      </p:sp>
      <p:sp>
        <p:nvSpPr>
          <p:cNvPr id="22" name="Freeform 21"/>
          <p:cNvSpPr/>
          <p:nvPr/>
        </p:nvSpPr>
        <p:spPr>
          <a:xfrm>
            <a:off x="152400" y="1520701"/>
            <a:ext cx="5211688" cy="180107"/>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smtClean="0"/>
              <a:t>Research Innovation </a:t>
            </a:r>
            <a:endParaRPr lang="en-GB"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052513"/>
          </a:xfrm>
        </p:spPr>
        <p:txBody>
          <a:bodyPr/>
          <a:lstStyle/>
          <a:p>
            <a:pPr eaLnBrk="1" hangingPunct="1"/>
            <a:r>
              <a:rPr lang="en-GB" sz="2800" smtClean="0">
                <a:solidFill>
                  <a:schemeClr val="bg1"/>
                </a:solidFill>
              </a:rPr>
              <a:t>Programming and Prioritisation</a:t>
            </a:r>
          </a:p>
        </p:txBody>
      </p:sp>
      <p:sp>
        <p:nvSpPr>
          <p:cNvPr id="24579" name="Slide Number Placeholder 3"/>
          <p:cNvSpPr>
            <a:spLocks noGrp="1"/>
          </p:cNvSpPr>
          <p:nvPr>
            <p:ph type="sldNum" sz="quarter" idx="11"/>
          </p:nvPr>
        </p:nvSpPr>
        <p:spPr bwMode="auto">
          <a:xfrm>
            <a:off x="8128000" y="6307138"/>
            <a:ext cx="981075" cy="415925"/>
          </a:xfrm>
          <a:noFill/>
          <a:ln>
            <a:miter lim="800000"/>
            <a:headEnd/>
            <a:tailEnd/>
          </a:ln>
        </p:spPr>
        <p:txBody>
          <a:bodyPr/>
          <a:lstStyle/>
          <a:p>
            <a:fld id="{FFC5717A-8C39-4A26-B536-6851825907A2}" type="slidenum">
              <a:rPr lang="en-GB" smtClean="0"/>
              <a:pPr/>
              <a:t>6</a:t>
            </a:fld>
            <a:endParaRPr lang="en-GB" smtClean="0"/>
          </a:p>
        </p:txBody>
      </p:sp>
      <p:sp>
        <p:nvSpPr>
          <p:cNvPr id="7" name="Freeform 6"/>
          <p:cNvSpPr/>
          <p:nvPr/>
        </p:nvSpPr>
        <p:spPr>
          <a:xfrm>
            <a:off x="0" y="1009650"/>
            <a:ext cx="9180513" cy="574675"/>
          </a:xfrm>
          <a:custGeom>
            <a:avLst/>
            <a:gdLst>
              <a:gd name="connsiteX0" fmla="*/ 0 w 8131055"/>
              <a:gd name="connsiteY0" fmla="*/ 97950 h 979501"/>
              <a:gd name="connsiteX1" fmla="*/ 28689 w 8131055"/>
              <a:gd name="connsiteY1" fmla="*/ 28689 h 979501"/>
              <a:gd name="connsiteX2" fmla="*/ 97950 w 8131055"/>
              <a:gd name="connsiteY2" fmla="*/ 0 h 979501"/>
              <a:gd name="connsiteX3" fmla="*/ 8033105 w 8131055"/>
              <a:gd name="connsiteY3" fmla="*/ 0 h 979501"/>
              <a:gd name="connsiteX4" fmla="*/ 8102366 w 8131055"/>
              <a:gd name="connsiteY4" fmla="*/ 28689 h 979501"/>
              <a:gd name="connsiteX5" fmla="*/ 8131055 w 8131055"/>
              <a:gd name="connsiteY5" fmla="*/ 97950 h 979501"/>
              <a:gd name="connsiteX6" fmla="*/ 8131055 w 8131055"/>
              <a:gd name="connsiteY6" fmla="*/ 881551 h 979501"/>
              <a:gd name="connsiteX7" fmla="*/ 8102366 w 8131055"/>
              <a:gd name="connsiteY7" fmla="*/ 950812 h 979501"/>
              <a:gd name="connsiteX8" fmla="*/ 8033105 w 8131055"/>
              <a:gd name="connsiteY8" fmla="*/ 979501 h 979501"/>
              <a:gd name="connsiteX9" fmla="*/ 97950 w 8131055"/>
              <a:gd name="connsiteY9" fmla="*/ 979501 h 979501"/>
              <a:gd name="connsiteX10" fmla="*/ 28689 w 8131055"/>
              <a:gd name="connsiteY10" fmla="*/ 950812 h 979501"/>
              <a:gd name="connsiteX11" fmla="*/ 0 w 8131055"/>
              <a:gd name="connsiteY11" fmla="*/ 881551 h 979501"/>
              <a:gd name="connsiteX12" fmla="*/ 0 w 8131055"/>
              <a:gd name="connsiteY12" fmla="*/ 97950 h 9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1055" h="979501">
                <a:moveTo>
                  <a:pt x="0" y="97950"/>
                </a:moveTo>
                <a:cubicBezTo>
                  <a:pt x="0" y="71972"/>
                  <a:pt x="10320" y="47058"/>
                  <a:pt x="28689" y="28689"/>
                </a:cubicBezTo>
                <a:cubicBezTo>
                  <a:pt x="47058" y="10320"/>
                  <a:pt x="71972" y="0"/>
                  <a:pt x="97950" y="0"/>
                </a:cubicBezTo>
                <a:lnTo>
                  <a:pt x="8033105" y="0"/>
                </a:lnTo>
                <a:cubicBezTo>
                  <a:pt x="8059083" y="0"/>
                  <a:pt x="8083997" y="10320"/>
                  <a:pt x="8102366" y="28689"/>
                </a:cubicBezTo>
                <a:cubicBezTo>
                  <a:pt x="8120735" y="47058"/>
                  <a:pt x="8131055" y="71972"/>
                  <a:pt x="8131055" y="97950"/>
                </a:cubicBezTo>
                <a:lnTo>
                  <a:pt x="8131055" y="881551"/>
                </a:lnTo>
                <a:cubicBezTo>
                  <a:pt x="8131055" y="907529"/>
                  <a:pt x="8120735" y="932443"/>
                  <a:pt x="8102366" y="950812"/>
                </a:cubicBezTo>
                <a:cubicBezTo>
                  <a:pt x="8083997" y="969181"/>
                  <a:pt x="8059083" y="979501"/>
                  <a:pt x="8033105" y="979501"/>
                </a:cubicBezTo>
                <a:lnTo>
                  <a:pt x="97950" y="979501"/>
                </a:lnTo>
                <a:cubicBezTo>
                  <a:pt x="71972" y="979501"/>
                  <a:pt x="47058" y="969181"/>
                  <a:pt x="28689" y="950812"/>
                </a:cubicBezTo>
                <a:cubicBezTo>
                  <a:pt x="10320" y="932443"/>
                  <a:pt x="0" y="907529"/>
                  <a:pt x="0" y="881551"/>
                </a:cubicBezTo>
                <a:lnTo>
                  <a:pt x="0" y="979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5369" tIns="135369" rIns="135369" bIns="135369" spcCol="1270" anchor="ctr"/>
          <a:lstStyle/>
          <a:p>
            <a:pPr algn="ctr" defTabSz="1244600">
              <a:lnSpc>
                <a:spcPct val="90000"/>
              </a:lnSpc>
              <a:spcAft>
                <a:spcPct val="35000"/>
              </a:spcAft>
              <a:defRPr/>
            </a:pPr>
            <a:r>
              <a:rPr lang="en-GB" sz="2800" dirty="0"/>
              <a:t>Smart growth</a:t>
            </a:r>
          </a:p>
        </p:txBody>
      </p:sp>
      <p:sp>
        <p:nvSpPr>
          <p:cNvPr id="10" name="Freeform 9"/>
          <p:cNvSpPr/>
          <p:nvPr/>
        </p:nvSpPr>
        <p:spPr>
          <a:xfrm>
            <a:off x="3840163" y="1584325"/>
            <a:ext cx="1747837"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2" name="Freeform 11"/>
          <p:cNvSpPr/>
          <p:nvPr/>
        </p:nvSpPr>
        <p:spPr>
          <a:xfrm>
            <a:off x="0" y="1584325"/>
            <a:ext cx="2038350" cy="1079500"/>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a:t>Enhance business innovation potential </a:t>
            </a:r>
            <a:endParaRPr lang="en-GB" sz="1600" dirty="0"/>
          </a:p>
        </p:txBody>
      </p:sp>
      <p:sp>
        <p:nvSpPr>
          <p:cNvPr id="14" name="Freeform 13"/>
          <p:cNvSpPr/>
          <p:nvPr/>
        </p:nvSpPr>
        <p:spPr>
          <a:xfrm>
            <a:off x="5614988"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6" name="Freeform 15"/>
          <p:cNvSpPr/>
          <p:nvPr/>
        </p:nvSpPr>
        <p:spPr>
          <a:xfrm>
            <a:off x="2063750"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1" name="Freeform 10"/>
          <p:cNvSpPr/>
          <p:nvPr/>
        </p:nvSpPr>
        <p:spPr>
          <a:xfrm>
            <a:off x="3836988"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err="1"/>
              <a:t>i</a:t>
            </a:r>
            <a:r>
              <a:rPr lang="en-GB" sz="1600" dirty="0"/>
              <a:t>. Promoting Triple Helix linkages</a:t>
            </a:r>
          </a:p>
        </p:txBody>
      </p:sp>
      <p:sp>
        <p:nvSpPr>
          <p:cNvPr id="13" name="Freeform 12"/>
          <p:cNvSpPr/>
          <p:nvPr/>
        </p:nvSpPr>
        <p:spPr>
          <a:xfrm>
            <a:off x="1588" y="2663825"/>
            <a:ext cx="2022475"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iv. Support private and public investment in R&amp;D via coherent and regionally co-ordinated policies to enhance innovation</a:t>
            </a:r>
          </a:p>
          <a:p>
            <a:pPr defTabSz="622300">
              <a:lnSpc>
                <a:spcPct val="90000"/>
              </a:lnSpc>
              <a:spcAft>
                <a:spcPct val="35000"/>
              </a:spcAft>
              <a:defRPr/>
            </a:pPr>
            <a:r>
              <a:rPr lang="en-GB" sz="1600" dirty="0"/>
              <a:t>viii. Using available resources and private sector expertise to substantially  increase public-private R&amp;D</a:t>
            </a:r>
          </a:p>
          <a:p>
            <a:pPr defTabSz="622300">
              <a:lnSpc>
                <a:spcPct val="90000"/>
              </a:lnSpc>
              <a:spcAft>
                <a:spcPct val="35000"/>
              </a:spcAft>
              <a:defRPr/>
            </a:pPr>
            <a:r>
              <a:rPr lang="en-GB" sz="1600" dirty="0"/>
              <a:t>ix. Considering measures to support business investment in R&amp;D</a:t>
            </a:r>
          </a:p>
        </p:txBody>
      </p:sp>
      <p:sp>
        <p:nvSpPr>
          <p:cNvPr id="15" name="Freeform 14"/>
          <p:cNvSpPr/>
          <p:nvPr/>
        </p:nvSpPr>
        <p:spPr>
          <a:xfrm>
            <a:off x="5610225"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ii. Promoting free flows of talent</a:t>
            </a:r>
          </a:p>
          <a:p>
            <a:pPr defTabSz="622300">
              <a:lnSpc>
                <a:spcPct val="90000"/>
              </a:lnSpc>
              <a:spcAft>
                <a:spcPct val="35000"/>
              </a:spcAft>
              <a:defRPr/>
            </a:pPr>
            <a:r>
              <a:rPr lang="en-GB" sz="1600" dirty="0"/>
              <a:t>iii. Promoting brain gain</a:t>
            </a:r>
          </a:p>
          <a:p>
            <a:pPr defTabSz="622300">
              <a:lnSpc>
                <a:spcPct val="90000"/>
              </a:lnSpc>
              <a:spcAft>
                <a:spcPct val="35000"/>
              </a:spcAft>
              <a:defRPr/>
            </a:pPr>
            <a:r>
              <a:rPr lang="en-GB" sz="1600" dirty="0"/>
              <a:t>vii. Promoting natural sciences, maths and engineering</a:t>
            </a:r>
          </a:p>
          <a:p>
            <a:pPr defTabSz="622300">
              <a:lnSpc>
                <a:spcPct val="90000"/>
              </a:lnSpc>
              <a:spcAft>
                <a:spcPct val="35000"/>
              </a:spcAft>
              <a:defRPr/>
            </a:pPr>
            <a:endParaRPr lang="en-GB" sz="1600" dirty="0"/>
          </a:p>
        </p:txBody>
      </p:sp>
      <p:sp>
        <p:nvSpPr>
          <p:cNvPr id="17" name="Freeform 16"/>
          <p:cNvSpPr/>
          <p:nvPr/>
        </p:nvSpPr>
        <p:spPr>
          <a:xfrm>
            <a:off x="2062163"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v. Facilitating participation of SEE enterprises and scientific institutions in EU programmes</a:t>
            </a:r>
          </a:p>
          <a:p>
            <a:pPr defTabSz="622300">
              <a:lnSpc>
                <a:spcPct val="90000"/>
              </a:lnSpc>
              <a:spcAft>
                <a:spcPct val="35000"/>
              </a:spcAft>
              <a:defRPr/>
            </a:pPr>
            <a:r>
              <a:rPr lang="en-GB" sz="1600" dirty="0"/>
              <a:t>vi. clusters, networks, centres of excellence</a:t>
            </a:r>
          </a:p>
          <a:p>
            <a:pPr defTabSz="622300">
              <a:lnSpc>
                <a:spcPct val="90000"/>
              </a:lnSpc>
              <a:spcAft>
                <a:spcPct val="35000"/>
              </a:spcAft>
              <a:defRPr/>
            </a:pPr>
            <a:endParaRPr lang="en-GB" sz="1600" dirty="0"/>
          </a:p>
          <a:p>
            <a:pPr defTabSz="622300">
              <a:lnSpc>
                <a:spcPct val="90000"/>
              </a:lnSpc>
              <a:spcAft>
                <a:spcPct val="35000"/>
              </a:spcAft>
              <a:defRPr/>
            </a:pPr>
            <a:endParaRPr lang="en-GB" sz="1600" dirty="0"/>
          </a:p>
        </p:txBody>
      </p:sp>
      <p:sp>
        <p:nvSpPr>
          <p:cNvPr id="20" name="Freeform 19"/>
          <p:cNvSpPr/>
          <p:nvPr/>
        </p:nvSpPr>
        <p:spPr>
          <a:xfrm>
            <a:off x="7396163"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sp>
        <p:nvSpPr>
          <p:cNvPr id="21" name="Freeform 20"/>
          <p:cNvSpPr/>
          <p:nvPr/>
        </p:nvSpPr>
        <p:spPr>
          <a:xfrm>
            <a:off x="7391400"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i="1" dirty="0">
                <a:solidFill>
                  <a:schemeClr val="bg1"/>
                </a:solidFill>
              </a:rPr>
              <a:t>Regional Working group on Innovation</a:t>
            </a:r>
          </a:p>
          <a:p>
            <a:pPr defTabSz="622300">
              <a:lnSpc>
                <a:spcPct val="90000"/>
              </a:lnSpc>
              <a:spcAft>
                <a:spcPct val="35000"/>
              </a:spcAft>
              <a:defRPr/>
            </a:pPr>
            <a:r>
              <a:rPr lang="en-GB" sz="1600" i="1" dirty="0">
                <a:solidFill>
                  <a:schemeClr val="bg1"/>
                </a:solidFill>
              </a:rPr>
              <a:t>Regional innovation Committee?</a:t>
            </a:r>
          </a:p>
          <a:p>
            <a:pPr defTabSz="622300">
              <a:lnSpc>
                <a:spcPct val="90000"/>
              </a:lnSpc>
              <a:spcAft>
                <a:spcPct val="35000"/>
              </a:spcAft>
              <a:defRPr/>
            </a:pPr>
            <a:endParaRPr lang="en-GB" sz="1600" dirty="0"/>
          </a:p>
        </p:txBody>
      </p:sp>
      <p:sp>
        <p:nvSpPr>
          <p:cNvPr id="18" name="Rectangle 17"/>
          <p:cNvSpPr/>
          <p:nvPr/>
        </p:nvSpPr>
        <p:spPr>
          <a:xfrm>
            <a:off x="7128792" y="663079"/>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
        <p:nvSpPr>
          <p:cNvPr id="19" name="Rounded Rectangular Callout 18"/>
          <p:cNvSpPr/>
          <p:nvPr/>
        </p:nvSpPr>
        <p:spPr>
          <a:xfrm>
            <a:off x="5292725" y="2276475"/>
            <a:ext cx="3671888" cy="3816350"/>
          </a:xfrm>
          <a:prstGeom prst="wedgeRoundRectCallout">
            <a:avLst>
              <a:gd name="adj1" fmla="val -58739"/>
              <a:gd name="adj2" fmla="val 1684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i="1" dirty="0">
                <a:solidFill>
                  <a:schemeClr val="accent1"/>
                </a:solidFill>
              </a:rPr>
              <a:t>Example actions</a:t>
            </a:r>
          </a:p>
          <a:p>
            <a:pPr marL="177800" indent="-177800">
              <a:buFont typeface="Arial" pitchFamily="34" charset="0"/>
              <a:buChar char="•"/>
              <a:defRPr/>
            </a:pPr>
            <a:r>
              <a:rPr lang="en-US" sz="1600" dirty="0">
                <a:solidFill>
                  <a:schemeClr val="accent1"/>
                </a:solidFill>
              </a:rPr>
              <a:t>Innovation vouchers</a:t>
            </a:r>
          </a:p>
          <a:p>
            <a:pPr marL="177800" indent="-177800">
              <a:buFont typeface="Arial" pitchFamily="34" charset="0"/>
              <a:buChar char="•"/>
              <a:defRPr/>
            </a:pPr>
            <a:r>
              <a:rPr lang="en-US" sz="1600" dirty="0">
                <a:solidFill>
                  <a:schemeClr val="accent1"/>
                </a:solidFill>
              </a:rPr>
              <a:t>Matching grants for SME and academia co-operation</a:t>
            </a:r>
          </a:p>
          <a:p>
            <a:pPr marL="177800" indent="-177800">
              <a:buFont typeface="Arial" pitchFamily="34" charset="0"/>
              <a:buChar char="•"/>
              <a:defRPr/>
            </a:pPr>
            <a:r>
              <a:rPr lang="en-US" sz="1600" dirty="0">
                <a:solidFill>
                  <a:schemeClr val="accent1"/>
                </a:solidFill>
              </a:rPr>
              <a:t>Facilitate Triple Helix co-operation through seminars  and matchmaking events</a:t>
            </a:r>
          </a:p>
          <a:p>
            <a:pPr marL="177800" indent="-177800">
              <a:buFont typeface="Arial" pitchFamily="34" charset="0"/>
              <a:buChar char="•"/>
              <a:defRPr/>
            </a:pPr>
            <a:r>
              <a:rPr lang="en-US" sz="1600" dirty="0">
                <a:solidFill>
                  <a:schemeClr val="accent1"/>
                </a:solidFill>
              </a:rPr>
              <a:t>Regional network of technology transfer offices, incubators, science parks</a:t>
            </a:r>
          </a:p>
          <a:p>
            <a:pPr marL="177800" indent="-177800">
              <a:buFont typeface="Arial" pitchFamily="34" charset="0"/>
              <a:buChar char="•"/>
              <a:defRPr/>
            </a:pPr>
            <a:r>
              <a:rPr lang="en-US" sz="1600" dirty="0">
                <a:solidFill>
                  <a:schemeClr val="accent1"/>
                </a:solidFill>
              </a:rPr>
              <a:t>Regional competence technology </a:t>
            </a:r>
            <a:r>
              <a:rPr lang="en-US" sz="1600" dirty="0" err="1">
                <a:solidFill>
                  <a:schemeClr val="accent1"/>
                </a:solidFill>
              </a:rPr>
              <a:t>centres</a:t>
            </a:r>
            <a:endParaRPr lang="en-US" sz="1600" dirty="0">
              <a:solidFill>
                <a:schemeClr val="accent1"/>
              </a:solidFill>
            </a:endParaRPr>
          </a:p>
          <a:p>
            <a:pPr marL="177800" indent="-177800">
              <a:buFont typeface="Arial" pitchFamily="34" charset="0"/>
              <a:buChar char="•"/>
              <a:defRPr/>
            </a:pPr>
            <a:r>
              <a:rPr lang="en-US" sz="1600" dirty="0">
                <a:solidFill>
                  <a:schemeClr val="accent1"/>
                </a:solidFill>
              </a:rPr>
              <a:t>Regional web portal for industry-academia matchmaking and co-operation</a:t>
            </a:r>
          </a:p>
        </p:txBody>
      </p:sp>
      <p:sp>
        <p:nvSpPr>
          <p:cNvPr id="22" name="Freeform 21"/>
          <p:cNvSpPr/>
          <p:nvPr/>
        </p:nvSpPr>
        <p:spPr>
          <a:xfrm>
            <a:off x="152400" y="1520701"/>
            <a:ext cx="5211688" cy="180107"/>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smtClean="0"/>
              <a:t>Research Innovation </a:t>
            </a:r>
            <a:endParaRPr lang="en-GB"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052513"/>
          </a:xfrm>
        </p:spPr>
        <p:txBody>
          <a:bodyPr/>
          <a:lstStyle/>
          <a:p>
            <a:pPr eaLnBrk="1" hangingPunct="1"/>
            <a:r>
              <a:rPr lang="en-GB" sz="2800" smtClean="0">
                <a:solidFill>
                  <a:schemeClr val="bg1"/>
                </a:solidFill>
              </a:rPr>
              <a:t>Programming and Prioritisation</a:t>
            </a:r>
          </a:p>
        </p:txBody>
      </p:sp>
      <p:sp>
        <p:nvSpPr>
          <p:cNvPr id="25603" name="Slide Number Placeholder 3"/>
          <p:cNvSpPr>
            <a:spLocks noGrp="1"/>
          </p:cNvSpPr>
          <p:nvPr>
            <p:ph type="sldNum" sz="quarter" idx="11"/>
          </p:nvPr>
        </p:nvSpPr>
        <p:spPr bwMode="auto">
          <a:xfrm>
            <a:off x="8128000" y="6307138"/>
            <a:ext cx="981075" cy="415925"/>
          </a:xfrm>
          <a:noFill/>
          <a:ln>
            <a:miter lim="800000"/>
            <a:headEnd/>
            <a:tailEnd/>
          </a:ln>
        </p:spPr>
        <p:txBody>
          <a:bodyPr/>
          <a:lstStyle/>
          <a:p>
            <a:fld id="{C7C90845-EC96-4DDC-8A0A-82F89C842ECD}" type="slidenum">
              <a:rPr lang="en-GB" smtClean="0"/>
              <a:pPr/>
              <a:t>7</a:t>
            </a:fld>
            <a:endParaRPr lang="en-GB" smtClean="0"/>
          </a:p>
        </p:txBody>
      </p:sp>
      <p:sp>
        <p:nvSpPr>
          <p:cNvPr id="7" name="Freeform 6"/>
          <p:cNvSpPr/>
          <p:nvPr/>
        </p:nvSpPr>
        <p:spPr>
          <a:xfrm>
            <a:off x="0" y="1009650"/>
            <a:ext cx="9180513" cy="574675"/>
          </a:xfrm>
          <a:custGeom>
            <a:avLst/>
            <a:gdLst>
              <a:gd name="connsiteX0" fmla="*/ 0 w 8131055"/>
              <a:gd name="connsiteY0" fmla="*/ 97950 h 979501"/>
              <a:gd name="connsiteX1" fmla="*/ 28689 w 8131055"/>
              <a:gd name="connsiteY1" fmla="*/ 28689 h 979501"/>
              <a:gd name="connsiteX2" fmla="*/ 97950 w 8131055"/>
              <a:gd name="connsiteY2" fmla="*/ 0 h 979501"/>
              <a:gd name="connsiteX3" fmla="*/ 8033105 w 8131055"/>
              <a:gd name="connsiteY3" fmla="*/ 0 h 979501"/>
              <a:gd name="connsiteX4" fmla="*/ 8102366 w 8131055"/>
              <a:gd name="connsiteY4" fmla="*/ 28689 h 979501"/>
              <a:gd name="connsiteX5" fmla="*/ 8131055 w 8131055"/>
              <a:gd name="connsiteY5" fmla="*/ 97950 h 979501"/>
              <a:gd name="connsiteX6" fmla="*/ 8131055 w 8131055"/>
              <a:gd name="connsiteY6" fmla="*/ 881551 h 979501"/>
              <a:gd name="connsiteX7" fmla="*/ 8102366 w 8131055"/>
              <a:gd name="connsiteY7" fmla="*/ 950812 h 979501"/>
              <a:gd name="connsiteX8" fmla="*/ 8033105 w 8131055"/>
              <a:gd name="connsiteY8" fmla="*/ 979501 h 979501"/>
              <a:gd name="connsiteX9" fmla="*/ 97950 w 8131055"/>
              <a:gd name="connsiteY9" fmla="*/ 979501 h 979501"/>
              <a:gd name="connsiteX10" fmla="*/ 28689 w 8131055"/>
              <a:gd name="connsiteY10" fmla="*/ 950812 h 979501"/>
              <a:gd name="connsiteX11" fmla="*/ 0 w 8131055"/>
              <a:gd name="connsiteY11" fmla="*/ 881551 h 979501"/>
              <a:gd name="connsiteX12" fmla="*/ 0 w 8131055"/>
              <a:gd name="connsiteY12" fmla="*/ 97950 h 9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1055" h="979501">
                <a:moveTo>
                  <a:pt x="0" y="97950"/>
                </a:moveTo>
                <a:cubicBezTo>
                  <a:pt x="0" y="71972"/>
                  <a:pt x="10320" y="47058"/>
                  <a:pt x="28689" y="28689"/>
                </a:cubicBezTo>
                <a:cubicBezTo>
                  <a:pt x="47058" y="10320"/>
                  <a:pt x="71972" y="0"/>
                  <a:pt x="97950" y="0"/>
                </a:cubicBezTo>
                <a:lnTo>
                  <a:pt x="8033105" y="0"/>
                </a:lnTo>
                <a:cubicBezTo>
                  <a:pt x="8059083" y="0"/>
                  <a:pt x="8083997" y="10320"/>
                  <a:pt x="8102366" y="28689"/>
                </a:cubicBezTo>
                <a:cubicBezTo>
                  <a:pt x="8120735" y="47058"/>
                  <a:pt x="8131055" y="71972"/>
                  <a:pt x="8131055" y="97950"/>
                </a:cubicBezTo>
                <a:lnTo>
                  <a:pt x="8131055" y="881551"/>
                </a:lnTo>
                <a:cubicBezTo>
                  <a:pt x="8131055" y="907529"/>
                  <a:pt x="8120735" y="932443"/>
                  <a:pt x="8102366" y="950812"/>
                </a:cubicBezTo>
                <a:cubicBezTo>
                  <a:pt x="8083997" y="969181"/>
                  <a:pt x="8059083" y="979501"/>
                  <a:pt x="8033105" y="979501"/>
                </a:cubicBezTo>
                <a:lnTo>
                  <a:pt x="97950" y="979501"/>
                </a:lnTo>
                <a:cubicBezTo>
                  <a:pt x="71972" y="979501"/>
                  <a:pt x="47058" y="969181"/>
                  <a:pt x="28689" y="950812"/>
                </a:cubicBezTo>
                <a:cubicBezTo>
                  <a:pt x="10320" y="932443"/>
                  <a:pt x="0" y="907529"/>
                  <a:pt x="0" y="881551"/>
                </a:cubicBezTo>
                <a:lnTo>
                  <a:pt x="0" y="979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5369" tIns="135369" rIns="135369" bIns="135369" spcCol="1270" anchor="ctr"/>
          <a:lstStyle/>
          <a:p>
            <a:pPr algn="ctr" defTabSz="1244600">
              <a:lnSpc>
                <a:spcPct val="90000"/>
              </a:lnSpc>
              <a:spcAft>
                <a:spcPct val="35000"/>
              </a:spcAft>
              <a:defRPr/>
            </a:pPr>
            <a:r>
              <a:rPr lang="en-GB" sz="2800" dirty="0"/>
              <a:t>Smart growth</a:t>
            </a:r>
          </a:p>
        </p:txBody>
      </p:sp>
      <p:sp>
        <p:nvSpPr>
          <p:cNvPr id="10" name="Freeform 9"/>
          <p:cNvSpPr/>
          <p:nvPr/>
        </p:nvSpPr>
        <p:spPr>
          <a:xfrm>
            <a:off x="3840163" y="1584325"/>
            <a:ext cx="1747837"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2" name="Freeform 11"/>
          <p:cNvSpPr/>
          <p:nvPr/>
        </p:nvSpPr>
        <p:spPr>
          <a:xfrm>
            <a:off x="0" y="1584325"/>
            <a:ext cx="2038350" cy="1079500"/>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a:t>Enhance business innovation potential </a:t>
            </a:r>
            <a:endParaRPr lang="en-GB" sz="1600" dirty="0"/>
          </a:p>
        </p:txBody>
      </p:sp>
      <p:sp>
        <p:nvSpPr>
          <p:cNvPr id="14" name="Freeform 13"/>
          <p:cNvSpPr/>
          <p:nvPr/>
        </p:nvSpPr>
        <p:spPr>
          <a:xfrm>
            <a:off x="5614988"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6" name="Freeform 15"/>
          <p:cNvSpPr/>
          <p:nvPr/>
        </p:nvSpPr>
        <p:spPr>
          <a:xfrm>
            <a:off x="2063750"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1" name="Freeform 10"/>
          <p:cNvSpPr/>
          <p:nvPr/>
        </p:nvSpPr>
        <p:spPr>
          <a:xfrm>
            <a:off x="3836988"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err="1"/>
              <a:t>i</a:t>
            </a:r>
            <a:r>
              <a:rPr lang="en-GB" sz="1600" dirty="0"/>
              <a:t>. Promoting Triple Helix linkages</a:t>
            </a:r>
          </a:p>
        </p:txBody>
      </p:sp>
      <p:sp>
        <p:nvSpPr>
          <p:cNvPr id="13" name="Freeform 12"/>
          <p:cNvSpPr/>
          <p:nvPr/>
        </p:nvSpPr>
        <p:spPr>
          <a:xfrm>
            <a:off x="1588" y="2663825"/>
            <a:ext cx="2022475"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iv. Support private and public investment in R&amp;D via coherent and regionally co-ordinated policies to enhance innovation</a:t>
            </a:r>
          </a:p>
          <a:p>
            <a:pPr defTabSz="622300">
              <a:lnSpc>
                <a:spcPct val="90000"/>
              </a:lnSpc>
              <a:spcAft>
                <a:spcPct val="35000"/>
              </a:spcAft>
              <a:defRPr/>
            </a:pPr>
            <a:r>
              <a:rPr lang="en-GB" sz="1600" dirty="0"/>
              <a:t>viii. Using available resources and private sector expertise to substantially  increase public-private R&amp;D</a:t>
            </a:r>
          </a:p>
          <a:p>
            <a:pPr defTabSz="622300">
              <a:lnSpc>
                <a:spcPct val="90000"/>
              </a:lnSpc>
              <a:spcAft>
                <a:spcPct val="35000"/>
              </a:spcAft>
              <a:defRPr/>
            </a:pPr>
            <a:r>
              <a:rPr lang="en-GB" sz="1600" dirty="0"/>
              <a:t>ix. Considering measures to support business investment in R&amp;D</a:t>
            </a:r>
          </a:p>
        </p:txBody>
      </p:sp>
      <p:sp>
        <p:nvSpPr>
          <p:cNvPr id="15" name="Freeform 14"/>
          <p:cNvSpPr/>
          <p:nvPr/>
        </p:nvSpPr>
        <p:spPr>
          <a:xfrm>
            <a:off x="5610225"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ii. Promoting free flows of talent</a:t>
            </a:r>
          </a:p>
          <a:p>
            <a:pPr defTabSz="622300">
              <a:lnSpc>
                <a:spcPct val="90000"/>
              </a:lnSpc>
              <a:spcAft>
                <a:spcPct val="35000"/>
              </a:spcAft>
              <a:defRPr/>
            </a:pPr>
            <a:r>
              <a:rPr lang="en-GB" sz="1600" dirty="0"/>
              <a:t>iii. Promoting brain gain</a:t>
            </a:r>
          </a:p>
          <a:p>
            <a:pPr defTabSz="622300">
              <a:lnSpc>
                <a:spcPct val="90000"/>
              </a:lnSpc>
              <a:spcAft>
                <a:spcPct val="35000"/>
              </a:spcAft>
              <a:defRPr/>
            </a:pPr>
            <a:r>
              <a:rPr lang="en-GB" sz="1600" dirty="0"/>
              <a:t>vii. Promoting natural sciences, maths and engineering</a:t>
            </a:r>
          </a:p>
          <a:p>
            <a:pPr defTabSz="622300">
              <a:lnSpc>
                <a:spcPct val="90000"/>
              </a:lnSpc>
              <a:spcAft>
                <a:spcPct val="35000"/>
              </a:spcAft>
              <a:defRPr/>
            </a:pPr>
            <a:endParaRPr lang="en-GB" sz="1600" dirty="0"/>
          </a:p>
        </p:txBody>
      </p:sp>
      <p:sp>
        <p:nvSpPr>
          <p:cNvPr id="17" name="Freeform 16"/>
          <p:cNvSpPr/>
          <p:nvPr/>
        </p:nvSpPr>
        <p:spPr>
          <a:xfrm>
            <a:off x="2062163"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v. Facilitating participation of SEE enterprises and scientific institutions in EU programmes</a:t>
            </a:r>
          </a:p>
          <a:p>
            <a:pPr defTabSz="622300">
              <a:lnSpc>
                <a:spcPct val="90000"/>
              </a:lnSpc>
              <a:spcAft>
                <a:spcPct val="35000"/>
              </a:spcAft>
              <a:defRPr/>
            </a:pPr>
            <a:r>
              <a:rPr lang="en-GB" sz="1600" dirty="0"/>
              <a:t>vi. clusters, networks, centres of excellence</a:t>
            </a:r>
          </a:p>
          <a:p>
            <a:pPr defTabSz="622300">
              <a:lnSpc>
                <a:spcPct val="90000"/>
              </a:lnSpc>
              <a:spcAft>
                <a:spcPct val="35000"/>
              </a:spcAft>
              <a:defRPr/>
            </a:pPr>
            <a:endParaRPr lang="en-GB" sz="1600" dirty="0"/>
          </a:p>
          <a:p>
            <a:pPr defTabSz="622300">
              <a:lnSpc>
                <a:spcPct val="90000"/>
              </a:lnSpc>
              <a:spcAft>
                <a:spcPct val="35000"/>
              </a:spcAft>
              <a:defRPr/>
            </a:pPr>
            <a:endParaRPr lang="en-GB" sz="1600" dirty="0"/>
          </a:p>
        </p:txBody>
      </p:sp>
      <p:sp>
        <p:nvSpPr>
          <p:cNvPr id="20" name="Freeform 19"/>
          <p:cNvSpPr/>
          <p:nvPr/>
        </p:nvSpPr>
        <p:spPr>
          <a:xfrm>
            <a:off x="7396163"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sp>
        <p:nvSpPr>
          <p:cNvPr id="21" name="Freeform 20"/>
          <p:cNvSpPr/>
          <p:nvPr/>
        </p:nvSpPr>
        <p:spPr>
          <a:xfrm>
            <a:off x="7391400"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i="1" dirty="0">
                <a:solidFill>
                  <a:schemeClr val="bg1"/>
                </a:solidFill>
              </a:rPr>
              <a:t>Regional Working group on Innovation</a:t>
            </a:r>
          </a:p>
          <a:p>
            <a:pPr defTabSz="622300">
              <a:lnSpc>
                <a:spcPct val="90000"/>
              </a:lnSpc>
              <a:spcAft>
                <a:spcPct val="35000"/>
              </a:spcAft>
              <a:defRPr/>
            </a:pPr>
            <a:r>
              <a:rPr lang="en-GB" sz="1600" i="1" dirty="0">
                <a:solidFill>
                  <a:schemeClr val="bg1"/>
                </a:solidFill>
              </a:rPr>
              <a:t>Regional innovation Committee?</a:t>
            </a:r>
          </a:p>
          <a:p>
            <a:pPr defTabSz="622300">
              <a:lnSpc>
                <a:spcPct val="90000"/>
              </a:lnSpc>
              <a:spcAft>
                <a:spcPct val="35000"/>
              </a:spcAft>
              <a:defRPr/>
            </a:pPr>
            <a:endParaRPr lang="en-GB" sz="1600" dirty="0"/>
          </a:p>
        </p:txBody>
      </p:sp>
      <p:sp>
        <p:nvSpPr>
          <p:cNvPr id="18" name="Rectangle 17"/>
          <p:cNvSpPr/>
          <p:nvPr/>
        </p:nvSpPr>
        <p:spPr>
          <a:xfrm>
            <a:off x="7128792" y="663079"/>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
        <p:nvSpPr>
          <p:cNvPr id="19" name="Rounded Rectangular Callout 18"/>
          <p:cNvSpPr/>
          <p:nvPr/>
        </p:nvSpPr>
        <p:spPr>
          <a:xfrm>
            <a:off x="1042988" y="2276475"/>
            <a:ext cx="4286250" cy="2952750"/>
          </a:xfrm>
          <a:prstGeom prst="wedgeRoundRectCallout">
            <a:avLst>
              <a:gd name="adj1" fmla="val 56327"/>
              <a:gd name="adj2" fmla="val 10356"/>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i="1" dirty="0">
                <a:solidFill>
                  <a:schemeClr val="accent1"/>
                </a:solidFill>
              </a:rPr>
              <a:t>Example actions</a:t>
            </a:r>
          </a:p>
          <a:p>
            <a:pPr marL="177800" indent="-177800">
              <a:buFont typeface="Arial" pitchFamily="34" charset="0"/>
              <a:buChar char="•"/>
              <a:defRPr/>
            </a:pPr>
            <a:r>
              <a:rPr lang="en-US" sz="1600" dirty="0">
                <a:solidFill>
                  <a:schemeClr val="accent1"/>
                </a:solidFill>
              </a:rPr>
              <a:t>Recognition of diplomas</a:t>
            </a:r>
          </a:p>
          <a:p>
            <a:pPr marL="177800" indent="-177800">
              <a:buFont typeface="Arial" pitchFamily="34" charset="0"/>
              <a:buChar char="•"/>
              <a:defRPr/>
            </a:pPr>
            <a:r>
              <a:rPr lang="en-US" sz="1600" dirty="0" err="1">
                <a:solidFill>
                  <a:schemeClr val="accent1"/>
                </a:solidFill>
              </a:rPr>
              <a:t>Liberalisation</a:t>
            </a:r>
            <a:r>
              <a:rPr lang="en-US" sz="1600" dirty="0">
                <a:solidFill>
                  <a:schemeClr val="accent1"/>
                </a:solidFill>
              </a:rPr>
              <a:t> of work permits</a:t>
            </a:r>
          </a:p>
          <a:p>
            <a:pPr marL="177800" indent="-177800">
              <a:buFont typeface="Arial" pitchFamily="34" charset="0"/>
              <a:buChar char="•"/>
              <a:defRPr/>
            </a:pPr>
            <a:r>
              <a:rPr lang="en-US" sz="1600" dirty="0">
                <a:solidFill>
                  <a:schemeClr val="accent1"/>
                </a:solidFill>
              </a:rPr>
              <a:t>Regional research fellowships</a:t>
            </a:r>
          </a:p>
          <a:p>
            <a:pPr marL="177800" indent="-177800">
              <a:buFont typeface="Arial" pitchFamily="34" charset="0"/>
              <a:buChar char="•"/>
              <a:defRPr/>
            </a:pPr>
            <a:r>
              <a:rPr lang="en-US" sz="1600" dirty="0">
                <a:solidFill>
                  <a:schemeClr val="accent1"/>
                </a:solidFill>
              </a:rPr>
              <a:t>Student exchange </a:t>
            </a:r>
            <a:r>
              <a:rPr lang="en-US" sz="1600" dirty="0" err="1">
                <a:solidFill>
                  <a:schemeClr val="accent1"/>
                </a:solidFill>
              </a:rPr>
              <a:t>programmes</a:t>
            </a:r>
            <a:endParaRPr lang="en-US" sz="1600" dirty="0">
              <a:solidFill>
                <a:schemeClr val="accent1"/>
              </a:solidFill>
            </a:endParaRPr>
          </a:p>
          <a:p>
            <a:pPr marL="177800" indent="-177800">
              <a:buFont typeface="Arial" pitchFamily="34" charset="0"/>
              <a:buChar char="•"/>
              <a:defRPr/>
            </a:pPr>
            <a:r>
              <a:rPr lang="en-US" sz="1600" dirty="0">
                <a:solidFill>
                  <a:schemeClr val="accent1"/>
                </a:solidFill>
              </a:rPr>
              <a:t>Regional student competitions</a:t>
            </a:r>
          </a:p>
          <a:p>
            <a:pPr marL="177800" indent="-177800">
              <a:buFont typeface="Arial" pitchFamily="34" charset="0"/>
              <a:buChar char="•"/>
              <a:defRPr/>
            </a:pPr>
            <a:r>
              <a:rPr lang="en-US" sz="1600" dirty="0">
                <a:solidFill>
                  <a:schemeClr val="accent1"/>
                </a:solidFill>
              </a:rPr>
              <a:t>Diaspora contact database</a:t>
            </a:r>
          </a:p>
          <a:p>
            <a:pPr marL="177800" indent="-177800">
              <a:buFont typeface="Arial" pitchFamily="34" charset="0"/>
              <a:buChar char="•"/>
              <a:defRPr/>
            </a:pPr>
            <a:r>
              <a:rPr lang="en-US" sz="1600" dirty="0">
                <a:solidFill>
                  <a:schemeClr val="accent1"/>
                </a:solidFill>
              </a:rPr>
              <a:t>Grants for co-operation with </a:t>
            </a:r>
            <a:r>
              <a:rPr lang="en-US" sz="1600" dirty="0" err="1">
                <a:solidFill>
                  <a:schemeClr val="accent1"/>
                </a:solidFill>
              </a:rPr>
              <a:t>diaspora</a:t>
            </a:r>
            <a:endParaRPr lang="en-US" sz="1600" dirty="0">
              <a:solidFill>
                <a:schemeClr val="accent1"/>
              </a:solidFill>
            </a:endParaRPr>
          </a:p>
        </p:txBody>
      </p:sp>
      <p:sp>
        <p:nvSpPr>
          <p:cNvPr id="22" name="Freeform 21"/>
          <p:cNvSpPr/>
          <p:nvPr/>
        </p:nvSpPr>
        <p:spPr>
          <a:xfrm>
            <a:off x="152400" y="1520701"/>
            <a:ext cx="5211688" cy="180107"/>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smtClean="0"/>
              <a:t>Research Innovation </a:t>
            </a:r>
            <a:endParaRPr lang="en-GB"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052513"/>
          </a:xfrm>
        </p:spPr>
        <p:txBody>
          <a:bodyPr/>
          <a:lstStyle/>
          <a:p>
            <a:pPr eaLnBrk="1" hangingPunct="1"/>
            <a:r>
              <a:rPr lang="en-GB" sz="2800" smtClean="0">
                <a:solidFill>
                  <a:schemeClr val="bg1"/>
                </a:solidFill>
              </a:rPr>
              <a:t>Programming and Prioritisation</a:t>
            </a:r>
          </a:p>
        </p:txBody>
      </p:sp>
      <p:sp>
        <p:nvSpPr>
          <p:cNvPr id="26627" name="Slide Number Placeholder 3"/>
          <p:cNvSpPr>
            <a:spLocks noGrp="1"/>
          </p:cNvSpPr>
          <p:nvPr>
            <p:ph type="sldNum" sz="quarter" idx="11"/>
          </p:nvPr>
        </p:nvSpPr>
        <p:spPr bwMode="auto">
          <a:xfrm>
            <a:off x="8128000" y="6307138"/>
            <a:ext cx="981075" cy="415925"/>
          </a:xfrm>
          <a:noFill/>
          <a:ln>
            <a:miter lim="800000"/>
            <a:headEnd/>
            <a:tailEnd/>
          </a:ln>
        </p:spPr>
        <p:txBody>
          <a:bodyPr/>
          <a:lstStyle/>
          <a:p>
            <a:fld id="{D54DB3F4-3DBE-4D8D-B5A4-C9DBD196EE65}" type="slidenum">
              <a:rPr lang="en-GB" smtClean="0"/>
              <a:pPr/>
              <a:t>8</a:t>
            </a:fld>
            <a:endParaRPr lang="en-GB" smtClean="0"/>
          </a:p>
        </p:txBody>
      </p:sp>
      <p:sp>
        <p:nvSpPr>
          <p:cNvPr id="7" name="Freeform 6"/>
          <p:cNvSpPr/>
          <p:nvPr/>
        </p:nvSpPr>
        <p:spPr>
          <a:xfrm>
            <a:off x="0" y="1009650"/>
            <a:ext cx="9180513" cy="574675"/>
          </a:xfrm>
          <a:custGeom>
            <a:avLst/>
            <a:gdLst>
              <a:gd name="connsiteX0" fmla="*/ 0 w 8131055"/>
              <a:gd name="connsiteY0" fmla="*/ 97950 h 979501"/>
              <a:gd name="connsiteX1" fmla="*/ 28689 w 8131055"/>
              <a:gd name="connsiteY1" fmla="*/ 28689 h 979501"/>
              <a:gd name="connsiteX2" fmla="*/ 97950 w 8131055"/>
              <a:gd name="connsiteY2" fmla="*/ 0 h 979501"/>
              <a:gd name="connsiteX3" fmla="*/ 8033105 w 8131055"/>
              <a:gd name="connsiteY3" fmla="*/ 0 h 979501"/>
              <a:gd name="connsiteX4" fmla="*/ 8102366 w 8131055"/>
              <a:gd name="connsiteY4" fmla="*/ 28689 h 979501"/>
              <a:gd name="connsiteX5" fmla="*/ 8131055 w 8131055"/>
              <a:gd name="connsiteY5" fmla="*/ 97950 h 979501"/>
              <a:gd name="connsiteX6" fmla="*/ 8131055 w 8131055"/>
              <a:gd name="connsiteY6" fmla="*/ 881551 h 979501"/>
              <a:gd name="connsiteX7" fmla="*/ 8102366 w 8131055"/>
              <a:gd name="connsiteY7" fmla="*/ 950812 h 979501"/>
              <a:gd name="connsiteX8" fmla="*/ 8033105 w 8131055"/>
              <a:gd name="connsiteY8" fmla="*/ 979501 h 979501"/>
              <a:gd name="connsiteX9" fmla="*/ 97950 w 8131055"/>
              <a:gd name="connsiteY9" fmla="*/ 979501 h 979501"/>
              <a:gd name="connsiteX10" fmla="*/ 28689 w 8131055"/>
              <a:gd name="connsiteY10" fmla="*/ 950812 h 979501"/>
              <a:gd name="connsiteX11" fmla="*/ 0 w 8131055"/>
              <a:gd name="connsiteY11" fmla="*/ 881551 h 979501"/>
              <a:gd name="connsiteX12" fmla="*/ 0 w 8131055"/>
              <a:gd name="connsiteY12" fmla="*/ 97950 h 9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1055" h="979501">
                <a:moveTo>
                  <a:pt x="0" y="97950"/>
                </a:moveTo>
                <a:cubicBezTo>
                  <a:pt x="0" y="71972"/>
                  <a:pt x="10320" y="47058"/>
                  <a:pt x="28689" y="28689"/>
                </a:cubicBezTo>
                <a:cubicBezTo>
                  <a:pt x="47058" y="10320"/>
                  <a:pt x="71972" y="0"/>
                  <a:pt x="97950" y="0"/>
                </a:cubicBezTo>
                <a:lnTo>
                  <a:pt x="8033105" y="0"/>
                </a:lnTo>
                <a:cubicBezTo>
                  <a:pt x="8059083" y="0"/>
                  <a:pt x="8083997" y="10320"/>
                  <a:pt x="8102366" y="28689"/>
                </a:cubicBezTo>
                <a:cubicBezTo>
                  <a:pt x="8120735" y="47058"/>
                  <a:pt x="8131055" y="71972"/>
                  <a:pt x="8131055" y="97950"/>
                </a:cubicBezTo>
                <a:lnTo>
                  <a:pt x="8131055" y="881551"/>
                </a:lnTo>
                <a:cubicBezTo>
                  <a:pt x="8131055" y="907529"/>
                  <a:pt x="8120735" y="932443"/>
                  <a:pt x="8102366" y="950812"/>
                </a:cubicBezTo>
                <a:cubicBezTo>
                  <a:pt x="8083997" y="969181"/>
                  <a:pt x="8059083" y="979501"/>
                  <a:pt x="8033105" y="979501"/>
                </a:cubicBezTo>
                <a:lnTo>
                  <a:pt x="97950" y="979501"/>
                </a:lnTo>
                <a:cubicBezTo>
                  <a:pt x="71972" y="979501"/>
                  <a:pt x="47058" y="969181"/>
                  <a:pt x="28689" y="950812"/>
                </a:cubicBezTo>
                <a:cubicBezTo>
                  <a:pt x="10320" y="932443"/>
                  <a:pt x="0" y="907529"/>
                  <a:pt x="0" y="881551"/>
                </a:cubicBezTo>
                <a:lnTo>
                  <a:pt x="0" y="979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5369" tIns="135369" rIns="135369" bIns="135369" spcCol="1270" anchor="ctr"/>
          <a:lstStyle/>
          <a:p>
            <a:pPr algn="ctr" defTabSz="1244600">
              <a:lnSpc>
                <a:spcPct val="90000"/>
              </a:lnSpc>
              <a:spcAft>
                <a:spcPct val="35000"/>
              </a:spcAft>
              <a:defRPr/>
            </a:pPr>
            <a:r>
              <a:rPr lang="en-GB" sz="2800" dirty="0"/>
              <a:t>Smart growth</a:t>
            </a:r>
          </a:p>
        </p:txBody>
      </p:sp>
      <p:sp>
        <p:nvSpPr>
          <p:cNvPr id="10" name="Freeform 9"/>
          <p:cNvSpPr/>
          <p:nvPr/>
        </p:nvSpPr>
        <p:spPr>
          <a:xfrm>
            <a:off x="3840163" y="1584325"/>
            <a:ext cx="1747837"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defRPr/>
            </a:pPr>
            <a:r>
              <a:rPr lang="en-US" sz="1600" dirty="0"/>
              <a:t>Linkages between industry and academia</a:t>
            </a:r>
            <a:endParaRPr lang="en-GB" sz="1600" dirty="0"/>
          </a:p>
        </p:txBody>
      </p:sp>
      <p:sp>
        <p:nvSpPr>
          <p:cNvPr id="12" name="Freeform 11"/>
          <p:cNvSpPr/>
          <p:nvPr/>
        </p:nvSpPr>
        <p:spPr>
          <a:xfrm>
            <a:off x="0" y="1584325"/>
            <a:ext cx="2038350" cy="1079500"/>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a:t>Enhance business innovation potential </a:t>
            </a:r>
            <a:endParaRPr lang="en-GB" sz="1600" dirty="0"/>
          </a:p>
        </p:txBody>
      </p:sp>
      <p:sp>
        <p:nvSpPr>
          <p:cNvPr id="14" name="Freeform 13"/>
          <p:cNvSpPr/>
          <p:nvPr/>
        </p:nvSpPr>
        <p:spPr>
          <a:xfrm>
            <a:off x="5614988"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Skills for Innovation </a:t>
            </a:r>
          </a:p>
        </p:txBody>
      </p:sp>
      <p:sp>
        <p:nvSpPr>
          <p:cNvPr id="16" name="Freeform 15"/>
          <p:cNvSpPr/>
          <p:nvPr/>
        </p:nvSpPr>
        <p:spPr>
          <a:xfrm>
            <a:off x="2063750"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US" sz="1600" dirty="0"/>
              <a:t>Secure a strong science and technology base</a:t>
            </a:r>
            <a:endParaRPr lang="en-GB" sz="1600" dirty="0"/>
          </a:p>
        </p:txBody>
      </p:sp>
      <p:sp>
        <p:nvSpPr>
          <p:cNvPr id="11" name="Freeform 10"/>
          <p:cNvSpPr/>
          <p:nvPr/>
        </p:nvSpPr>
        <p:spPr>
          <a:xfrm>
            <a:off x="3836988"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err="1"/>
              <a:t>i</a:t>
            </a:r>
            <a:r>
              <a:rPr lang="en-GB" sz="1600" dirty="0"/>
              <a:t>. Promoting Triple Helix linkages</a:t>
            </a:r>
          </a:p>
        </p:txBody>
      </p:sp>
      <p:sp>
        <p:nvSpPr>
          <p:cNvPr id="13" name="Freeform 12"/>
          <p:cNvSpPr/>
          <p:nvPr/>
        </p:nvSpPr>
        <p:spPr>
          <a:xfrm>
            <a:off x="1588" y="2663825"/>
            <a:ext cx="2022475"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iv. Support private and public investment in R&amp;D via coherent and regionally co-ordinated policies to enhance innovation</a:t>
            </a:r>
          </a:p>
          <a:p>
            <a:pPr defTabSz="622300">
              <a:lnSpc>
                <a:spcPct val="90000"/>
              </a:lnSpc>
              <a:spcAft>
                <a:spcPct val="35000"/>
              </a:spcAft>
              <a:defRPr/>
            </a:pPr>
            <a:r>
              <a:rPr lang="en-GB" sz="1600" dirty="0"/>
              <a:t>viii. Using available resources and private sector expertise to substantially  increase public-private R&amp;D</a:t>
            </a:r>
          </a:p>
          <a:p>
            <a:pPr defTabSz="622300">
              <a:lnSpc>
                <a:spcPct val="90000"/>
              </a:lnSpc>
              <a:spcAft>
                <a:spcPct val="35000"/>
              </a:spcAft>
              <a:defRPr/>
            </a:pPr>
            <a:r>
              <a:rPr lang="en-GB" sz="1600" dirty="0"/>
              <a:t>ix. Considering measures to support business investment in R&amp;D</a:t>
            </a:r>
          </a:p>
        </p:txBody>
      </p:sp>
      <p:sp>
        <p:nvSpPr>
          <p:cNvPr id="15" name="Freeform 14"/>
          <p:cNvSpPr/>
          <p:nvPr/>
        </p:nvSpPr>
        <p:spPr>
          <a:xfrm>
            <a:off x="5610225"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ii. Promoting free flows of talent</a:t>
            </a:r>
          </a:p>
          <a:p>
            <a:pPr defTabSz="622300">
              <a:lnSpc>
                <a:spcPct val="90000"/>
              </a:lnSpc>
              <a:spcAft>
                <a:spcPct val="35000"/>
              </a:spcAft>
              <a:defRPr/>
            </a:pPr>
            <a:r>
              <a:rPr lang="en-GB" sz="1600" dirty="0"/>
              <a:t>iii. Promoting brain gain</a:t>
            </a:r>
          </a:p>
          <a:p>
            <a:pPr defTabSz="622300">
              <a:lnSpc>
                <a:spcPct val="90000"/>
              </a:lnSpc>
              <a:spcAft>
                <a:spcPct val="35000"/>
              </a:spcAft>
              <a:defRPr/>
            </a:pPr>
            <a:r>
              <a:rPr lang="en-GB" sz="1600" dirty="0"/>
              <a:t>vii. Promoting natural sciences, maths and engineering</a:t>
            </a:r>
          </a:p>
          <a:p>
            <a:pPr defTabSz="622300">
              <a:lnSpc>
                <a:spcPct val="90000"/>
              </a:lnSpc>
              <a:spcAft>
                <a:spcPct val="35000"/>
              </a:spcAft>
              <a:defRPr/>
            </a:pPr>
            <a:endParaRPr lang="en-GB" sz="1600" dirty="0"/>
          </a:p>
        </p:txBody>
      </p:sp>
      <p:sp>
        <p:nvSpPr>
          <p:cNvPr id="17" name="Freeform 16"/>
          <p:cNvSpPr/>
          <p:nvPr/>
        </p:nvSpPr>
        <p:spPr>
          <a:xfrm>
            <a:off x="2062163" y="2663825"/>
            <a:ext cx="1735137"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dirty="0"/>
              <a:t>v. Facilitating participation of SEE enterprises and scientific institutions in EU programmes</a:t>
            </a:r>
          </a:p>
          <a:p>
            <a:pPr defTabSz="622300">
              <a:lnSpc>
                <a:spcPct val="90000"/>
              </a:lnSpc>
              <a:spcAft>
                <a:spcPct val="35000"/>
              </a:spcAft>
              <a:defRPr/>
            </a:pPr>
            <a:r>
              <a:rPr lang="en-GB" sz="1600" dirty="0"/>
              <a:t>vi. clusters, networks, centres of excellence</a:t>
            </a:r>
          </a:p>
          <a:p>
            <a:pPr defTabSz="622300">
              <a:lnSpc>
                <a:spcPct val="90000"/>
              </a:lnSpc>
              <a:spcAft>
                <a:spcPct val="35000"/>
              </a:spcAft>
              <a:defRPr/>
            </a:pPr>
            <a:endParaRPr lang="en-GB" sz="1600" dirty="0"/>
          </a:p>
          <a:p>
            <a:pPr defTabSz="622300">
              <a:lnSpc>
                <a:spcPct val="90000"/>
              </a:lnSpc>
              <a:spcAft>
                <a:spcPct val="35000"/>
              </a:spcAft>
              <a:defRPr/>
            </a:pPr>
            <a:endParaRPr lang="en-GB" sz="1600" dirty="0"/>
          </a:p>
        </p:txBody>
      </p:sp>
      <p:sp>
        <p:nvSpPr>
          <p:cNvPr id="20" name="Freeform 19"/>
          <p:cNvSpPr/>
          <p:nvPr/>
        </p:nvSpPr>
        <p:spPr>
          <a:xfrm>
            <a:off x="7396163" y="1584325"/>
            <a:ext cx="1749425" cy="1079500"/>
          </a:xfrm>
          <a:custGeom>
            <a:avLst/>
            <a:gdLst>
              <a:gd name="connsiteX0" fmla="*/ 0 w 2561610"/>
              <a:gd name="connsiteY0" fmla="*/ 94435 h 944352"/>
              <a:gd name="connsiteX1" fmla="*/ 27659 w 2561610"/>
              <a:gd name="connsiteY1" fmla="*/ 27659 h 944352"/>
              <a:gd name="connsiteX2" fmla="*/ 94435 w 2561610"/>
              <a:gd name="connsiteY2" fmla="*/ 0 h 944352"/>
              <a:gd name="connsiteX3" fmla="*/ 2467175 w 2561610"/>
              <a:gd name="connsiteY3" fmla="*/ 0 h 944352"/>
              <a:gd name="connsiteX4" fmla="*/ 2533951 w 2561610"/>
              <a:gd name="connsiteY4" fmla="*/ 27659 h 944352"/>
              <a:gd name="connsiteX5" fmla="*/ 2561610 w 2561610"/>
              <a:gd name="connsiteY5" fmla="*/ 94435 h 944352"/>
              <a:gd name="connsiteX6" fmla="*/ 2561610 w 2561610"/>
              <a:gd name="connsiteY6" fmla="*/ 849917 h 944352"/>
              <a:gd name="connsiteX7" fmla="*/ 2533951 w 2561610"/>
              <a:gd name="connsiteY7" fmla="*/ 916693 h 944352"/>
              <a:gd name="connsiteX8" fmla="*/ 2467175 w 2561610"/>
              <a:gd name="connsiteY8" fmla="*/ 944352 h 944352"/>
              <a:gd name="connsiteX9" fmla="*/ 94435 w 2561610"/>
              <a:gd name="connsiteY9" fmla="*/ 944352 h 944352"/>
              <a:gd name="connsiteX10" fmla="*/ 27659 w 2561610"/>
              <a:gd name="connsiteY10" fmla="*/ 916693 h 944352"/>
              <a:gd name="connsiteX11" fmla="*/ 0 w 2561610"/>
              <a:gd name="connsiteY11" fmla="*/ 849917 h 944352"/>
              <a:gd name="connsiteX12" fmla="*/ 0 w 2561610"/>
              <a:gd name="connsiteY12" fmla="*/ 94435 h 9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944352">
                <a:moveTo>
                  <a:pt x="0" y="94435"/>
                </a:moveTo>
                <a:cubicBezTo>
                  <a:pt x="0" y="69389"/>
                  <a:pt x="9949" y="45369"/>
                  <a:pt x="27659" y="27659"/>
                </a:cubicBezTo>
                <a:cubicBezTo>
                  <a:pt x="45369" y="9949"/>
                  <a:pt x="69389" y="0"/>
                  <a:pt x="94435" y="0"/>
                </a:cubicBezTo>
                <a:lnTo>
                  <a:pt x="2467175" y="0"/>
                </a:lnTo>
                <a:cubicBezTo>
                  <a:pt x="2492221" y="0"/>
                  <a:pt x="2516241" y="9949"/>
                  <a:pt x="2533951" y="27659"/>
                </a:cubicBezTo>
                <a:cubicBezTo>
                  <a:pt x="2551661" y="45369"/>
                  <a:pt x="2561610" y="69389"/>
                  <a:pt x="2561610" y="94435"/>
                </a:cubicBezTo>
                <a:lnTo>
                  <a:pt x="2561610" y="849917"/>
                </a:lnTo>
                <a:cubicBezTo>
                  <a:pt x="2561610" y="874963"/>
                  <a:pt x="2551661" y="898983"/>
                  <a:pt x="2533951" y="916693"/>
                </a:cubicBezTo>
                <a:cubicBezTo>
                  <a:pt x="2516241" y="934403"/>
                  <a:pt x="2492221" y="944352"/>
                  <a:pt x="2467175" y="944352"/>
                </a:cubicBezTo>
                <a:lnTo>
                  <a:pt x="94435" y="944352"/>
                </a:lnTo>
                <a:cubicBezTo>
                  <a:pt x="69389" y="944352"/>
                  <a:pt x="45369" y="934403"/>
                  <a:pt x="27659" y="916693"/>
                </a:cubicBezTo>
                <a:cubicBezTo>
                  <a:pt x="9949" y="898983"/>
                  <a:pt x="0" y="874963"/>
                  <a:pt x="0" y="849917"/>
                </a:cubicBezTo>
                <a:lnTo>
                  <a:pt x="0" y="94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99" tIns="80999" rIns="80999" bIns="80999" spcCol="1270" anchor="ctr"/>
          <a:lstStyle/>
          <a:p>
            <a:pPr algn="ctr" defTabSz="622300">
              <a:lnSpc>
                <a:spcPct val="90000"/>
              </a:lnSpc>
              <a:spcAft>
                <a:spcPct val="35000"/>
              </a:spcAft>
              <a:defRPr/>
            </a:pPr>
            <a:r>
              <a:rPr lang="en-GB" sz="1600" dirty="0"/>
              <a:t>Policy co-ordination</a:t>
            </a:r>
          </a:p>
        </p:txBody>
      </p:sp>
      <p:sp>
        <p:nvSpPr>
          <p:cNvPr id="21" name="Freeform 20"/>
          <p:cNvSpPr/>
          <p:nvPr/>
        </p:nvSpPr>
        <p:spPr>
          <a:xfrm>
            <a:off x="7391400" y="2663825"/>
            <a:ext cx="1735138" cy="4149725"/>
          </a:xfrm>
          <a:custGeom>
            <a:avLst/>
            <a:gdLst>
              <a:gd name="connsiteX0" fmla="*/ 0 w 2561610"/>
              <a:gd name="connsiteY0" fmla="*/ 256161 h 2787426"/>
              <a:gd name="connsiteX1" fmla="*/ 75028 w 2561610"/>
              <a:gd name="connsiteY1" fmla="*/ 75028 h 2787426"/>
              <a:gd name="connsiteX2" fmla="*/ 256161 w 2561610"/>
              <a:gd name="connsiteY2" fmla="*/ 0 h 2787426"/>
              <a:gd name="connsiteX3" fmla="*/ 2305449 w 2561610"/>
              <a:gd name="connsiteY3" fmla="*/ 0 h 2787426"/>
              <a:gd name="connsiteX4" fmla="*/ 2486582 w 2561610"/>
              <a:gd name="connsiteY4" fmla="*/ 75028 h 2787426"/>
              <a:gd name="connsiteX5" fmla="*/ 2561610 w 2561610"/>
              <a:gd name="connsiteY5" fmla="*/ 256161 h 2787426"/>
              <a:gd name="connsiteX6" fmla="*/ 2561610 w 2561610"/>
              <a:gd name="connsiteY6" fmla="*/ 2531265 h 2787426"/>
              <a:gd name="connsiteX7" fmla="*/ 2486582 w 2561610"/>
              <a:gd name="connsiteY7" fmla="*/ 2712398 h 2787426"/>
              <a:gd name="connsiteX8" fmla="*/ 2305449 w 2561610"/>
              <a:gd name="connsiteY8" fmla="*/ 2787426 h 2787426"/>
              <a:gd name="connsiteX9" fmla="*/ 256161 w 2561610"/>
              <a:gd name="connsiteY9" fmla="*/ 2787426 h 2787426"/>
              <a:gd name="connsiteX10" fmla="*/ 75028 w 2561610"/>
              <a:gd name="connsiteY10" fmla="*/ 2712398 h 2787426"/>
              <a:gd name="connsiteX11" fmla="*/ 0 w 2561610"/>
              <a:gd name="connsiteY11" fmla="*/ 2531265 h 2787426"/>
              <a:gd name="connsiteX12" fmla="*/ 0 w 2561610"/>
              <a:gd name="connsiteY12" fmla="*/ 256161 h 27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2787426">
                <a:moveTo>
                  <a:pt x="0" y="256161"/>
                </a:moveTo>
                <a:cubicBezTo>
                  <a:pt x="0" y="188223"/>
                  <a:pt x="26988" y="123067"/>
                  <a:pt x="75028" y="75028"/>
                </a:cubicBezTo>
                <a:cubicBezTo>
                  <a:pt x="123068" y="26989"/>
                  <a:pt x="188223" y="0"/>
                  <a:pt x="256161" y="0"/>
                </a:cubicBezTo>
                <a:lnTo>
                  <a:pt x="2305449" y="0"/>
                </a:lnTo>
                <a:cubicBezTo>
                  <a:pt x="2373387" y="0"/>
                  <a:pt x="2438543" y="26988"/>
                  <a:pt x="2486582" y="75028"/>
                </a:cubicBezTo>
                <a:cubicBezTo>
                  <a:pt x="2534621" y="123068"/>
                  <a:pt x="2561610" y="188223"/>
                  <a:pt x="2561610" y="256161"/>
                </a:cubicBezTo>
                <a:lnTo>
                  <a:pt x="2561610" y="2531265"/>
                </a:lnTo>
                <a:cubicBezTo>
                  <a:pt x="2561610" y="2599203"/>
                  <a:pt x="2534622" y="2664359"/>
                  <a:pt x="2486582" y="2712398"/>
                </a:cubicBezTo>
                <a:cubicBezTo>
                  <a:pt x="2438542" y="2760438"/>
                  <a:pt x="2373387" y="2787426"/>
                  <a:pt x="2305449" y="2787426"/>
                </a:cubicBezTo>
                <a:lnTo>
                  <a:pt x="256161" y="2787426"/>
                </a:lnTo>
                <a:cubicBezTo>
                  <a:pt x="188223" y="2787426"/>
                  <a:pt x="123067" y="2760438"/>
                  <a:pt x="75028" y="2712398"/>
                </a:cubicBezTo>
                <a:cubicBezTo>
                  <a:pt x="26989" y="2664358"/>
                  <a:pt x="0" y="2599203"/>
                  <a:pt x="0" y="2531265"/>
                </a:cubicBezTo>
                <a:lnTo>
                  <a:pt x="0" y="256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367" tIns="128367" rIns="128367" bIns="128367" spcCol="1270" anchor="ctr"/>
          <a:lstStyle/>
          <a:p>
            <a:pPr defTabSz="622300">
              <a:lnSpc>
                <a:spcPct val="90000"/>
              </a:lnSpc>
              <a:spcAft>
                <a:spcPct val="35000"/>
              </a:spcAft>
              <a:defRPr/>
            </a:pPr>
            <a:r>
              <a:rPr lang="en-GB" sz="1600" i="1" dirty="0">
                <a:solidFill>
                  <a:schemeClr val="bg1"/>
                </a:solidFill>
              </a:rPr>
              <a:t>Regional Working group on Innovation</a:t>
            </a:r>
          </a:p>
          <a:p>
            <a:pPr defTabSz="622300">
              <a:lnSpc>
                <a:spcPct val="90000"/>
              </a:lnSpc>
              <a:spcAft>
                <a:spcPct val="35000"/>
              </a:spcAft>
              <a:defRPr/>
            </a:pPr>
            <a:r>
              <a:rPr lang="en-GB" sz="1600" i="1" dirty="0">
                <a:solidFill>
                  <a:schemeClr val="bg1"/>
                </a:solidFill>
              </a:rPr>
              <a:t>Regional innovation Committee?</a:t>
            </a:r>
          </a:p>
          <a:p>
            <a:pPr defTabSz="622300">
              <a:lnSpc>
                <a:spcPct val="90000"/>
              </a:lnSpc>
              <a:spcAft>
                <a:spcPct val="35000"/>
              </a:spcAft>
              <a:defRPr/>
            </a:pPr>
            <a:endParaRPr lang="en-GB" sz="1600" dirty="0"/>
          </a:p>
        </p:txBody>
      </p:sp>
      <p:sp>
        <p:nvSpPr>
          <p:cNvPr id="18" name="Rectangle 17"/>
          <p:cNvSpPr/>
          <p:nvPr/>
        </p:nvSpPr>
        <p:spPr>
          <a:xfrm>
            <a:off x="7128792" y="663079"/>
            <a:ext cx="2195736" cy="461665"/>
          </a:xfrm>
          <a:prstGeom prst="rect">
            <a:avLst/>
          </a:prstGeom>
          <a:noFill/>
        </p:spPr>
        <p:txBody>
          <a:bodyPr>
            <a:spAutoFit/>
          </a:bodyPr>
          <a:lstStyle/>
          <a:p>
            <a:pPr algn="ctr">
              <a:defRPr/>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Illustrative</a:t>
            </a:r>
          </a:p>
        </p:txBody>
      </p:sp>
      <p:sp>
        <p:nvSpPr>
          <p:cNvPr id="19" name="Rounded Rectangular Callout 18"/>
          <p:cNvSpPr/>
          <p:nvPr/>
        </p:nvSpPr>
        <p:spPr>
          <a:xfrm>
            <a:off x="2124075" y="3141663"/>
            <a:ext cx="4464050" cy="2951162"/>
          </a:xfrm>
          <a:prstGeom prst="wedgeRoundRectCallout">
            <a:avLst>
              <a:gd name="adj1" fmla="val 66444"/>
              <a:gd name="adj2" fmla="val 6616"/>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i="1" dirty="0">
                <a:solidFill>
                  <a:schemeClr val="accent1"/>
                </a:solidFill>
              </a:rPr>
              <a:t>Example actions</a:t>
            </a:r>
          </a:p>
          <a:p>
            <a:pPr marL="177800" indent="-177800">
              <a:buFont typeface="Arial" pitchFamily="34" charset="0"/>
              <a:buChar char="•"/>
              <a:defRPr/>
            </a:pPr>
            <a:r>
              <a:rPr lang="en-US" sz="1600" dirty="0">
                <a:solidFill>
                  <a:schemeClr val="accent1"/>
                </a:solidFill>
              </a:rPr>
              <a:t>Establish a two-tier regional co-ordination of innovation policies: </a:t>
            </a:r>
          </a:p>
          <a:p>
            <a:pPr marL="635000" lvl="1" indent="-177800">
              <a:buFont typeface="Arial" pitchFamily="34" charset="0"/>
              <a:buChar char="•"/>
              <a:defRPr/>
            </a:pPr>
            <a:r>
              <a:rPr lang="en-US" sz="1600" dirty="0">
                <a:solidFill>
                  <a:schemeClr val="accent1"/>
                </a:solidFill>
              </a:rPr>
              <a:t>peer review and best practice exchange at working level; </a:t>
            </a:r>
          </a:p>
          <a:p>
            <a:pPr marL="635000" lvl="1" indent="-177800">
              <a:buFont typeface="Arial" pitchFamily="34" charset="0"/>
              <a:buChar char="•"/>
              <a:defRPr/>
            </a:pPr>
            <a:r>
              <a:rPr lang="en-US" sz="1600" dirty="0">
                <a:solidFill>
                  <a:schemeClr val="accent1"/>
                </a:solidFill>
              </a:rPr>
              <a:t>decision making at the Ministerial level</a:t>
            </a:r>
          </a:p>
          <a:p>
            <a:pPr marL="177800" indent="-177800">
              <a:buFont typeface="Arial" pitchFamily="34" charset="0"/>
              <a:buChar char="•"/>
              <a:defRPr/>
            </a:pPr>
            <a:r>
              <a:rPr lang="en-US" sz="1600" dirty="0">
                <a:solidFill>
                  <a:schemeClr val="accent1"/>
                </a:solidFill>
              </a:rPr>
              <a:t>Peer review of governance in the science and technology system</a:t>
            </a:r>
          </a:p>
        </p:txBody>
      </p:sp>
      <p:sp>
        <p:nvSpPr>
          <p:cNvPr id="22" name="Freeform 21"/>
          <p:cNvSpPr/>
          <p:nvPr/>
        </p:nvSpPr>
        <p:spPr>
          <a:xfrm>
            <a:off x="152400" y="1520701"/>
            <a:ext cx="5211688" cy="180107"/>
          </a:xfrm>
          <a:custGeom>
            <a:avLst/>
            <a:gdLst>
              <a:gd name="connsiteX0" fmla="*/ 0 w 2561610"/>
              <a:gd name="connsiteY0" fmla="*/ 100386 h 1003863"/>
              <a:gd name="connsiteX1" fmla="*/ 29402 w 2561610"/>
              <a:gd name="connsiteY1" fmla="*/ 29402 h 1003863"/>
              <a:gd name="connsiteX2" fmla="*/ 100386 w 2561610"/>
              <a:gd name="connsiteY2" fmla="*/ 0 h 1003863"/>
              <a:gd name="connsiteX3" fmla="*/ 2461224 w 2561610"/>
              <a:gd name="connsiteY3" fmla="*/ 0 h 1003863"/>
              <a:gd name="connsiteX4" fmla="*/ 2532208 w 2561610"/>
              <a:gd name="connsiteY4" fmla="*/ 29402 h 1003863"/>
              <a:gd name="connsiteX5" fmla="*/ 2561610 w 2561610"/>
              <a:gd name="connsiteY5" fmla="*/ 100386 h 1003863"/>
              <a:gd name="connsiteX6" fmla="*/ 2561610 w 2561610"/>
              <a:gd name="connsiteY6" fmla="*/ 903477 h 1003863"/>
              <a:gd name="connsiteX7" fmla="*/ 2532208 w 2561610"/>
              <a:gd name="connsiteY7" fmla="*/ 974461 h 1003863"/>
              <a:gd name="connsiteX8" fmla="*/ 2461224 w 2561610"/>
              <a:gd name="connsiteY8" fmla="*/ 1003863 h 1003863"/>
              <a:gd name="connsiteX9" fmla="*/ 100386 w 2561610"/>
              <a:gd name="connsiteY9" fmla="*/ 1003863 h 1003863"/>
              <a:gd name="connsiteX10" fmla="*/ 29402 w 2561610"/>
              <a:gd name="connsiteY10" fmla="*/ 974461 h 1003863"/>
              <a:gd name="connsiteX11" fmla="*/ 0 w 2561610"/>
              <a:gd name="connsiteY11" fmla="*/ 903477 h 1003863"/>
              <a:gd name="connsiteX12" fmla="*/ 0 w 2561610"/>
              <a:gd name="connsiteY12" fmla="*/ 100386 h 10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610" h="1003863">
                <a:moveTo>
                  <a:pt x="0" y="100386"/>
                </a:moveTo>
                <a:cubicBezTo>
                  <a:pt x="0" y="73762"/>
                  <a:pt x="10576" y="48228"/>
                  <a:pt x="29402" y="29402"/>
                </a:cubicBezTo>
                <a:cubicBezTo>
                  <a:pt x="48228" y="10576"/>
                  <a:pt x="73762" y="0"/>
                  <a:pt x="100386" y="0"/>
                </a:cubicBezTo>
                <a:lnTo>
                  <a:pt x="2461224" y="0"/>
                </a:lnTo>
                <a:cubicBezTo>
                  <a:pt x="2487848" y="0"/>
                  <a:pt x="2513382" y="10576"/>
                  <a:pt x="2532208" y="29402"/>
                </a:cubicBezTo>
                <a:cubicBezTo>
                  <a:pt x="2551034" y="48228"/>
                  <a:pt x="2561610" y="73762"/>
                  <a:pt x="2561610" y="100386"/>
                </a:cubicBezTo>
                <a:lnTo>
                  <a:pt x="2561610" y="903477"/>
                </a:lnTo>
                <a:cubicBezTo>
                  <a:pt x="2561610" y="930101"/>
                  <a:pt x="2551034" y="955635"/>
                  <a:pt x="2532208" y="974461"/>
                </a:cubicBezTo>
                <a:cubicBezTo>
                  <a:pt x="2513382" y="993287"/>
                  <a:pt x="2487848" y="1003863"/>
                  <a:pt x="2461224" y="1003863"/>
                </a:cubicBezTo>
                <a:lnTo>
                  <a:pt x="100386" y="1003863"/>
                </a:lnTo>
                <a:cubicBezTo>
                  <a:pt x="73762" y="1003863"/>
                  <a:pt x="48228" y="993287"/>
                  <a:pt x="29402" y="974461"/>
                </a:cubicBezTo>
                <a:cubicBezTo>
                  <a:pt x="10576" y="955635"/>
                  <a:pt x="0" y="930101"/>
                  <a:pt x="0" y="903477"/>
                </a:cubicBezTo>
                <a:lnTo>
                  <a:pt x="0" y="100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2742" tIns="82742" rIns="82742" bIns="82742" spcCol="1270" anchor="ctr"/>
          <a:lstStyle/>
          <a:p>
            <a:pPr algn="ctr" defTabSz="622300">
              <a:lnSpc>
                <a:spcPct val="90000"/>
              </a:lnSpc>
              <a:spcAft>
                <a:spcPct val="35000"/>
              </a:spcAft>
              <a:defRPr/>
            </a:pPr>
            <a:r>
              <a:rPr lang="en-US" sz="1600" dirty="0" smtClean="0"/>
              <a:t>Research Innovation </a:t>
            </a:r>
            <a:endParaRPr lang="en-GB"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052513"/>
          </a:xfrm>
        </p:spPr>
        <p:txBody>
          <a:bodyPr/>
          <a:lstStyle/>
          <a:p>
            <a:pPr eaLnBrk="1" hangingPunct="1"/>
            <a:endParaRPr lang="en-GB" sz="2800" smtClean="0">
              <a:solidFill>
                <a:schemeClr val="bg1"/>
              </a:solidFill>
            </a:endParaRPr>
          </a:p>
        </p:txBody>
      </p:sp>
      <p:sp>
        <p:nvSpPr>
          <p:cNvPr id="27651" name="Slide Number Placeholder 3"/>
          <p:cNvSpPr>
            <a:spLocks noGrp="1"/>
          </p:cNvSpPr>
          <p:nvPr>
            <p:ph type="sldNum" sz="quarter" idx="11"/>
          </p:nvPr>
        </p:nvSpPr>
        <p:spPr bwMode="auto">
          <a:noFill/>
          <a:ln>
            <a:miter lim="800000"/>
            <a:headEnd/>
            <a:tailEnd/>
          </a:ln>
        </p:spPr>
        <p:txBody>
          <a:bodyPr/>
          <a:lstStyle/>
          <a:p>
            <a:fld id="{849AB9BE-29B7-402F-9167-5F330D5EB8D6}" type="slidenum">
              <a:rPr lang="en-GB" smtClean="0"/>
              <a:pPr/>
              <a:t>9</a:t>
            </a:fld>
            <a:endParaRPr lang="en-GB" smtClean="0"/>
          </a:p>
        </p:txBody>
      </p:sp>
      <p:sp>
        <p:nvSpPr>
          <p:cNvPr id="27652" name="TextBox 13"/>
          <p:cNvSpPr txBox="1">
            <a:spLocks noChangeArrowheads="1"/>
          </p:cNvSpPr>
          <p:nvPr/>
        </p:nvSpPr>
        <p:spPr bwMode="auto">
          <a:xfrm>
            <a:off x="900113" y="2349500"/>
            <a:ext cx="7416800" cy="1568450"/>
          </a:xfrm>
          <a:prstGeom prst="rect">
            <a:avLst/>
          </a:prstGeom>
          <a:noFill/>
          <a:ln w="9525">
            <a:noFill/>
            <a:miter lim="800000"/>
            <a:headEnd/>
            <a:tailEnd/>
          </a:ln>
        </p:spPr>
        <p:txBody>
          <a:bodyPr>
            <a:spAutoFit/>
          </a:bodyPr>
          <a:lstStyle/>
          <a:p>
            <a:r>
              <a:rPr lang="en-GB" sz="4800"/>
              <a:t>SEE 2020 Monitoring – Smart growth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inv compact">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OECDligh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OECD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OECDligh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OECD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05DCD5272E9A42961CE5DDDE638507" ma:contentTypeVersion="0" ma:contentTypeDescription="Create a new document." ma:contentTypeScope="" ma:versionID="a7b2dff950afe61a5bf06bfd53d5a99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CDD9655-0A23-424F-9CF0-04F39099E61F}">
  <ds:schemaRefs>
    <ds:schemaRef ds:uri="http://schemas.microsoft.com/office/2006/metadata/properties"/>
  </ds:schemaRefs>
</ds:datastoreItem>
</file>

<file path=customXml/itemProps2.xml><?xml version="1.0" encoding="utf-8"?>
<ds:datastoreItem xmlns:ds="http://schemas.openxmlformats.org/officeDocument/2006/customXml" ds:itemID="{BC5D86C4-EB9F-436F-AFC8-3BB4C0016552}">
  <ds:schemaRefs>
    <ds:schemaRef ds:uri="http://schemas.microsoft.com/sharepoint/v3/contenttype/forms"/>
  </ds:schemaRefs>
</ds:datastoreItem>
</file>

<file path=customXml/itemProps3.xml><?xml version="1.0" encoding="utf-8"?>
<ds:datastoreItem xmlns:ds="http://schemas.openxmlformats.org/officeDocument/2006/customXml" ds:itemID="{1405EF85-39CC-435E-886E-4F0D90A2A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oecd_50A_Eng_blue</Template>
  <TotalTime>5592</TotalTime>
  <Words>2726</Words>
  <Application>Microsoft Office PowerPoint</Application>
  <PresentationFormat>On-screen Show (4:3)</PresentationFormat>
  <Paragraphs>528</Paragraphs>
  <Slides>24</Slides>
  <Notes>0</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oecd_50A_Eng_BD</vt:lpstr>
      <vt:lpstr>1_oecd_50A_Eng_BD</vt:lpstr>
      <vt:lpstr>oecd_Eng_BD</vt:lpstr>
      <vt:lpstr>1_oecd_Eng_BD</vt:lpstr>
      <vt:lpstr>inv compact</vt:lpstr>
      <vt:lpstr>  SEE 2020 Smart growth workshop </vt:lpstr>
      <vt:lpstr>Programming and Prioritisation – SEE Ministerial 2011</vt:lpstr>
      <vt:lpstr>Programming and Prioritisation</vt:lpstr>
      <vt:lpstr>Programming and Prioritisation</vt:lpstr>
      <vt:lpstr>Programming and Prioritisation</vt:lpstr>
      <vt:lpstr>Programming and Prioritisation</vt:lpstr>
      <vt:lpstr>Programming and Prioritisation</vt:lpstr>
      <vt:lpstr>Programming and Prioritisation</vt:lpstr>
      <vt:lpstr>Slide 9</vt:lpstr>
      <vt:lpstr>Monitoring  of reforms in SEE</vt:lpstr>
      <vt:lpstr>From the Regional Framework on Investment to SEE 2020</vt:lpstr>
      <vt:lpstr>IRI assessment methodology</vt:lpstr>
      <vt:lpstr>IRI assessment methodology – tripartite structure</vt:lpstr>
      <vt:lpstr>Which indicators should be retained, modified or removed?</vt:lpstr>
      <vt:lpstr>Example: Results of Investment Policy and Promotion assessment  in IRI 2010</vt:lpstr>
      <vt:lpstr>Example: Results of Investment Policy and Promotion assessment  in IRI 2010</vt:lpstr>
      <vt:lpstr>New Innovation Policy Dimension</vt:lpstr>
      <vt:lpstr>New Innovation Policy Dimension</vt:lpstr>
      <vt:lpstr>New Innovation Policy Dimension</vt:lpstr>
      <vt:lpstr>New Innovation Policy Dimension</vt:lpstr>
      <vt:lpstr>New Innovation Policy Dimension</vt:lpstr>
      <vt:lpstr>New Innovation Policy Dimension</vt:lpstr>
      <vt:lpstr>New Innovation Policy Dimension</vt:lpstr>
      <vt:lpstr>Examples of qualitative indicators</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dc:title>
  <dc:creator>Ott_A</dc:creator>
  <cp:lastModifiedBy>rcc_guest1</cp:lastModifiedBy>
  <cp:revision>238</cp:revision>
  <dcterms:created xsi:type="dcterms:W3CDTF">2012-05-21T08:38:45Z</dcterms:created>
  <dcterms:modified xsi:type="dcterms:W3CDTF">2013-02-01T14:06:57Z</dcterms:modified>
</cp:coreProperties>
</file>