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61" r:id="rId2"/>
    <p:sldId id="294" r:id="rId3"/>
    <p:sldId id="295" r:id="rId4"/>
    <p:sldId id="296" r:id="rId5"/>
    <p:sldId id="297" r:id="rId6"/>
    <p:sldId id="288" r:id="rId7"/>
    <p:sldId id="298" r:id="rId8"/>
    <p:sldId id="292" r:id="rId9"/>
    <p:sldId id="299" r:id="rId10"/>
    <p:sldId id="300" r:id="rId11"/>
    <p:sldId id="305" r:id="rId12"/>
    <p:sldId id="306" r:id="rId13"/>
    <p:sldId id="307" r:id="rId14"/>
    <p:sldId id="316" r:id="rId15"/>
    <p:sldId id="332" r:id="rId16"/>
    <p:sldId id="335" r:id="rId17"/>
    <p:sldId id="336" r:id="rId18"/>
    <p:sldId id="337" r:id="rId19"/>
    <p:sldId id="333" r:id="rId20"/>
    <p:sldId id="308" r:id="rId21"/>
    <p:sldId id="309" r:id="rId22"/>
    <p:sldId id="312" r:id="rId23"/>
    <p:sldId id="290" r:id="rId24"/>
    <p:sldId id="310" r:id="rId25"/>
    <p:sldId id="314" r:id="rId26"/>
    <p:sldId id="315" r:id="rId27"/>
    <p:sldId id="284" r:id="rId28"/>
    <p:sldId id="330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3011" autoAdjust="0"/>
  </p:normalViewPr>
  <p:slideViewPr>
    <p:cSldViewPr>
      <p:cViewPr>
        <p:scale>
          <a:sx n="100" d="100"/>
          <a:sy n="100" d="100"/>
        </p:scale>
        <p:origin x="-492" y="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B6189-6803-42EC-A78D-B930F7773922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9B9EF-FC3F-4711-911F-302A5145B7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C92E-EEB8-42D5-8222-212DF5A72E36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E62F3-DEA7-4797-AA89-9B636FEACB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125A4-1AD2-4CA0-9B97-F2537457E49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E62F3-DEA7-4797-AA89-9B636FEACB66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ataoecd/45/57/44863843.pdf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ransparent-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838" y="304800"/>
            <a:ext cx="3854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27147-70B2-4178-8DD6-30627629448C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7696FF-6062-425B-8153-9A8ACC4BC4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27147-70B2-4178-8DD6-30627629448C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7696FF-6062-425B-8153-9A8ACC4BC4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27147-70B2-4178-8DD6-30627629448C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7696FF-6062-425B-8153-9A8ACC4BC4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www.oecd.org/vgn/images/portal/cit_731/46/50/44865034iri2010brochur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0000" contrast="-40000"/>
          </a:blip>
          <a:srcRect t="42176" r="2017" b="36151"/>
          <a:stretch>
            <a:fillRect/>
          </a:stretch>
        </p:blipFill>
        <p:spPr bwMode="auto">
          <a:xfrm>
            <a:off x="0" y="6324600"/>
            <a:ext cx="3200400" cy="5334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10" name="Picture 2" descr="C:\SWTOOLS\APPS\ALRN\exe\images\large\Configure-Background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10000" contrast="-30000"/>
          </a:blip>
          <a:srcRect t="38788" b="34909"/>
          <a:stretch>
            <a:fillRect/>
          </a:stretch>
        </p:blipFill>
        <p:spPr bwMode="auto">
          <a:xfrm>
            <a:off x="6019800" y="6324600"/>
            <a:ext cx="3124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1" name="Picture 3" descr="C:\SWTOOLS\DRIVERS\WLANINT2\XP\Apps\x32\rProInst.bmp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-40000"/>
          </a:blip>
          <a:srcRect t="52100" r="18011" b="19847"/>
          <a:stretch>
            <a:fillRect/>
          </a:stretch>
        </p:blipFill>
        <p:spPr bwMode="auto">
          <a:xfrm>
            <a:off x="3200400" y="6324600"/>
            <a:ext cx="2895600" cy="533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8" descr="transparent-logo.gif"/>
          <p:cNvPicPr>
            <a:picLocks noChangeAspect="1"/>
          </p:cNvPicPr>
          <p:nvPr/>
        </p:nvPicPr>
        <p:blipFill>
          <a:blip r:embed="rId5" cstate="print">
            <a:grayscl/>
            <a:lum bright="-40000" contrast="-40000"/>
          </a:blip>
          <a:srcRect/>
          <a:stretch>
            <a:fillRect/>
          </a:stretch>
        </p:blipFill>
        <p:spPr bwMode="auto">
          <a:xfrm>
            <a:off x="6400800" y="6315618"/>
            <a:ext cx="2286000" cy="54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0127147-70B2-4178-8DD6-30627629448C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4166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47696FF-6062-425B-8153-9A8ACC4BC48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Documents and Settings\arifagic\Local Settings\Temporary Internet Files\Content.IE5\68PHTXIA\MP900439345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-20000"/>
          </a:blip>
          <a:srcRect l="1429" t="64307" r="54286" b="7478"/>
          <a:stretch>
            <a:fillRect/>
          </a:stretch>
        </p:blipFill>
        <p:spPr bwMode="auto">
          <a:xfrm>
            <a:off x="6095999" y="3810000"/>
            <a:ext cx="3048001" cy="2209800"/>
          </a:xfrm>
          <a:prstGeom prst="rect">
            <a:avLst/>
          </a:prstGeom>
          <a:noFill/>
        </p:spPr>
      </p:pic>
      <p:pic>
        <p:nvPicPr>
          <p:cNvPr id="9" name="Picture 10" descr="http://www.oecd.org/vgn/images/portal/cit_731/46/50/44865034iri2010broch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40167" r="2017" b="18075"/>
          <a:stretch>
            <a:fillRect/>
          </a:stretch>
        </p:blipFill>
        <p:spPr bwMode="auto">
          <a:xfrm>
            <a:off x="0" y="3810000"/>
            <a:ext cx="3200400" cy="22098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3" descr="C:\SWTOOLS\DRIVERS\WLANINT2\XP\Apps\x32\rProInst.bmp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7290" r="18011" b="12405"/>
          <a:stretch>
            <a:fillRect/>
          </a:stretch>
        </p:blipFill>
        <p:spPr bwMode="auto">
          <a:xfrm>
            <a:off x="3200400" y="3810000"/>
            <a:ext cx="2895600" cy="22098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8" descr="transparent-logo.gif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85800" y="304800"/>
            <a:ext cx="4175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27147-70B2-4178-8DD6-30627629448C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7696FF-6062-425B-8153-9A8ACC4BC48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7" name="Straight Connector 136"/>
          <p:cNvCxnSpPr/>
          <p:nvPr/>
        </p:nvCxnSpPr>
        <p:spPr>
          <a:xfrm rot="5400000" flipH="1" flipV="1">
            <a:off x="381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 flipH="1" flipV="1">
            <a:off x="762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1143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 flipH="1" flipV="1">
            <a:off x="2286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3429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 flipH="1" flipV="1">
            <a:off x="3810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 flipH="1" flipV="1">
            <a:off x="4191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 flipH="1" flipV="1">
            <a:off x="4572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 flipH="1" flipV="1">
            <a:off x="495300" y="58293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 flipH="1" flipV="1">
            <a:off x="7239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 flipH="1" flipV="1">
            <a:off x="7620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 flipH="1" flipV="1">
            <a:off x="8001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 flipH="1" flipV="1">
            <a:off x="9144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 flipH="1" flipV="1">
            <a:off x="10287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 flipH="1" flipV="1">
            <a:off x="11049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 flipH="1" flipV="1">
            <a:off x="11430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 flipH="1" flipV="1">
            <a:off x="11811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 flipH="1" flipV="1">
            <a:off x="12192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 flipH="1" flipV="1">
            <a:off x="1257300" y="58293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1295400" y="57912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1409700" y="58293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 flipH="1" flipV="1">
            <a:off x="1333500" y="5676900"/>
            <a:ext cx="685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5400000" flipH="1" flipV="1">
            <a:off x="16383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 flipH="1" flipV="1">
            <a:off x="18288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 flipH="1" flipV="1">
            <a:off x="1562100" y="5753100"/>
            <a:ext cx="533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 flipH="1" flipV="1">
            <a:off x="19050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 flipH="1" flipV="1">
            <a:off x="20193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5400000" flipH="1" flipV="1">
            <a:off x="20574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 flipH="1" flipV="1">
            <a:off x="20955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 flipH="1" flipV="1">
            <a:off x="22098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23241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 flipH="1" flipV="1">
            <a:off x="23622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 flipH="1" flipV="1">
            <a:off x="2209800" y="5715000"/>
            <a:ext cx="609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 flipH="1" flipV="1">
            <a:off x="24384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 flipH="1" flipV="1">
            <a:off x="2400300" y="5753100"/>
            <a:ext cx="533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 flipH="1" flipV="1">
            <a:off x="27051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 flipH="1" flipV="1">
            <a:off x="2628900" y="58293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27813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5400000" flipH="1" flipV="1">
            <a:off x="28956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5400000" flipH="1" flipV="1">
            <a:off x="30099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5400000" flipH="1" flipV="1">
            <a:off x="30861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 flipH="1" flipV="1">
            <a:off x="31242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31623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5400000" flipH="1" flipV="1">
            <a:off x="32004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5400000" flipH="1" flipV="1">
            <a:off x="3238500" y="58293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 flipH="1" flipV="1">
            <a:off x="3086100" y="5600700"/>
            <a:ext cx="838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 flipH="1" flipV="1">
            <a:off x="3390900" y="58293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5400000" flipH="1" flipV="1">
            <a:off x="35052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 flipH="1" flipV="1">
            <a:off x="3467100" y="5753100"/>
            <a:ext cx="533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5400000" flipH="1" flipV="1">
            <a:off x="38100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 flipH="1" flipV="1">
            <a:off x="36576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5400000" flipH="1" flipV="1">
            <a:off x="38100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 flipH="1" flipV="1">
            <a:off x="40005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5400000" flipH="1" flipV="1">
            <a:off x="40386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5400000" flipH="1" flipV="1">
            <a:off x="40767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 flipH="1" flipV="1">
            <a:off x="41910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5400000" flipH="1" flipV="1">
            <a:off x="43053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 flipH="1" flipV="1">
            <a:off x="43434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43815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 flipH="1" flipV="1">
            <a:off x="44196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 flipH="1" flipV="1">
            <a:off x="4457700" y="58293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 flipH="1" flipV="1">
            <a:off x="46863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47244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 flipH="1" flipV="1">
            <a:off x="47625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5400000" flipH="1" flipV="1">
            <a:off x="48768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 flipH="1" flipV="1">
            <a:off x="49911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 flipH="1" flipV="1">
            <a:off x="50673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rot="5400000" flipH="1" flipV="1">
            <a:off x="51054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 flipH="1" flipV="1">
            <a:off x="51435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5400000" flipH="1" flipV="1">
            <a:off x="51816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5400000" flipH="1" flipV="1">
            <a:off x="5219700" y="58293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 flipH="1" flipV="1">
            <a:off x="5257800" y="57912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rot="5400000" flipH="1" flipV="1">
            <a:off x="5372100" y="58293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5400000" flipH="1" flipV="1">
            <a:off x="54864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rot="5400000" flipH="1" flipV="1">
            <a:off x="56007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 flipH="1" flipV="1">
            <a:off x="57912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rot="5400000" flipH="1" flipV="1">
            <a:off x="5448300" y="5676900"/>
            <a:ext cx="685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rot="5400000" flipH="1" flipV="1">
            <a:off x="5715000" y="57912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5400000" flipH="1" flipV="1">
            <a:off x="59817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 flipH="1" flipV="1">
            <a:off x="60198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 flipH="1" flipV="1">
            <a:off x="60579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 flipH="1" flipV="1">
            <a:off x="61722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 flipH="1" flipV="1">
            <a:off x="62865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5400000" flipH="1" flipV="1">
            <a:off x="63246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5400000" flipH="1" flipV="1">
            <a:off x="63627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 flipH="1" flipV="1">
            <a:off x="64008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rot="5400000" flipH="1" flipV="1">
            <a:off x="6248400" y="5638800"/>
            <a:ext cx="762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rot="5400000" flipH="1" flipV="1">
            <a:off x="66675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5400000" flipH="1" flipV="1">
            <a:off x="6477000" y="5715000"/>
            <a:ext cx="609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5400000" flipH="1" flipV="1">
            <a:off x="67437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rot="5400000" flipH="1" flipV="1">
            <a:off x="68580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rot="5400000" flipH="1" flipV="1">
            <a:off x="6781800" y="57912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rot="5400000" flipH="1" flipV="1">
            <a:off x="70485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rot="5400000" flipH="1" flipV="1">
            <a:off x="70866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rot="5400000" flipH="1" flipV="1">
            <a:off x="71247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5400000" flipH="1" flipV="1">
            <a:off x="71628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rot="5400000" flipH="1" flipV="1">
            <a:off x="7200900" y="58293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 flipH="1" flipV="1">
            <a:off x="73533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5400000" flipH="1" flipV="1">
            <a:off x="7353300" y="58293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 flipH="1" flipV="1">
            <a:off x="74676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rot="5400000" flipH="1" flipV="1">
            <a:off x="7315200" y="5638800"/>
            <a:ext cx="762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5400000" flipH="1" flipV="1">
            <a:off x="77724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5400000" flipH="1" flipV="1">
            <a:off x="76200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7696200" y="57912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rot="5400000" flipH="1" flipV="1">
            <a:off x="7962900" y="59817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 flipH="1" flipV="1">
            <a:off x="8001000" y="59436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rot="5400000" flipH="1" flipV="1">
            <a:off x="8039100" y="59055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rot="5400000" flipH="1" flipV="1">
            <a:off x="80772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rot="5400000" flipH="1" flipV="1">
            <a:off x="8115300" y="58293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rot="5400000" flipH="1" flipV="1">
            <a:off x="8153400" y="57912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5400000" flipH="1" flipV="1">
            <a:off x="83058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rot="5400000" flipH="1" flipV="1">
            <a:off x="8077200" y="5562600"/>
            <a:ext cx="914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rot="5400000" flipH="1" flipV="1">
            <a:off x="7886700" y="5295900"/>
            <a:ext cx="1447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rot="5400000" flipH="1" flipV="1">
            <a:off x="8572500" y="58293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5400000" flipH="1" flipV="1">
            <a:off x="8534400" y="58674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rot="5400000" flipH="1" flipV="1">
            <a:off x="8610600" y="57912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5400000" flipH="1" flipV="1">
            <a:off x="8610600" y="5715000"/>
            <a:ext cx="609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5400000" flipH="1" flipV="1">
            <a:off x="8572500" y="5524500"/>
            <a:ext cx="990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rot="5400000" flipH="1" flipV="1">
            <a:off x="8572500" y="5600700"/>
            <a:ext cx="838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12" idx="3"/>
          </p:cNvCxnSpPr>
          <p:nvPr/>
        </p:nvCxnSpPr>
        <p:spPr>
          <a:xfrm rot="5400000" flipH="1" flipV="1">
            <a:off x="8591550" y="5467350"/>
            <a:ext cx="11049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6686500" y="4400500"/>
            <a:ext cx="2914712" cy="2000288"/>
          </a:xfrm>
          <a:prstGeom prst="rect">
            <a:avLst/>
          </a:prstGeom>
          <a:blipFill>
            <a:blip r:embed="rId2" cstate="print"/>
            <a:stretch>
              <a:fillRect l="35000" b="10000"/>
            </a:stretch>
          </a:blip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27147-70B2-4178-8DD6-30627629448C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7696FF-6062-425B-8153-9A8ACC4BC4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5400000">
            <a:off x="6686500" y="4400500"/>
            <a:ext cx="2914712" cy="2000288"/>
          </a:xfrm>
          <a:prstGeom prst="rect">
            <a:avLst/>
          </a:prstGeom>
          <a:blipFill>
            <a:blip r:embed="rId2" cstate="print"/>
            <a:stretch>
              <a:fillRect l="35000" b="10000"/>
            </a:stretch>
          </a:blip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27147-70B2-4178-8DD6-30627629448C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7696FF-6062-425B-8153-9A8ACC4BC4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6686500" y="4400500"/>
            <a:ext cx="2914712" cy="2000288"/>
          </a:xfrm>
          <a:prstGeom prst="rect">
            <a:avLst/>
          </a:prstGeom>
          <a:blipFill>
            <a:blip r:embed="rId2" cstate="print"/>
            <a:stretch>
              <a:fillRect l="35000" b="10000"/>
            </a:stretch>
          </a:blip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27147-70B2-4178-8DD6-30627629448C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7696FF-6062-425B-8153-9A8ACC4BC4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6686500" y="4400500"/>
            <a:ext cx="2914712" cy="2000288"/>
          </a:xfrm>
          <a:prstGeom prst="rect">
            <a:avLst/>
          </a:prstGeom>
          <a:blipFill>
            <a:blip r:embed="rId2" cstate="print"/>
            <a:stretch>
              <a:fillRect l="35000" b="10000"/>
            </a:stretch>
          </a:blip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27147-70B2-4178-8DD6-30627629448C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7696FF-6062-425B-8153-9A8ACC4BC4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27147-70B2-4178-8DD6-30627629448C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7696FF-6062-425B-8153-9A8ACC4BC4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27147-70B2-4178-8DD6-30627629448C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7696FF-6062-425B-8153-9A8ACC4BC4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ataoecd/45/57/44863843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43400"/>
            <a:ext cx="7924800" cy="1219200"/>
          </a:xfrm>
        </p:spPr>
        <p:txBody>
          <a:bodyPr rtlCol="0">
            <a:noAutofit/>
          </a:bodyPr>
          <a:lstStyle/>
          <a:p>
            <a:pPr fontAlgn="auto">
              <a:lnSpc>
                <a:spcPts val="4400"/>
              </a:lnSpc>
              <a:spcAft>
                <a:spcPts val="0"/>
              </a:spcAft>
              <a:defRPr/>
            </a:pPr>
            <a:r>
              <a:rPr lang="en-US" sz="4000" cap="none" dirty="0" smtClean="0">
                <a:solidFill>
                  <a:schemeClr val="bg1"/>
                </a:solidFill>
                <a:latin typeface="+mn-lt"/>
              </a:rPr>
              <a:t>South East Europe 2020</a:t>
            </a:r>
            <a:br>
              <a:rPr lang="en-US" sz="4000" cap="none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cap="none" dirty="0" smtClean="0">
                <a:solidFill>
                  <a:schemeClr val="bg1"/>
                </a:solidFill>
                <a:latin typeface="+mn-lt"/>
              </a:rPr>
              <a:t>Towards a Regional Growth Strategy</a:t>
            </a:r>
            <a:endParaRPr lang="en-US" sz="2800" cap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5346700"/>
            <a:ext cx="7696200" cy="444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January 2013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5181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April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sets-up a Task Force to look into targets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819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July  - Sep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Task Force meets to develop targets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20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October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approves targets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1148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targets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733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2011: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Vision adopted by the Ministers</a:t>
            </a:r>
          </a:p>
          <a:p>
            <a:endParaRPr lang="en-US" sz="1200" dirty="0"/>
          </a:p>
        </p:txBody>
      </p:sp>
      <p:cxnSp>
        <p:nvCxnSpPr>
          <p:cNvPr id="10" name="Shape 9"/>
          <p:cNvCxnSpPr>
            <a:stCxn id="9" idx="1"/>
          </p:cNvCxnSpPr>
          <p:nvPr/>
        </p:nvCxnSpPr>
        <p:spPr>
          <a:xfrm rot="10800000" flipV="1">
            <a:off x="914400" y="4149298"/>
            <a:ext cx="228600" cy="16419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6" idx="1"/>
          </p:cNvCxnSpPr>
          <p:nvPr/>
        </p:nvCxnSpPr>
        <p:spPr>
          <a:xfrm rot="10800000" flipV="1">
            <a:off x="3200400" y="3234898"/>
            <a:ext cx="228600" cy="15657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8" idx="3"/>
          </p:cNvCxnSpPr>
          <p:nvPr/>
        </p:nvCxnSpPr>
        <p:spPr>
          <a:xfrm flipV="1">
            <a:off x="6172200" y="3048000"/>
            <a:ext cx="152400" cy="13899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5" idx="1"/>
          </p:cNvCxnSpPr>
          <p:nvPr/>
        </p:nvCxnSpPr>
        <p:spPr>
          <a:xfrm rot="10800000">
            <a:off x="2590800" y="4419601"/>
            <a:ext cx="228600" cy="11774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3"/>
          </p:cNvCxnSpPr>
          <p:nvPr/>
        </p:nvCxnSpPr>
        <p:spPr>
          <a:xfrm>
            <a:off x="5867400" y="2532966"/>
            <a:ext cx="76200" cy="10484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0" y="35814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Dec 12 – Nov 13:</a:t>
            </a:r>
          </a:p>
          <a:p>
            <a:r>
              <a:rPr lang="en-US" sz="1200" dirty="0" smtClean="0"/>
              <a:t>Strategy &amp; Action plan development &amp; governance proposal</a:t>
            </a:r>
          </a:p>
          <a:p>
            <a:endParaRPr lang="en-US" sz="1200" dirty="0"/>
          </a:p>
        </p:txBody>
      </p:sp>
      <p:cxnSp>
        <p:nvCxnSpPr>
          <p:cNvPr id="16" name="Shape 15"/>
          <p:cNvCxnSpPr>
            <a:stCxn id="15" idx="1"/>
          </p:cNvCxnSpPr>
          <p:nvPr/>
        </p:nvCxnSpPr>
        <p:spPr>
          <a:xfrm rot="10800000">
            <a:off x="6629400" y="2895600"/>
            <a:ext cx="228600" cy="11936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20439789">
            <a:off x="1473705" y="49289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0462313">
            <a:off x="4140706" y="38621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279510">
            <a:off x="6805320" y="2819620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1524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2013: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strategy and governance mechanism</a:t>
            </a:r>
            <a:endParaRPr lang="en-US" sz="1200" dirty="0"/>
          </a:p>
        </p:txBody>
      </p:sp>
      <p:cxnSp>
        <p:nvCxnSpPr>
          <p:cNvPr id="21" name="Shape 20"/>
          <p:cNvCxnSpPr>
            <a:stCxn id="20" idx="3"/>
          </p:cNvCxnSpPr>
          <p:nvPr/>
        </p:nvCxnSpPr>
        <p:spPr>
          <a:xfrm>
            <a:off x="8153400" y="2031832"/>
            <a:ext cx="152400" cy="5589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apezoid 21"/>
          <p:cNvSpPr/>
          <p:nvPr/>
        </p:nvSpPr>
        <p:spPr>
          <a:xfrm rot="7192661">
            <a:off x="5418459" y="-1755421"/>
            <a:ext cx="574412" cy="10721353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0439789">
            <a:off x="1486887" y="494443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0462313">
            <a:off x="4153888" y="387763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0279510">
            <a:off x="6818502" y="2835068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43400" y="1371600"/>
            <a:ext cx="4800600" cy="4953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7" name="Rectangle 26"/>
          <p:cNvSpPr/>
          <p:nvPr/>
        </p:nvSpPr>
        <p:spPr>
          <a:xfrm>
            <a:off x="0" y="1371600"/>
            <a:ext cx="2667000" cy="4953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8" name="Rectangle 27"/>
          <p:cNvSpPr/>
          <p:nvPr/>
        </p:nvSpPr>
        <p:spPr>
          <a:xfrm>
            <a:off x="2667000" y="1371600"/>
            <a:ext cx="1676400" cy="35052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9" name="TextBox 28"/>
          <p:cNvSpPr txBox="1"/>
          <p:nvPr/>
        </p:nvSpPr>
        <p:spPr>
          <a:xfrm>
            <a:off x="5105400" y="2743200"/>
            <a:ext cx="3200400" cy="3277083"/>
          </a:xfrm>
          <a:prstGeom prst="roundRect">
            <a:avLst>
              <a:gd name="adj" fmla="val 9246"/>
            </a:avLst>
          </a:prstGeom>
          <a:solidFill>
            <a:schemeClr val="accent3">
              <a:alpha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b="1" u="sng" dirty="0" smtClean="0">
                <a:solidFill>
                  <a:schemeClr val="accent2"/>
                </a:solidFill>
              </a:rPr>
              <a:t>Done: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Positioned the SEEIC as the main regional champion of SEE 2020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Reshaped the structure of SEEIC to better reflect the needs of the process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Initiated target-setting for SEE 2020 and set up a Task Force on SEE 2020 </a:t>
            </a:r>
            <a:endParaRPr lang="bs-Latn-BA" dirty="0">
              <a:solidFill>
                <a:schemeClr val="tx2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0" dirty="0" smtClean="0"/>
              <a:t>Milestones: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Refocusing and restructuring SEEIC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5181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April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sets-up a Task Force to look into targets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819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July  - Sep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Task Force meets to develop targets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20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October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approves targets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1148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targets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733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2011: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Vision adopted by the Ministers</a:t>
            </a:r>
          </a:p>
          <a:p>
            <a:endParaRPr lang="en-US" sz="1200" dirty="0"/>
          </a:p>
        </p:txBody>
      </p:sp>
      <p:cxnSp>
        <p:nvCxnSpPr>
          <p:cNvPr id="10" name="Shape 9"/>
          <p:cNvCxnSpPr>
            <a:stCxn id="9" idx="1"/>
          </p:cNvCxnSpPr>
          <p:nvPr/>
        </p:nvCxnSpPr>
        <p:spPr>
          <a:xfrm rot="10800000" flipV="1">
            <a:off x="914400" y="4149298"/>
            <a:ext cx="228600" cy="16419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6" idx="1"/>
          </p:cNvCxnSpPr>
          <p:nvPr/>
        </p:nvCxnSpPr>
        <p:spPr>
          <a:xfrm rot="10800000" flipV="1">
            <a:off x="3200400" y="3234898"/>
            <a:ext cx="228600" cy="15657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8" idx="3"/>
          </p:cNvCxnSpPr>
          <p:nvPr/>
        </p:nvCxnSpPr>
        <p:spPr>
          <a:xfrm flipV="1">
            <a:off x="6172200" y="3048000"/>
            <a:ext cx="152400" cy="13899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5" idx="1"/>
          </p:cNvCxnSpPr>
          <p:nvPr/>
        </p:nvCxnSpPr>
        <p:spPr>
          <a:xfrm rot="10800000">
            <a:off x="2590800" y="4419601"/>
            <a:ext cx="228600" cy="11774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3"/>
          </p:cNvCxnSpPr>
          <p:nvPr/>
        </p:nvCxnSpPr>
        <p:spPr>
          <a:xfrm>
            <a:off x="5867400" y="2532966"/>
            <a:ext cx="76200" cy="10484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0" y="35814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Dec 12 – Nov 13:</a:t>
            </a:r>
          </a:p>
          <a:p>
            <a:r>
              <a:rPr lang="en-US" sz="1200" dirty="0" smtClean="0"/>
              <a:t>Strategy &amp; Action plan development &amp; governance proposal</a:t>
            </a:r>
          </a:p>
          <a:p>
            <a:endParaRPr lang="en-US" sz="1200" dirty="0"/>
          </a:p>
        </p:txBody>
      </p:sp>
      <p:cxnSp>
        <p:nvCxnSpPr>
          <p:cNvPr id="16" name="Shape 15"/>
          <p:cNvCxnSpPr>
            <a:stCxn id="15" idx="1"/>
          </p:cNvCxnSpPr>
          <p:nvPr/>
        </p:nvCxnSpPr>
        <p:spPr>
          <a:xfrm rot="10800000">
            <a:off x="6629400" y="2895600"/>
            <a:ext cx="228600" cy="11936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20439789">
            <a:off x="1473705" y="49289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0462313">
            <a:off x="4140706" y="38621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279510">
            <a:off x="6805320" y="2819620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1524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2013: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strategy and governance mechanism</a:t>
            </a:r>
            <a:endParaRPr lang="en-US" sz="1200" dirty="0"/>
          </a:p>
        </p:txBody>
      </p:sp>
      <p:cxnSp>
        <p:nvCxnSpPr>
          <p:cNvPr id="21" name="Shape 20"/>
          <p:cNvCxnSpPr>
            <a:stCxn id="20" idx="3"/>
          </p:cNvCxnSpPr>
          <p:nvPr/>
        </p:nvCxnSpPr>
        <p:spPr>
          <a:xfrm>
            <a:off x="8153400" y="2031832"/>
            <a:ext cx="152400" cy="5589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apezoid 21"/>
          <p:cNvSpPr/>
          <p:nvPr/>
        </p:nvSpPr>
        <p:spPr>
          <a:xfrm rot="7192661">
            <a:off x="5418459" y="-1755421"/>
            <a:ext cx="574412" cy="10721353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0439789">
            <a:off x="1486887" y="494443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0462313">
            <a:off x="4153888" y="387763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0279510">
            <a:off x="6818502" y="2835068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4400" y="1371600"/>
            <a:ext cx="4419600" cy="4953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7" name="Rectangle 26"/>
          <p:cNvSpPr/>
          <p:nvPr/>
        </p:nvSpPr>
        <p:spPr>
          <a:xfrm>
            <a:off x="0" y="1371600"/>
            <a:ext cx="3200400" cy="4953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8" name="Rectangle 27"/>
          <p:cNvSpPr/>
          <p:nvPr/>
        </p:nvSpPr>
        <p:spPr>
          <a:xfrm>
            <a:off x="3200400" y="3810000"/>
            <a:ext cx="1524000" cy="25146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9" name="Rectangle 28"/>
          <p:cNvSpPr/>
          <p:nvPr/>
        </p:nvSpPr>
        <p:spPr>
          <a:xfrm>
            <a:off x="3200400" y="1371600"/>
            <a:ext cx="1524000" cy="12192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0" name="TextBox 29"/>
          <p:cNvSpPr txBox="1"/>
          <p:nvPr/>
        </p:nvSpPr>
        <p:spPr>
          <a:xfrm>
            <a:off x="4953000" y="2590801"/>
            <a:ext cx="3352800" cy="3200400"/>
          </a:xfrm>
          <a:prstGeom prst="roundRect">
            <a:avLst>
              <a:gd name="adj" fmla="val 8764"/>
            </a:avLst>
          </a:prstGeom>
          <a:solidFill>
            <a:schemeClr val="accent3">
              <a:alpha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b="1" u="sng" dirty="0" smtClean="0">
                <a:solidFill>
                  <a:schemeClr val="accent2"/>
                </a:solidFill>
              </a:rPr>
              <a:t>Done: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Two meetings held to (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) identify appropriate policy areas for setting targets, (ii) establish baseline and (iii) determine targets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11 regional headline targets determined with corresponding 77 national targets</a:t>
            </a:r>
            <a:endParaRPr lang="bs-Latn-BA" dirty="0">
              <a:solidFill>
                <a:schemeClr val="tx2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0" dirty="0" smtClean="0"/>
              <a:t>Milestones: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Target-setting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5181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April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sets-up a Task Force to look into targets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819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July  - Sep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Task Force meets to develop targets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20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October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approves targets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1148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targets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733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2011: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Vision adopted by the Ministers</a:t>
            </a:r>
          </a:p>
          <a:p>
            <a:endParaRPr lang="en-US" sz="1200" dirty="0"/>
          </a:p>
        </p:txBody>
      </p:sp>
      <p:cxnSp>
        <p:nvCxnSpPr>
          <p:cNvPr id="10" name="Shape 9"/>
          <p:cNvCxnSpPr>
            <a:stCxn id="9" idx="1"/>
          </p:cNvCxnSpPr>
          <p:nvPr/>
        </p:nvCxnSpPr>
        <p:spPr>
          <a:xfrm rot="10800000" flipV="1">
            <a:off x="914400" y="4149298"/>
            <a:ext cx="228600" cy="16419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6" idx="1"/>
          </p:cNvCxnSpPr>
          <p:nvPr/>
        </p:nvCxnSpPr>
        <p:spPr>
          <a:xfrm rot="10800000" flipV="1">
            <a:off x="3200400" y="3234898"/>
            <a:ext cx="228600" cy="15657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8" idx="3"/>
          </p:cNvCxnSpPr>
          <p:nvPr/>
        </p:nvCxnSpPr>
        <p:spPr>
          <a:xfrm flipV="1">
            <a:off x="6172200" y="3048000"/>
            <a:ext cx="152400" cy="13899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5" idx="1"/>
          </p:cNvCxnSpPr>
          <p:nvPr/>
        </p:nvCxnSpPr>
        <p:spPr>
          <a:xfrm rot="10800000">
            <a:off x="2590800" y="4419601"/>
            <a:ext cx="228600" cy="11774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3"/>
          </p:cNvCxnSpPr>
          <p:nvPr/>
        </p:nvCxnSpPr>
        <p:spPr>
          <a:xfrm>
            <a:off x="5867400" y="2532966"/>
            <a:ext cx="76200" cy="10484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0" y="35814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Dec 12 – Nov 13:</a:t>
            </a:r>
          </a:p>
          <a:p>
            <a:r>
              <a:rPr lang="en-US" sz="1200" dirty="0" smtClean="0"/>
              <a:t>Strategy &amp; Action plan development &amp; governance proposal</a:t>
            </a:r>
          </a:p>
          <a:p>
            <a:endParaRPr lang="en-US" sz="1200" dirty="0"/>
          </a:p>
        </p:txBody>
      </p:sp>
      <p:cxnSp>
        <p:nvCxnSpPr>
          <p:cNvPr id="16" name="Shape 15"/>
          <p:cNvCxnSpPr>
            <a:stCxn id="15" idx="1"/>
          </p:cNvCxnSpPr>
          <p:nvPr/>
        </p:nvCxnSpPr>
        <p:spPr>
          <a:xfrm rot="10800000">
            <a:off x="6629400" y="2895600"/>
            <a:ext cx="228600" cy="11936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20439789">
            <a:off x="1473705" y="49289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0462313">
            <a:off x="4140706" y="38621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279510">
            <a:off x="6805320" y="2819620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1524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2013: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strategy and governance mechanism</a:t>
            </a:r>
            <a:endParaRPr lang="en-US" sz="1200" dirty="0"/>
          </a:p>
        </p:txBody>
      </p:sp>
      <p:cxnSp>
        <p:nvCxnSpPr>
          <p:cNvPr id="21" name="Shape 20"/>
          <p:cNvCxnSpPr>
            <a:stCxn id="20" idx="3"/>
          </p:cNvCxnSpPr>
          <p:nvPr/>
        </p:nvCxnSpPr>
        <p:spPr>
          <a:xfrm>
            <a:off x="8153400" y="2031832"/>
            <a:ext cx="152400" cy="5589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apezoid 21"/>
          <p:cNvSpPr/>
          <p:nvPr/>
        </p:nvSpPr>
        <p:spPr>
          <a:xfrm rot="7192661">
            <a:off x="5418459" y="-1755421"/>
            <a:ext cx="574412" cy="10721353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0439789">
            <a:off x="1486887" y="494443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0462313">
            <a:off x="4153888" y="387763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0279510">
            <a:off x="6818502" y="2835068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0" y="1371600"/>
            <a:ext cx="3048000" cy="4953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7" name="Rectangle 26"/>
          <p:cNvSpPr/>
          <p:nvPr/>
        </p:nvSpPr>
        <p:spPr>
          <a:xfrm>
            <a:off x="0" y="1371600"/>
            <a:ext cx="4648200" cy="4953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8" name="Rectangle 27"/>
          <p:cNvSpPr/>
          <p:nvPr/>
        </p:nvSpPr>
        <p:spPr>
          <a:xfrm>
            <a:off x="4648200" y="3048000"/>
            <a:ext cx="1447800" cy="32766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9" name="Rectangle 28"/>
          <p:cNvSpPr/>
          <p:nvPr/>
        </p:nvSpPr>
        <p:spPr>
          <a:xfrm>
            <a:off x="4648200" y="1371600"/>
            <a:ext cx="1447800" cy="762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0" name="TextBox 29"/>
          <p:cNvSpPr txBox="1"/>
          <p:nvPr/>
        </p:nvSpPr>
        <p:spPr>
          <a:xfrm>
            <a:off x="914400" y="2133600"/>
            <a:ext cx="3352800" cy="3132591"/>
          </a:xfrm>
          <a:prstGeom prst="roundRect">
            <a:avLst>
              <a:gd name="adj" fmla="val 8764"/>
            </a:avLst>
          </a:prstGeom>
          <a:solidFill>
            <a:schemeClr val="accent3">
              <a:alpha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b="1" u="sng" dirty="0" smtClean="0">
                <a:solidFill>
                  <a:schemeClr val="accent2"/>
                </a:solidFill>
              </a:rPr>
              <a:t>Done: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9 out of 11 proposals for targets  endorsed, with further two (tertiary education and enterprise creation) currently under review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Draft Ministerial statement reviewed and endorsed after amendments</a:t>
            </a:r>
            <a:endParaRPr lang="bs-Latn-BA" dirty="0">
              <a:solidFill>
                <a:schemeClr val="tx2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0" dirty="0" smtClean="0"/>
              <a:t>Milestones: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Target-setting and buy-in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5181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April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sets-up a Task Force to look into targets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819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July  - Sep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Task Force meets to develop targets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20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October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approves targets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1148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targets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733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2011: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Vision adopted by the Ministers</a:t>
            </a:r>
          </a:p>
          <a:p>
            <a:endParaRPr lang="en-US" sz="1200" dirty="0"/>
          </a:p>
        </p:txBody>
      </p:sp>
      <p:cxnSp>
        <p:nvCxnSpPr>
          <p:cNvPr id="10" name="Shape 9"/>
          <p:cNvCxnSpPr>
            <a:stCxn id="9" idx="1"/>
          </p:cNvCxnSpPr>
          <p:nvPr/>
        </p:nvCxnSpPr>
        <p:spPr>
          <a:xfrm rot="10800000" flipV="1">
            <a:off x="914400" y="4149298"/>
            <a:ext cx="228600" cy="16419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6" idx="1"/>
          </p:cNvCxnSpPr>
          <p:nvPr/>
        </p:nvCxnSpPr>
        <p:spPr>
          <a:xfrm rot="10800000" flipV="1">
            <a:off x="3200400" y="3234898"/>
            <a:ext cx="228600" cy="15657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8" idx="3"/>
          </p:cNvCxnSpPr>
          <p:nvPr/>
        </p:nvCxnSpPr>
        <p:spPr>
          <a:xfrm flipV="1">
            <a:off x="6172200" y="3048000"/>
            <a:ext cx="152400" cy="13899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5" idx="1"/>
          </p:cNvCxnSpPr>
          <p:nvPr/>
        </p:nvCxnSpPr>
        <p:spPr>
          <a:xfrm rot="10800000">
            <a:off x="2590800" y="4419601"/>
            <a:ext cx="228600" cy="11774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3"/>
          </p:cNvCxnSpPr>
          <p:nvPr/>
        </p:nvCxnSpPr>
        <p:spPr>
          <a:xfrm>
            <a:off x="5867400" y="2532966"/>
            <a:ext cx="76200" cy="10484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0" y="35814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Dec 12 – Nov 13:</a:t>
            </a:r>
          </a:p>
          <a:p>
            <a:r>
              <a:rPr lang="en-US" sz="1200" dirty="0" smtClean="0"/>
              <a:t>Strategy &amp; Action plan development &amp; governance proposal</a:t>
            </a:r>
          </a:p>
          <a:p>
            <a:endParaRPr lang="en-US" sz="1200" dirty="0"/>
          </a:p>
        </p:txBody>
      </p:sp>
      <p:cxnSp>
        <p:nvCxnSpPr>
          <p:cNvPr id="16" name="Shape 15"/>
          <p:cNvCxnSpPr>
            <a:stCxn id="15" idx="1"/>
          </p:cNvCxnSpPr>
          <p:nvPr/>
        </p:nvCxnSpPr>
        <p:spPr>
          <a:xfrm rot="10800000">
            <a:off x="6629400" y="2895600"/>
            <a:ext cx="228600" cy="11936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20439789">
            <a:off x="1473705" y="49289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0462313">
            <a:off x="4140706" y="38621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279510">
            <a:off x="6805320" y="2819620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1524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2013: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strategy and governance mechanism</a:t>
            </a:r>
            <a:endParaRPr lang="en-US" sz="1200" dirty="0"/>
          </a:p>
        </p:txBody>
      </p:sp>
      <p:cxnSp>
        <p:nvCxnSpPr>
          <p:cNvPr id="21" name="Shape 20"/>
          <p:cNvCxnSpPr>
            <a:stCxn id="20" idx="3"/>
          </p:cNvCxnSpPr>
          <p:nvPr/>
        </p:nvCxnSpPr>
        <p:spPr>
          <a:xfrm>
            <a:off x="8153400" y="2031832"/>
            <a:ext cx="152400" cy="5589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apezoid 21"/>
          <p:cNvSpPr/>
          <p:nvPr/>
        </p:nvSpPr>
        <p:spPr>
          <a:xfrm rot="7192661">
            <a:off x="5418459" y="-1755421"/>
            <a:ext cx="574412" cy="10721353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0439789">
            <a:off x="1486887" y="494443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0462313">
            <a:off x="4153888" y="387763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0279510">
            <a:off x="6818502" y="2835068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24600" y="1371600"/>
            <a:ext cx="2819400" cy="4953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7" name="Rectangle 26"/>
          <p:cNvSpPr/>
          <p:nvPr/>
        </p:nvSpPr>
        <p:spPr>
          <a:xfrm>
            <a:off x="0" y="1371600"/>
            <a:ext cx="4876800" cy="4953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8" name="Rectangle 27"/>
          <p:cNvSpPr/>
          <p:nvPr/>
        </p:nvSpPr>
        <p:spPr>
          <a:xfrm>
            <a:off x="4876800" y="1371600"/>
            <a:ext cx="1447800" cy="25146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9" name="Rectangle 28"/>
          <p:cNvSpPr/>
          <p:nvPr/>
        </p:nvSpPr>
        <p:spPr>
          <a:xfrm>
            <a:off x="4876800" y="4953000"/>
            <a:ext cx="1447800" cy="13716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0" dirty="0" smtClean="0"/>
              <a:t>Milestones: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Political commitments</a:t>
            </a:r>
            <a:endParaRPr lang="en-US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914400" y="2133601"/>
            <a:ext cx="3352800" cy="1752599"/>
          </a:xfrm>
          <a:prstGeom prst="roundRect">
            <a:avLst>
              <a:gd name="adj" fmla="val 8764"/>
            </a:avLst>
          </a:prstGeom>
          <a:solidFill>
            <a:schemeClr val="accent3">
              <a:alpha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b="1" u="sng" dirty="0" smtClean="0">
                <a:solidFill>
                  <a:schemeClr val="accent2"/>
                </a:solidFill>
              </a:rPr>
              <a:t>Done: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Adoption of targets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Mandate for strategy development and monitoring and governance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Milestones: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Targets set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00200"/>
          <a:ext cx="8229600" cy="4495806"/>
        </p:xfrm>
        <a:graphic>
          <a:graphicData uri="http://schemas.openxmlformats.org/drawingml/2006/table">
            <a:tbl>
              <a:tblPr/>
              <a:tblGrid>
                <a:gridCol w="6522845"/>
                <a:gridCol w="895624"/>
                <a:gridCol w="811131"/>
              </a:tblGrid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Overall strategic goals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Increase of GDP PPP per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cap relative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the EU (% of EU 27 GDP PPP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p/c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avg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Growth of Total Trade in Goods and Services (in EUR million)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89,884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212,520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Reduction of Trade Deficit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/Improvement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Trade Balance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-14.1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-11.6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Integrated growth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 Growth of intra-regional trade in goods (in million EUR)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12,507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42,120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 Growth of Overall FDI Inflows (in current EUR million)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3,334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7,527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Smart Growth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 Growth of GDP per Person Employed (in EUR)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18,371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24,462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Sustainable Growth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7. Growth of enterprise creation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30,107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36,100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 Growth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Exports of Goods and Services per capita (in EUR)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1,844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4,221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Inclusive Growth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 Growth of Overall Employment Rate (per cent of 15+)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40.2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45.2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10. Increase Population With Tertiary Education Within the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Regional Workforce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1.7 mil.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 million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Governance for Growth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 Increase Government Effectiveness (as measured by WBI indicator)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400" b="0" dirty="0" smtClean="0"/>
              <a:t>Select SEE 2020 targets: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/>
              <a:t>Convergence</a:t>
            </a:r>
            <a:endParaRPr lang="bs-Latn-B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7162800" cy="495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7755649" y="1981200"/>
            <a:ext cx="152400" cy="152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Rectangle 9"/>
          <p:cNvSpPr/>
          <p:nvPr/>
        </p:nvSpPr>
        <p:spPr>
          <a:xfrm>
            <a:off x="7755649" y="2286000"/>
            <a:ext cx="152400" cy="152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TextBox 10"/>
          <p:cNvSpPr txBox="1"/>
          <p:nvPr/>
        </p:nvSpPr>
        <p:spPr>
          <a:xfrm>
            <a:off x="7908049" y="19050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2010</a:t>
            </a:r>
            <a:endParaRPr lang="bs-Latn-B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908049" y="22098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2020</a:t>
            </a:r>
            <a:endParaRPr lang="bs-Latn-B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/>
              <a:t>Select SEE 2020 targets: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/>
              <a:t>Total trade</a:t>
            </a:r>
            <a:endParaRPr lang="bs-Latn-B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56" y="1447801"/>
            <a:ext cx="7203844" cy="455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755649" y="1981200"/>
            <a:ext cx="152400" cy="152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Rectangle 5"/>
          <p:cNvSpPr/>
          <p:nvPr/>
        </p:nvSpPr>
        <p:spPr>
          <a:xfrm>
            <a:off x="7755649" y="2286000"/>
            <a:ext cx="152400" cy="152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TextBox 6"/>
          <p:cNvSpPr txBox="1"/>
          <p:nvPr/>
        </p:nvSpPr>
        <p:spPr>
          <a:xfrm>
            <a:off x="7908049" y="19050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2010</a:t>
            </a:r>
            <a:endParaRPr lang="bs-Latn-B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908049" y="22098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2020</a:t>
            </a:r>
            <a:endParaRPr lang="bs-Latn-B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152400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mil EUR</a:t>
            </a:r>
            <a:endParaRPr lang="bs-Latn-B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/>
              <a:t>Select SEE 2020 targets: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/>
              <a:t>Intra-regional trade</a:t>
            </a:r>
            <a:endParaRPr lang="bs-Latn-B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54771"/>
            <a:ext cx="7467600" cy="407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755649" y="1981200"/>
            <a:ext cx="152400" cy="152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Rectangle 5"/>
          <p:cNvSpPr/>
          <p:nvPr/>
        </p:nvSpPr>
        <p:spPr>
          <a:xfrm>
            <a:off x="7755649" y="2286000"/>
            <a:ext cx="152400" cy="152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TextBox 6"/>
          <p:cNvSpPr txBox="1"/>
          <p:nvPr/>
        </p:nvSpPr>
        <p:spPr>
          <a:xfrm>
            <a:off x="7908049" y="19050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2010</a:t>
            </a:r>
            <a:endParaRPr lang="bs-Latn-B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908049" y="22098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2020</a:t>
            </a:r>
            <a:endParaRPr lang="bs-Latn-B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152400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mil EUR</a:t>
            </a:r>
            <a:endParaRPr lang="bs-Latn-B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/>
              <a:t>Select SEE 2020 targets: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/>
              <a:t>Exports per capita</a:t>
            </a:r>
            <a:endParaRPr lang="bs-Latn-B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524000"/>
            <a:ext cx="7391399" cy="475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755649" y="1981200"/>
            <a:ext cx="152400" cy="152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Rectangle 5"/>
          <p:cNvSpPr/>
          <p:nvPr/>
        </p:nvSpPr>
        <p:spPr>
          <a:xfrm>
            <a:off x="7755649" y="2286000"/>
            <a:ext cx="152400" cy="152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TextBox 6"/>
          <p:cNvSpPr txBox="1"/>
          <p:nvPr/>
        </p:nvSpPr>
        <p:spPr>
          <a:xfrm>
            <a:off x="7908049" y="19050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2010</a:t>
            </a:r>
            <a:endParaRPr lang="bs-Latn-B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908049" y="22098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2020</a:t>
            </a:r>
            <a:endParaRPr lang="bs-Latn-B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152400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mil EUR</a:t>
            </a:r>
            <a:endParaRPr lang="bs-Latn-BA" sz="16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71800" y="2133600"/>
            <a:ext cx="0" cy="3657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8200" y="2133600"/>
            <a:ext cx="0" cy="36576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32175"/>
            <a:ext cx="6705600" cy="4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/>
              <a:t>Select SEE 2020 targets: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/>
              <a:t>Employment rate</a:t>
            </a:r>
            <a:endParaRPr lang="bs-Latn-BA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14800" y="2362200"/>
            <a:ext cx="0" cy="3505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24400" y="2362200"/>
            <a:ext cx="0" cy="3429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755649" y="1981200"/>
            <a:ext cx="152400" cy="152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Rectangle 10"/>
          <p:cNvSpPr/>
          <p:nvPr/>
        </p:nvSpPr>
        <p:spPr>
          <a:xfrm>
            <a:off x="7755649" y="2286000"/>
            <a:ext cx="152400" cy="152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TextBox 11"/>
          <p:cNvSpPr txBox="1"/>
          <p:nvPr/>
        </p:nvSpPr>
        <p:spPr>
          <a:xfrm>
            <a:off x="7908049" y="19050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2010</a:t>
            </a:r>
            <a:endParaRPr lang="bs-Latn-BA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908049" y="22098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2020</a:t>
            </a:r>
            <a:endParaRPr lang="bs-Latn-B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all begun…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Emergence of multiple regional cooperation frameworks requiring coherence &amp; coordination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Need to anchor reform efforts into an overarching growth and development agenda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Provide RCC with a mandate to perform its role to its fullest potential</a:t>
            </a:r>
            <a:endParaRPr lang="bs-Latn-B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5181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April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sets-up a Task Force to look into targets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819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July  - Sep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Task Force meets to develop targets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20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October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approves targets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1148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targets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733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2011: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Vision adopted by the Ministers</a:t>
            </a:r>
          </a:p>
          <a:p>
            <a:endParaRPr lang="en-US" sz="1200" dirty="0"/>
          </a:p>
        </p:txBody>
      </p:sp>
      <p:cxnSp>
        <p:nvCxnSpPr>
          <p:cNvPr id="10" name="Shape 9"/>
          <p:cNvCxnSpPr>
            <a:stCxn id="9" idx="1"/>
          </p:cNvCxnSpPr>
          <p:nvPr/>
        </p:nvCxnSpPr>
        <p:spPr>
          <a:xfrm rot="10800000" flipV="1">
            <a:off x="914400" y="4149298"/>
            <a:ext cx="228600" cy="16419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6" idx="1"/>
          </p:cNvCxnSpPr>
          <p:nvPr/>
        </p:nvCxnSpPr>
        <p:spPr>
          <a:xfrm rot="10800000" flipV="1">
            <a:off x="3200400" y="3234898"/>
            <a:ext cx="228600" cy="15657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8" idx="3"/>
          </p:cNvCxnSpPr>
          <p:nvPr/>
        </p:nvCxnSpPr>
        <p:spPr>
          <a:xfrm flipV="1">
            <a:off x="6172200" y="3048000"/>
            <a:ext cx="152400" cy="13899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5" idx="1"/>
          </p:cNvCxnSpPr>
          <p:nvPr/>
        </p:nvCxnSpPr>
        <p:spPr>
          <a:xfrm rot="10800000">
            <a:off x="2590800" y="4419601"/>
            <a:ext cx="228600" cy="11774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3"/>
          </p:cNvCxnSpPr>
          <p:nvPr/>
        </p:nvCxnSpPr>
        <p:spPr>
          <a:xfrm>
            <a:off x="5867400" y="2532966"/>
            <a:ext cx="76200" cy="10484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0" y="35814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Dec 12 – Nov 13:</a:t>
            </a:r>
          </a:p>
          <a:p>
            <a:r>
              <a:rPr lang="en-US" sz="1200" dirty="0" smtClean="0"/>
              <a:t>Strategy &amp; Action plan development &amp; governance proposal</a:t>
            </a:r>
          </a:p>
          <a:p>
            <a:endParaRPr lang="en-US" sz="1200" dirty="0"/>
          </a:p>
        </p:txBody>
      </p:sp>
      <p:cxnSp>
        <p:nvCxnSpPr>
          <p:cNvPr id="16" name="Shape 15"/>
          <p:cNvCxnSpPr>
            <a:stCxn id="15" idx="1"/>
          </p:cNvCxnSpPr>
          <p:nvPr/>
        </p:nvCxnSpPr>
        <p:spPr>
          <a:xfrm rot="10800000">
            <a:off x="6629400" y="2895600"/>
            <a:ext cx="228600" cy="11936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20439789">
            <a:off x="1473705" y="49289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0462313">
            <a:off x="4140706" y="38621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279510">
            <a:off x="6805320" y="2819620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1524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2013: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strategy and governance mechanism</a:t>
            </a:r>
            <a:endParaRPr lang="en-US" sz="1200" dirty="0"/>
          </a:p>
        </p:txBody>
      </p:sp>
      <p:cxnSp>
        <p:nvCxnSpPr>
          <p:cNvPr id="21" name="Shape 20"/>
          <p:cNvCxnSpPr>
            <a:stCxn id="20" idx="3"/>
          </p:cNvCxnSpPr>
          <p:nvPr/>
        </p:nvCxnSpPr>
        <p:spPr>
          <a:xfrm>
            <a:off x="8153400" y="2031832"/>
            <a:ext cx="152400" cy="5589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apezoid 21"/>
          <p:cNvSpPr/>
          <p:nvPr/>
        </p:nvSpPr>
        <p:spPr>
          <a:xfrm rot="7192661">
            <a:off x="5418459" y="-1755421"/>
            <a:ext cx="574412" cy="10721353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0439789">
            <a:off x="1486887" y="494443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0462313">
            <a:off x="4153888" y="387763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0279510">
            <a:off x="6818502" y="2835068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371600"/>
            <a:ext cx="6629400" cy="4953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7" name="Rectangle 26"/>
          <p:cNvSpPr/>
          <p:nvPr/>
        </p:nvSpPr>
        <p:spPr>
          <a:xfrm>
            <a:off x="8534400" y="1371600"/>
            <a:ext cx="609600" cy="4953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8" name="TextBox 27"/>
          <p:cNvSpPr txBox="1"/>
          <p:nvPr/>
        </p:nvSpPr>
        <p:spPr>
          <a:xfrm>
            <a:off x="2667000" y="2057400"/>
            <a:ext cx="3352800" cy="1099837"/>
          </a:xfrm>
          <a:prstGeom prst="roundRect">
            <a:avLst>
              <a:gd name="adj" fmla="val 8764"/>
            </a:avLst>
          </a:prstGeom>
          <a:solidFill>
            <a:schemeClr val="accent2">
              <a:alpha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accent3"/>
                </a:solidFill>
              </a:rPr>
              <a:t>	</a:t>
            </a:r>
            <a:r>
              <a:rPr lang="en-US" b="1" u="sng" dirty="0" smtClean="0">
                <a:solidFill>
                  <a:schemeClr val="accent3"/>
                </a:solidFill>
              </a:rPr>
              <a:t>To Be Done: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Strategy and Action Plan development by Nov 2013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0" dirty="0" smtClean="0"/>
              <a:t>Milestones: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Strategy and Action Plan Development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2020 Development Process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A distributed approach: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Divest development  of SEE 2020 to regional structures that:</a:t>
            </a:r>
          </a:p>
          <a:p>
            <a:pPr lvl="1"/>
            <a:r>
              <a:rPr lang="en-US" sz="2000" dirty="0" smtClean="0"/>
              <a:t>Are able to play a leading role within each pillar</a:t>
            </a:r>
          </a:p>
          <a:p>
            <a:pPr lvl="1"/>
            <a:r>
              <a:rPr lang="en-US" sz="2000" dirty="0" smtClean="0"/>
              <a:t>Are functionally aligned with SEE 2020</a:t>
            </a:r>
          </a:p>
          <a:p>
            <a:pPr lvl="1"/>
            <a:r>
              <a:rPr lang="en-US" sz="2000" dirty="0" smtClean="0"/>
              <a:t>Have capacity to work on development and can build capacity for implementation</a:t>
            </a:r>
          </a:p>
          <a:p>
            <a:pPr lvl="1"/>
            <a:r>
              <a:rPr lang="en-US" sz="2000" dirty="0" smtClean="0"/>
              <a:t>Have, or are willing to put in place adequate governance mechanisms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Coordinate development of joint objectives, actions and indicators at the regional level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Verify through national administrations (shaping governance)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Coordinate at RCC level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endParaRPr lang="bs-Latn-B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020762"/>
          </a:xfrm>
        </p:spPr>
        <p:txBody>
          <a:bodyPr/>
          <a:lstStyle/>
          <a:p>
            <a:r>
              <a:rPr lang="en-US" sz="3800" dirty="0" smtClean="0"/>
              <a:t>Proposal for de-centralized development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0" dirty="0" smtClean="0"/>
              <a:t>(Example: Integrated growth pillar)</a:t>
            </a:r>
            <a:endParaRPr lang="bs-Latn-BA" b="0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2590800" cy="495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Rectangle 6"/>
          <p:cNvSpPr/>
          <p:nvPr/>
        </p:nvSpPr>
        <p:spPr>
          <a:xfrm>
            <a:off x="2590800" y="1371600"/>
            <a:ext cx="3810000" cy="4953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Rectangle 7"/>
          <p:cNvSpPr/>
          <p:nvPr/>
        </p:nvSpPr>
        <p:spPr>
          <a:xfrm>
            <a:off x="6400800" y="1371600"/>
            <a:ext cx="2743200" cy="4953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TextBox 8"/>
          <p:cNvSpPr txBox="1"/>
          <p:nvPr/>
        </p:nvSpPr>
        <p:spPr>
          <a:xfrm>
            <a:off x="152400" y="1447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RCC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1447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Regional structure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144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administration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2209800"/>
            <a:ext cx="1828800" cy="53340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Integrated growth</a:t>
            </a:r>
            <a:endParaRPr lang="bs-Latn-BA" sz="1600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>
            <a:stCxn id="12" idx="3"/>
            <a:endCxn id="19" idx="1"/>
          </p:cNvCxnSpPr>
          <p:nvPr/>
        </p:nvCxnSpPr>
        <p:spPr>
          <a:xfrm>
            <a:off x="2438400" y="2476500"/>
            <a:ext cx="3810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819400" y="2209800"/>
            <a:ext cx="1524000" cy="53340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CEFTA 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(Trade)</a:t>
            </a:r>
            <a:endParaRPr lang="bs-Latn-BA" sz="1600" dirty="0">
              <a:solidFill>
                <a:schemeClr val="tx2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0" y="2209800"/>
            <a:ext cx="1600200" cy="53340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Line Ministry</a:t>
            </a:r>
            <a:endParaRPr lang="bs-Latn-BA" sz="1600" dirty="0">
              <a:solidFill>
                <a:schemeClr val="tx2"/>
              </a:solidFill>
            </a:endParaRPr>
          </a:p>
        </p:txBody>
      </p:sp>
      <p:sp>
        <p:nvSpPr>
          <p:cNvPr id="41" name="Flowchart: Decision 40"/>
          <p:cNvSpPr/>
          <p:nvPr/>
        </p:nvSpPr>
        <p:spPr>
          <a:xfrm>
            <a:off x="2880000" y="5029200"/>
            <a:ext cx="3276600" cy="1219200"/>
          </a:xfrm>
          <a:prstGeom prst="flowChartDecision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CEFTA Joint Committee/SEEIC  Ministerial</a:t>
            </a:r>
            <a:endParaRPr lang="bs-Latn-BA" sz="1400" dirty="0">
              <a:solidFill>
                <a:schemeClr val="tx2"/>
              </a:solidFill>
            </a:endParaRPr>
          </a:p>
        </p:txBody>
      </p:sp>
      <p:cxnSp>
        <p:nvCxnSpPr>
          <p:cNvPr id="59" name="Shape 58"/>
          <p:cNvCxnSpPr>
            <a:stCxn id="41" idx="1"/>
            <a:endCxn id="87" idx="2"/>
          </p:cNvCxnSpPr>
          <p:nvPr/>
        </p:nvCxnSpPr>
        <p:spPr>
          <a:xfrm rot="10800000">
            <a:off x="1562100" y="4552484"/>
            <a:ext cx="1317900" cy="1086316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5486400" y="3276600"/>
            <a:ext cx="838200" cy="53340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Advisor</a:t>
            </a:r>
            <a:endParaRPr lang="bs-Latn-BA" sz="1400" dirty="0">
              <a:solidFill>
                <a:schemeClr val="tx2"/>
              </a:solidFill>
            </a:endParaRPr>
          </a:p>
        </p:txBody>
      </p:sp>
      <p:cxnSp>
        <p:nvCxnSpPr>
          <p:cNvPr id="71" name="Shape 70"/>
          <p:cNvCxnSpPr>
            <a:stCxn id="19" idx="2"/>
            <a:endCxn id="27" idx="0"/>
          </p:cNvCxnSpPr>
          <p:nvPr/>
        </p:nvCxnSpPr>
        <p:spPr>
          <a:xfrm rot="16200000" flipH="1">
            <a:off x="3581400" y="2743200"/>
            <a:ext cx="914400" cy="91440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hape 70"/>
          <p:cNvCxnSpPr>
            <a:stCxn id="27" idx="2"/>
            <a:endCxn id="41" idx="0"/>
          </p:cNvCxnSpPr>
          <p:nvPr/>
        </p:nvCxnSpPr>
        <p:spPr>
          <a:xfrm rot="16200000" flipH="1">
            <a:off x="4319387" y="4830286"/>
            <a:ext cx="375327" cy="2250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owchart: Document 86"/>
          <p:cNvSpPr/>
          <p:nvPr/>
        </p:nvSpPr>
        <p:spPr>
          <a:xfrm>
            <a:off x="914400" y="3200400"/>
            <a:ext cx="1295400" cy="1447800"/>
          </a:xfrm>
          <a:prstGeom prst="flowChartDocumen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SEE 2020 Strategy and Action Plan</a:t>
            </a:r>
          </a:p>
          <a:p>
            <a:pPr>
              <a:buFontTx/>
              <a:buChar char="-"/>
            </a:pPr>
            <a:endParaRPr lang="bs-Latn-BA" sz="1600" dirty="0">
              <a:solidFill>
                <a:schemeClr val="tx2"/>
              </a:solidFill>
            </a:endParaRPr>
          </a:p>
        </p:txBody>
      </p:sp>
      <p:cxnSp>
        <p:nvCxnSpPr>
          <p:cNvPr id="88" name="Shape 87"/>
          <p:cNvCxnSpPr>
            <a:stCxn id="12" idx="2"/>
            <a:endCxn id="87" idx="0"/>
          </p:cNvCxnSpPr>
          <p:nvPr/>
        </p:nvCxnSpPr>
        <p:spPr>
          <a:xfrm rot="16200000" flipH="1">
            <a:off x="1314450" y="2952750"/>
            <a:ext cx="457200" cy="3810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hape 96"/>
          <p:cNvCxnSpPr>
            <a:endCxn id="12" idx="1"/>
          </p:cNvCxnSpPr>
          <p:nvPr/>
        </p:nvCxnSpPr>
        <p:spPr>
          <a:xfrm rot="16200000" flipH="1">
            <a:off x="171450" y="2038350"/>
            <a:ext cx="571500" cy="304800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hape 109"/>
          <p:cNvCxnSpPr>
            <a:stCxn id="41" idx="3"/>
            <a:endCxn id="30" idx="2"/>
          </p:cNvCxnSpPr>
          <p:nvPr/>
        </p:nvCxnSpPr>
        <p:spPr>
          <a:xfrm flipV="1">
            <a:off x="6156600" y="4552484"/>
            <a:ext cx="1501500" cy="1086316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Document 29"/>
          <p:cNvSpPr/>
          <p:nvPr/>
        </p:nvSpPr>
        <p:spPr>
          <a:xfrm>
            <a:off x="7010400" y="3200400"/>
            <a:ext cx="1295400" cy="1447800"/>
          </a:xfrm>
          <a:prstGeom prst="flowChartDocumen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National development strategies</a:t>
            </a:r>
            <a:endParaRPr lang="bs-Latn-BA" sz="1600" dirty="0">
              <a:solidFill>
                <a:schemeClr val="tx2"/>
              </a:solidFill>
            </a:endParaRPr>
          </a:p>
        </p:txBody>
      </p:sp>
      <p:cxnSp>
        <p:nvCxnSpPr>
          <p:cNvPr id="39" name="Shape 109"/>
          <p:cNvCxnSpPr>
            <a:stCxn id="30" idx="0"/>
            <a:endCxn id="22" idx="2"/>
          </p:cNvCxnSpPr>
          <p:nvPr/>
        </p:nvCxnSpPr>
        <p:spPr>
          <a:xfrm rot="5400000" flipH="1" flipV="1">
            <a:off x="7429500" y="2971800"/>
            <a:ext cx="457200" cy="1270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7200" y="1752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(Distributes responsibility for trade and investment policy)</a:t>
            </a:r>
            <a:endParaRPr lang="bs-Latn-BA" sz="1200" dirty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648200" y="2209800"/>
            <a:ext cx="1524000" cy="53340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SEEIC (investment)</a:t>
            </a:r>
            <a:endParaRPr lang="bs-Latn-BA" sz="1600" dirty="0">
              <a:solidFill>
                <a:schemeClr val="tx2"/>
              </a:solidFill>
            </a:endParaRPr>
          </a:p>
        </p:txBody>
      </p:sp>
      <p:cxnSp>
        <p:nvCxnSpPr>
          <p:cNvPr id="61" name="Elbow Connector 60"/>
          <p:cNvCxnSpPr>
            <a:stCxn id="22" idx="0"/>
            <a:endCxn id="57" idx="0"/>
          </p:cNvCxnSpPr>
          <p:nvPr/>
        </p:nvCxnSpPr>
        <p:spPr>
          <a:xfrm rot="16200000" flipV="1">
            <a:off x="6534150" y="1085850"/>
            <a:ext cx="12700" cy="2247900"/>
          </a:xfrm>
          <a:prstGeom prst="bentConnector3">
            <a:avLst>
              <a:gd name="adj1" fmla="val 180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22" idx="0"/>
            <a:endCxn id="19" idx="0"/>
          </p:cNvCxnSpPr>
          <p:nvPr/>
        </p:nvCxnSpPr>
        <p:spPr>
          <a:xfrm rot="16200000" flipV="1">
            <a:off x="5619750" y="171450"/>
            <a:ext cx="12700" cy="4076700"/>
          </a:xfrm>
          <a:prstGeom prst="bentConnector3">
            <a:avLst>
              <a:gd name="adj1" fmla="val 180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hape 70"/>
          <p:cNvCxnSpPr>
            <a:stCxn id="57" idx="2"/>
            <a:endCxn id="27" idx="0"/>
          </p:cNvCxnSpPr>
          <p:nvPr/>
        </p:nvCxnSpPr>
        <p:spPr>
          <a:xfrm rot="5400000">
            <a:off x="4495800" y="2743200"/>
            <a:ext cx="914400" cy="91440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70"/>
          <p:cNvCxnSpPr>
            <a:stCxn id="70" idx="2"/>
            <a:endCxn id="27" idx="3"/>
          </p:cNvCxnSpPr>
          <p:nvPr/>
        </p:nvCxnSpPr>
        <p:spPr>
          <a:xfrm rot="5400000">
            <a:off x="5467350" y="3752850"/>
            <a:ext cx="381000" cy="495300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Document 26"/>
          <p:cNvSpPr/>
          <p:nvPr/>
        </p:nvSpPr>
        <p:spPr>
          <a:xfrm>
            <a:off x="3581400" y="3657600"/>
            <a:ext cx="1828800" cy="1066800"/>
          </a:xfrm>
          <a:prstGeom prst="flowChartDocumen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(a) 2</a:t>
            </a:r>
            <a:r>
              <a:rPr lang="en-US" sz="1200" baseline="30000" dirty="0" smtClean="0">
                <a:solidFill>
                  <a:schemeClr val="tx2"/>
                </a:solidFill>
              </a:rPr>
              <a:t>nd</a:t>
            </a:r>
            <a:r>
              <a:rPr lang="en-US" sz="1200" dirty="0" smtClean="0">
                <a:solidFill>
                  <a:schemeClr val="tx2"/>
                </a:solidFill>
              </a:rPr>
              <a:t> tier objectives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(b) measures and actions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(c) indicators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(d) budgets</a:t>
            </a:r>
          </a:p>
          <a:p>
            <a:pPr>
              <a:buFontTx/>
              <a:buChar char="-"/>
            </a:pPr>
            <a:endParaRPr lang="bs-Latn-BA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Envisioned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</a:t>
            </a:r>
            <a:r>
              <a:rPr lang="bs-Latn-BA" sz="2800" dirty="0" smtClean="0"/>
              <a:t>stablish </a:t>
            </a:r>
            <a:r>
              <a:rPr lang="en-US" sz="2800" dirty="0" smtClean="0"/>
              <a:t>strong </a:t>
            </a:r>
            <a:r>
              <a:rPr lang="bs-Latn-BA" sz="2800" dirty="0" smtClean="0"/>
              <a:t>links </a:t>
            </a:r>
            <a:r>
              <a:rPr lang="en-US" sz="2800" dirty="0" smtClean="0"/>
              <a:t>between</a:t>
            </a:r>
            <a:r>
              <a:rPr lang="bs-Latn-BA" sz="2800" dirty="0" smtClean="0"/>
              <a:t> national </a:t>
            </a:r>
            <a:r>
              <a:rPr lang="en-US" sz="2800" dirty="0" smtClean="0"/>
              <a:t>priorities </a:t>
            </a:r>
            <a:r>
              <a:rPr lang="bs-Latn-BA" sz="2800" dirty="0" smtClean="0"/>
              <a:t>(national development strategies, Economic and Fiscal Programmes, Pre-Accession Economic Programmes, etc.) and regional targets</a:t>
            </a:r>
            <a:endParaRPr lang="en-US" sz="2800" dirty="0" smtClean="0"/>
          </a:p>
          <a:p>
            <a:r>
              <a:rPr lang="en-US" sz="2800" dirty="0" smtClean="0"/>
              <a:t>Disaggregated national and regional targets and objectives to provide clear frameworks for action</a:t>
            </a:r>
          </a:p>
          <a:p>
            <a:r>
              <a:rPr lang="bs-Latn-BA" sz="2800" dirty="0" smtClean="0"/>
              <a:t>Put forward a monitoring framework</a:t>
            </a:r>
            <a:r>
              <a:rPr lang="en-US" sz="2800" dirty="0" smtClean="0"/>
              <a:t> and a governance mechanism</a:t>
            </a:r>
          </a:p>
          <a:p>
            <a:pPr lvl="0"/>
            <a:r>
              <a:rPr lang="en-US" sz="2800" dirty="0" smtClean="0"/>
              <a:t>Regional platforms provide</a:t>
            </a:r>
            <a:r>
              <a:rPr lang="bs-Latn-BA" sz="2800" dirty="0" smtClean="0"/>
              <a:t> </a:t>
            </a:r>
            <a:r>
              <a:rPr lang="en-US" sz="2800" dirty="0" smtClean="0"/>
              <a:t>progress review with overall coordination and monitoring at RCC level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6705600" y="3352800"/>
            <a:ext cx="533400" cy="5334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1400"/>
          </a:p>
        </p:txBody>
      </p:sp>
      <p:sp>
        <p:nvSpPr>
          <p:cNvPr id="19" name="Oval 18"/>
          <p:cNvSpPr/>
          <p:nvPr/>
        </p:nvSpPr>
        <p:spPr>
          <a:xfrm>
            <a:off x="4114800" y="3352800"/>
            <a:ext cx="1066800" cy="1219200"/>
          </a:xfrm>
          <a:prstGeom prst="ellipse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3600" dirty="0" smtClean="0"/>
              <a:t>De</a:t>
            </a:r>
            <a:r>
              <a:rPr lang="en-US" sz="3600" dirty="0" smtClean="0"/>
              <a:t>-</a:t>
            </a:r>
            <a:r>
              <a:rPr lang="bs-Latn-BA" sz="3600" dirty="0" smtClean="0"/>
              <a:t>centralized dev</a:t>
            </a:r>
            <a:r>
              <a:rPr lang="en-US" sz="3600" dirty="0" smtClean="0"/>
              <a:t>’</a:t>
            </a:r>
            <a:r>
              <a:rPr lang="bs-Latn-BA" sz="3600" dirty="0" smtClean="0"/>
              <a:t>t &amp; implementation</a:t>
            </a:r>
            <a:endParaRPr lang="bs-Latn-BA" sz="3600" dirty="0"/>
          </a:p>
        </p:txBody>
      </p:sp>
      <p:sp>
        <p:nvSpPr>
          <p:cNvPr id="5" name="Oval 4"/>
          <p:cNvSpPr/>
          <p:nvPr/>
        </p:nvSpPr>
        <p:spPr>
          <a:xfrm>
            <a:off x="4343400" y="3733800"/>
            <a:ext cx="685800" cy="838200"/>
          </a:xfrm>
          <a:prstGeom prst="ellipse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Freeform 9"/>
          <p:cNvSpPr/>
          <p:nvPr/>
        </p:nvSpPr>
        <p:spPr>
          <a:xfrm>
            <a:off x="4174836" y="2223412"/>
            <a:ext cx="946727" cy="946727"/>
          </a:xfrm>
          <a:custGeom>
            <a:avLst/>
            <a:gdLst>
              <a:gd name="connsiteX0" fmla="*/ 0 w 946727"/>
              <a:gd name="connsiteY0" fmla="*/ 473364 h 946727"/>
              <a:gd name="connsiteX1" fmla="*/ 138646 w 946727"/>
              <a:gd name="connsiteY1" fmla="*/ 138645 h 946727"/>
              <a:gd name="connsiteX2" fmla="*/ 473365 w 946727"/>
              <a:gd name="connsiteY2" fmla="*/ 0 h 946727"/>
              <a:gd name="connsiteX3" fmla="*/ 808084 w 946727"/>
              <a:gd name="connsiteY3" fmla="*/ 138646 h 946727"/>
              <a:gd name="connsiteX4" fmla="*/ 946729 w 946727"/>
              <a:gd name="connsiteY4" fmla="*/ 473365 h 946727"/>
              <a:gd name="connsiteX5" fmla="*/ 808084 w 946727"/>
              <a:gd name="connsiteY5" fmla="*/ 808084 h 946727"/>
              <a:gd name="connsiteX6" fmla="*/ 473365 w 946727"/>
              <a:gd name="connsiteY6" fmla="*/ 946729 h 946727"/>
              <a:gd name="connsiteX7" fmla="*/ 138646 w 946727"/>
              <a:gd name="connsiteY7" fmla="*/ 808084 h 946727"/>
              <a:gd name="connsiteX8" fmla="*/ 1 w 946727"/>
              <a:gd name="connsiteY8" fmla="*/ 473365 h 946727"/>
              <a:gd name="connsiteX9" fmla="*/ 0 w 946727"/>
              <a:gd name="connsiteY9" fmla="*/ 473364 h 94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727" h="946727">
                <a:moveTo>
                  <a:pt x="0" y="473364"/>
                </a:moveTo>
                <a:cubicBezTo>
                  <a:pt x="0" y="347820"/>
                  <a:pt x="49872" y="227418"/>
                  <a:pt x="138646" y="138645"/>
                </a:cubicBezTo>
                <a:cubicBezTo>
                  <a:pt x="227419" y="49872"/>
                  <a:pt x="347821" y="0"/>
                  <a:pt x="473365" y="0"/>
                </a:cubicBezTo>
                <a:cubicBezTo>
                  <a:pt x="598909" y="0"/>
                  <a:pt x="719311" y="49872"/>
                  <a:pt x="808084" y="138646"/>
                </a:cubicBezTo>
                <a:cubicBezTo>
                  <a:pt x="896857" y="227419"/>
                  <a:pt x="946729" y="347821"/>
                  <a:pt x="946729" y="473365"/>
                </a:cubicBezTo>
                <a:cubicBezTo>
                  <a:pt x="946729" y="598909"/>
                  <a:pt x="896857" y="719311"/>
                  <a:pt x="808084" y="808084"/>
                </a:cubicBezTo>
                <a:cubicBezTo>
                  <a:pt x="719311" y="896857"/>
                  <a:pt x="598909" y="946729"/>
                  <a:pt x="473365" y="946729"/>
                </a:cubicBezTo>
                <a:cubicBezTo>
                  <a:pt x="347821" y="946729"/>
                  <a:pt x="227419" y="896857"/>
                  <a:pt x="138646" y="808084"/>
                </a:cubicBezTo>
                <a:cubicBezTo>
                  <a:pt x="49873" y="719311"/>
                  <a:pt x="1" y="598909"/>
                  <a:pt x="1" y="473365"/>
                </a:cubicBezTo>
                <a:lnTo>
                  <a:pt x="0" y="47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45" tIns="138645" rIns="138645" bIns="13864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solidFill>
                  <a:srgbClr val="FFCC00"/>
                </a:solidFill>
              </a:rPr>
              <a:t>pillar: </a:t>
            </a:r>
            <a:r>
              <a:rPr lang="en-US" sz="1200" b="1" kern="1200" dirty="0" smtClean="0"/>
              <a:t>integrated growth</a:t>
            </a:r>
            <a:endParaRPr lang="bs-Latn-BA" sz="1200" b="1" kern="1200" dirty="0"/>
          </a:p>
        </p:txBody>
      </p:sp>
      <p:sp>
        <p:nvSpPr>
          <p:cNvPr id="11" name="Freeform 10"/>
          <p:cNvSpPr/>
          <p:nvPr/>
        </p:nvSpPr>
        <p:spPr>
          <a:xfrm rot="19923842">
            <a:off x="4889064" y="3880206"/>
            <a:ext cx="543086" cy="31948"/>
          </a:xfrm>
          <a:custGeom>
            <a:avLst/>
            <a:gdLst>
              <a:gd name="connsiteX0" fmla="*/ 0 w 543086"/>
              <a:gd name="connsiteY0" fmla="*/ 15974 h 31948"/>
              <a:gd name="connsiteX1" fmla="*/ 543086 w 543086"/>
              <a:gd name="connsiteY1" fmla="*/ 15974 h 3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3086" h="31948">
                <a:moveTo>
                  <a:pt x="0" y="15974"/>
                </a:moveTo>
                <a:lnTo>
                  <a:pt x="543086" y="15974"/>
                </a:lnTo>
              </a:path>
            </a:pathLst>
          </a:custGeom>
          <a:noFill/>
          <a:ln w="127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666" tIns="2397" rIns="270666" bIns="239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500" kern="1200"/>
          </a:p>
        </p:txBody>
      </p:sp>
      <p:sp>
        <p:nvSpPr>
          <p:cNvPr id="12" name="Freeform 11"/>
          <p:cNvSpPr/>
          <p:nvPr/>
        </p:nvSpPr>
        <p:spPr>
          <a:xfrm>
            <a:off x="5345347" y="3073839"/>
            <a:ext cx="946727" cy="946727"/>
          </a:xfrm>
          <a:custGeom>
            <a:avLst/>
            <a:gdLst>
              <a:gd name="connsiteX0" fmla="*/ 0 w 946727"/>
              <a:gd name="connsiteY0" fmla="*/ 473364 h 946727"/>
              <a:gd name="connsiteX1" fmla="*/ 138646 w 946727"/>
              <a:gd name="connsiteY1" fmla="*/ 138645 h 946727"/>
              <a:gd name="connsiteX2" fmla="*/ 473365 w 946727"/>
              <a:gd name="connsiteY2" fmla="*/ 0 h 946727"/>
              <a:gd name="connsiteX3" fmla="*/ 808084 w 946727"/>
              <a:gd name="connsiteY3" fmla="*/ 138646 h 946727"/>
              <a:gd name="connsiteX4" fmla="*/ 946729 w 946727"/>
              <a:gd name="connsiteY4" fmla="*/ 473365 h 946727"/>
              <a:gd name="connsiteX5" fmla="*/ 808084 w 946727"/>
              <a:gd name="connsiteY5" fmla="*/ 808084 h 946727"/>
              <a:gd name="connsiteX6" fmla="*/ 473365 w 946727"/>
              <a:gd name="connsiteY6" fmla="*/ 946729 h 946727"/>
              <a:gd name="connsiteX7" fmla="*/ 138646 w 946727"/>
              <a:gd name="connsiteY7" fmla="*/ 808084 h 946727"/>
              <a:gd name="connsiteX8" fmla="*/ 1 w 946727"/>
              <a:gd name="connsiteY8" fmla="*/ 473365 h 946727"/>
              <a:gd name="connsiteX9" fmla="*/ 0 w 946727"/>
              <a:gd name="connsiteY9" fmla="*/ 473364 h 94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727" h="946727">
                <a:moveTo>
                  <a:pt x="0" y="473364"/>
                </a:moveTo>
                <a:cubicBezTo>
                  <a:pt x="0" y="347820"/>
                  <a:pt x="49872" y="227418"/>
                  <a:pt x="138646" y="138645"/>
                </a:cubicBezTo>
                <a:cubicBezTo>
                  <a:pt x="227419" y="49872"/>
                  <a:pt x="347821" y="0"/>
                  <a:pt x="473365" y="0"/>
                </a:cubicBezTo>
                <a:cubicBezTo>
                  <a:pt x="598909" y="0"/>
                  <a:pt x="719311" y="49872"/>
                  <a:pt x="808084" y="138646"/>
                </a:cubicBezTo>
                <a:cubicBezTo>
                  <a:pt x="896857" y="227419"/>
                  <a:pt x="946729" y="347821"/>
                  <a:pt x="946729" y="473365"/>
                </a:cubicBezTo>
                <a:cubicBezTo>
                  <a:pt x="946729" y="598909"/>
                  <a:pt x="896857" y="719311"/>
                  <a:pt x="808084" y="808084"/>
                </a:cubicBezTo>
                <a:cubicBezTo>
                  <a:pt x="719311" y="896857"/>
                  <a:pt x="598909" y="946729"/>
                  <a:pt x="473365" y="946729"/>
                </a:cubicBezTo>
                <a:cubicBezTo>
                  <a:pt x="347821" y="946729"/>
                  <a:pt x="227419" y="896857"/>
                  <a:pt x="138646" y="808084"/>
                </a:cubicBezTo>
                <a:cubicBezTo>
                  <a:pt x="49873" y="719311"/>
                  <a:pt x="1" y="598909"/>
                  <a:pt x="1" y="473365"/>
                </a:cubicBezTo>
                <a:lnTo>
                  <a:pt x="0" y="47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45" tIns="138645" rIns="138645" bIns="13864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solidFill>
                  <a:srgbClr val="FFCC00"/>
                </a:solidFill>
              </a:rPr>
              <a:t>pillar: </a:t>
            </a:r>
            <a:r>
              <a:rPr lang="en-US" sz="1200" b="1" kern="1200" dirty="0" smtClean="0"/>
              <a:t/>
            </a:r>
            <a:br>
              <a:rPr lang="en-US" sz="1200" b="1" kern="1200" dirty="0" smtClean="0"/>
            </a:br>
            <a:r>
              <a:rPr lang="en-US" sz="1200" b="1" kern="1200" dirty="0" smtClean="0"/>
              <a:t>smart growth</a:t>
            </a:r>
            <a:endParaRPr lang="bs-Latn-BA" sz="1200" b="1" kern="1200" dirty="0"/>
          </a:p>
        </p:txBody>
      </p:sp>
      <p:sp>
        <p:nvSpPr>
          <p:cNvPr id="13" name="Freeform 12"/>
          <p:cNvSpPr/>
          <p:nvPr/>
        </p:nvSpPr>
        <p:spPr>
          <a:xfrm rot="2908888" flipV="1">
            <a:off x="4836111" y="4484929"/>
            <a:ext cx="231712" cy="45719"/>
          </a:xfrm>
          <a:custGeom>
            <a:avLst/>
            <a:gdLst>
              <a:gd name="connsiteX0" fmla="*/ 0 w 297431"/>
              <a:gd name="connsiteY0" fmla="*/ 15974 h 31948"/>
              <a:gd name="connsiteX1" fmla="*/ 297431 w 297431"/>
              <a:gd name="connsiteY1" fmla="*/ 15974 h 3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7431" h="31948">
                <a:moveTo>
                  <a:pt x="0" y="15974"/>
                </a:moveTo>
                <a:lnTo>
                  <a:pt x="297431" y="15974"/>
                </a:lnTo>
              </a:path>
            </a:pathLst>
          </a:custGeom>
          <a:noFill/>
          <a:ln w="127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979" tIns="8537" rIns="153980" bIns="853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500" kern="1200"/>
          </a:p>
        </p:txBody>
      </p:sp>
      <p:sp>
        <p:nvSpPr>
          <p:cNvPr id="14" name="Freeform 13"/>
          <p:cNvSpPr/>
          <p:nvPr/>
        </p:nvSpPr>
        <p:spPr>
          <a:xfrm>
            <a:off x="4898252" y="4449858"/>
            <a:ext cx="946727" cy="946727"/>
          </a:xfrm>
          <a:custGeom>
            <a:avLst/>
            <a:gdLst>
              <a:gd name="connsiteX0" fmla="*/ 0 w 946727"/>
              <a:gd name="connsiteY0" fmla="*/ 473364 h 946727"/>
              <a:gd name="connsiteX1" fmla="*/ 138646 w 946727"/>
              <a:gd name="connsiteY1" fmla="*/ 138645 h 946727"/>
              <a:gd name="connsiteX2" fmla="*/ 473365 w 946727"/>
              <a:gd name="connsiteY2" fmla="*/ 0 h 946727"/>
              <a:gd name="connsiteX3" fmla="*/ 808084 w 946727"/>
              <a:gd name="connsiteY3" fmla="*/ 138646 h 946727"/>
              <a:gd name="connsiteX4" fmla="*/ 946729 w 946727"/>
              <a:gd name="connsiteY4" fmla="*/ 473365 h 946727"/>
              <a:gd name="connsiteX5" fmla="*/ 808084 w 946727"/>
              <a:gd name="connsiteY5" fmla="*/ 808084 h 946727"/>
              <a:gd name="connsiteX6" fmla="*/ 473365 w 946727"/>
              <a:gd name="connsiteY6" fmla="*/ 946729 h 946727"/>
              <a:gd name="connsiteX7" fmla="*/ 138646 w 946727"/>
              <a:gd name="connsiteY7" fmla="*/ 808084 h 946727"/>
              <a:gd name="connsiteX8" fmla="*/ 1 w 946727"/>
              <a:gd name="connsiteY8" fmla="*/ 473365 h 946727"/>
              <a:gd name="connsiteX9" fmla="*/ 0 w 946727"/>
              <a:gd name="connsiteY9" fmla="*/ 473364 h 94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727" h="946727">
                <a:moveTo>
                  <a:pt x="0" y="473364"/>
                </a:moveTo>
                <a:cubicBezTo>
                  <a:pt x="0" y="347820"/>
                  <a:pt x="49872" y="227418"/>
                  <a:pt x="138646" y="138645"/>
                </a:cubicBezTo>
                <a:cubicBezTo>
                  <a:pt x="227419" y="49872"/>
                  <a:pt x="347821" y="0"/>
                  <a:pt x="473365" y="0"/>
                </a:cubicBezTo>
                <a:cubicBezTo>
                  <a:pt x="598909" y="0"/>
                  <a:pt x="719311" y="49872"/>
                  <a:pt x="808084" y="138646"/>
                </a:cubicBezTo>
                <a:cubicBezTo>
                  <a:pt x="896857" y="227419"/>
                  <a:pt x="946729" y="347821"/>
                  <a:pt x="946729" y="473365"/>
                </a:cubicBezTo>
                <a:cubicBezTo>
                  <a:pt x="946729" y="598909"/>
                  <a:pt x="896857" y="719311"/>
                  <a:pt x="808084" y="808084"/>
                </a:cubicBezTo>
                <a:cubicBezTo>
                  <a:pt x="719311" y="896857"/>
                  <a:pt x="598909" y="946729"/>
                  <a:pt x="473365" y="946729"/>
                </a:cubicBezTo>
                <a:cubicBezTo>
                  <a:pt x="347821" y="946729"/>
                  <a:pt x="227419" y="896857"/>
                  <a:pt x="138646" y="808084"/>
                </a:cubicBezTo>
                <a:cubicBezTo>
                  <a:pt x="49873" y="719311"/>
                  <a:pt x="1" y="598909"/>
                  <a:pt x="1" y="473365"/>
                </a:cubicBezTo>
                <a:lnTo>
                  <a:pt x="0" y="47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45" tIns="138645" rIns="138645" bIns="13864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solidFill>
                  <a:srgbClr val="FFCC00"/>
                </a:solidFill>
              </a:rPr>
              <a:t>pillar: </a:t>
            </a:r>
            <a:r>
              <a:rPr lang="en-US" sz="1200" b="1" kern="1200" dirty="0" smtClean="0"/>
              <a:t>sustainable growth</a:t>
            </a:r>
            <a:endParaRPr lang="bs-Latn-BA" sz="1200" b="1" kern="1200" dirty="0"/>
          </a:p>
        </p:txBody>
      </p:sp>
      <p:sp>
        <p:nvSpPr>
          <p:cNvPr id="15" name="Freeform 14"/>
          <p:cNvSpPr/>
          <p:nvPr/>
        </p:nvSpPr>
        <p:spPr>
          <a:xfrm rot="18867735">
            <a:off x="4254546" y="4472925"/>
            <a:ext cx="231654" cy="124133"/>
          </a:xfrm>
          <a:custGeom>
            <a:avLst/>
            <a:gdLst>
              <a:gd name="connsiteX0" fmla="*/ 0 w 347952"/>
              <a:gd name="connsiteY0" fmla="*/ 15974 h 31948"/>
              <a:gd name="connsiteX1" fmla="*/ 347952 w 347952"/>
              <a:gd name="connsiteY1" fmla="*/ 15974 h 3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952" h="31948">
                <a:moveTo>
                  <a:pt x="347952" y="15974"/>
                </a:moveTo>
                <a:lnTo>
                  <a:pt x="0" y="15974"/>
                </a:lnTo>
              </a:path>
            </a:pathLst>
          </a:custGeom>
          <a:noFill/>
          <a:ln w="127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976" tIns="7276" rIns="177979" bIns="72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500" kern="1200"/>
          </a:p>
        </p:txBody>
      </p:sp>
      <p:sp>
        <p:nvSpPr>
          <p:cNvPr id="16" name="Freeform 15"/>
          <p:cNvSpPr/>
          <p:nvPr/>
        </p:nvSpPr>
        <p:spPr>
          <a:xfrm>
            <a:off x="3451420" y="4449858"/>
            <a:ext cx="946727" cy="946727"/>
          </a:xfrm>
          <a:custGeom>
            <a:avLst/>
            <a:gdLst>
              <a:gd name="connsiteX0" fmla="*/ 0 w 946727"/>
              <a:gd name="connsiteY0" fmla="*/ 473364 h 946727"/>
              <a:gd name="connsiteX1" fmla="*/ 138646 w 946727"/>
              <a:gd name="connsiteY1" fmla="*/ 138645 h 946727"/>
              <a:gd name="connsiteX2" fmla="*/ 473365 w 946727"/>
              <a:gd name="connsiteY2" fmla="*/ 0 h 946727"/>
              <a:gd name="connsiteX3" fmla="*/ 808084 w 946727"/>
              <a:gd name="connsiteY3" fmla="*/ 138646 h 946727"/>
              <a:gd name="connsiteX4" fmla="*/ 946729 w 946727"/>
              <a:gd name="connsiteY4" fmla="*/ 473365 h 946727"/>
              <a:gd name="connsiteX5" fmla="*/ 808084 w 946727"/>
              <a:gd name="connsiteY5" fmla="*/ 808084 h 946727"/>
              <a:gd name="connsiteX6" fmla="*/ 473365 w 946727"/>
              <a:gd name="connsiteY6" fmla="*/ 946729 h 946727"/>
              <a:gd name="connsiteX7" fmla="*/ 138646 w 946727"/>
              <a:gd name="connsiteY7" fmla="*/ 808084 h 946727"/>
              <a:gd name="connsiteX8" fmla="*/ 1 w 946727"/>
              <a:gd name="connsiteY8" fmla="*/ 473365 h 946727"/>
              <a:gd name="connsiteX9" fmla="*/ 0 w 946727"/>
              <a:gd name="connsiteY9" fmla="*/ 473364 h 94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727" h="946727">
                <a:moveTo>
                  <a:pt x="0" y="473364"/>
                </a:moveTo>
                <a:cubicBezTo>
                  <a:pt x="0" y="347820"/>
                  <a:pt x="49872" y="227418"/>
                  <a:pt x="138646" y="138645"/>
                </a:cubicBezTo>
                <a:cubicBezTo>
                  <a:pt x="227419" y="49872"/>
                  <a:pt x="347821" y="0"/>
                  <a:pt x="473365" y="0"/>
                </a:cubicBezTo>
                <a:cubicBezTo>
                  <a:pt x="598909" y="0"/>
                  <a:pt x="719311" y="49872"/>
                  <a:pt x="808084" y="138646"/>
                </a:cubicBezTo>
                <a:cubicBezTo>
                  <a:pt x="896857" y="227419"/>
                  <a:pt x="946729" y="347821"/>
                  <a:pt x="946729" y="473365"/>
                </a:cubicBezTo>
                <a:cubicBezTo>
                  <a:pt x="946729" y="598909"/>
                  <a:pt x="896857" y="719311"/>
                  <a:pt x="808084" y="808084"/>
                </a:cubicBezTo>
                <a:cubicBezTo>
                  <a:pt x="719311" y="896857"/>
                  <a:pt x="598909" y="946729"/>
                  <a:pt x="473365" y="946729"/>
                </a:cubicBezTo>
                <a:cubicBezTo>
                  <a:pt x="347821" y="946729"/>
                  <a:pt x="227419" y="896857"/>
                  <a:pt x="138646" y="808084"/>
                </a:cubicBezTo>
                <a:cubicBezTo>
                  <a:pt x="49873" y="719311"/>
                  <a:pt x="1" y="598909"/>
                  <a:pt x="1" y="473365"/>
                </a:cubicBezTo>
                <a:lnTo>
                  <a:pt x="0" y="47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45" tIns="138645" rIns="138645" bIns="13864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solidFill>
                  <a:srgbClr val="FFCC00"/>
                </a:solidFill>
              </a:rPr>
              <a:t>pillar: </a:t>
            </a:r>
            <a:r>
              <a:rPr lang="en-US" sz="1200" b="1" kern="1200" dirty="0" smtClean="0"/>
              <a:t>inclusive growth</a:t>
            </a:r>
            <a:endParaRPr lang="bs-Latn-BA" sz="1200" b="1" kern="1200" dirty="0"/>
          </a:p>
        </p:txBody>
      </p:sp>
      <p:sp>
        <p:nvSpPr>
          <p:cNvPr id="17" name="Freeform 16"/>
          <p:cNvSpPr/>
          <p:nvPr/>
        </p:nvSpPr>
        <p:spPr>
          <a:xfrm rot="23187223">
            <a:off x="3869593" y="3877796"/>
            <a:ext cx="609223" cy="31949"/>
          </a:xfrm>
          <a:custGeom>
            <a:avLst/>
            <a:gdLst>
              <a:gd name="connsiteX0" fmla="*/ 0 w 609223"/>
              <a:gd name="connsiteY0" fmla="*/ 15974 h 31948"/>
              <a:gd name="connsiteX1" fmla="*/ 609223 w 609223"/>
              <a:gd name="connsiteY1" fmla="*/ 15974 h 3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223" h="31948">
                <a:moveTo>
                  <a:pt x="609223" y="15974"/>
                </a:moveTo>
                <a:lnTo>
                  <a:pt x="0" y="15974"/>
                </a:lnTo>
              </a:path>
            </a:pathLst>
          </a:custGeom>
          <a:noFill/>
          <a:ln w="127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2081" tIns="744" rIns="302080" bIns="7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500" kern="1200"/>
          </a:p>
        </p:txBody>
      </p:sp>
      <p:sp>
        <p:nvSpPr>
          <p:cNvPr id="18" name="Freeform 17"/>
          <p:cNvSpPr/>
          <p:nvPr/>
        </p:nvSpPr>
        <p:spPr>
          <a:xfrm>
            <a:off x="3004324" y="3073839"/>
            <a:ext cx="946727" cy="946727"/>
          </a:xfrm>
          <a:custGeom>
            <a:avLst/>
            <a:gdLst>
              <a:gd name="connsiteX0" fmla="*/ 0 w 946727"/>
              <a:gd name="connsiteY0" fmla="*/ 473364 h 946727"/>
              <a:gd name="connsiteX1" fmla="*/ 138646 w 946727"/>
              <a:gd name="connsiteY1" fmla="*/ 138645 h 946727"/>
              <a:gd name="connsiteX2" fmla="*/ 473365 w 946727"/>
              <a:gd name="connsiteY2" fmla="*/ 0 h 946727"/>
              <a:gd name="connsiteX3" fmla="*/ 808084 w 946727"/>
              <a:gd name="connsiteY3" fmla="*/ 138646 h 946727"/>
              <a:gd name="connsiteX4" fmla="*/ 946729 w 946727"/>
              <a:gd name="connsiteY4" fmla="*/ 473365 h 946727"/>
              <a:gd name="connsiteX5" fmla="*/ 808084 w 946727"/>
              <a:gd name="connsiteY5" fmla="*/ 808084 h 946727"/>
              <a:gd name="connsiteX6" fmla="*/ 473365 w 946727"/>
              <a:gd name="connsiteY6" fmla="*/ 946729 h 946727"/>
              <a:gd name="connsiteX7" fmla="*/ 138646 w 946727"/>
              <a:gd name="connsiteY7" fmla="*/ 808084 h 946727"/>
              <a:gd name="connsiteX8" fmla="*/ 1 w 946727"/>
              <a:gd name="connsiteY8" fmla="*/ 473365 h 946727"/>
              <a:gd name="connsiteX9" fmla="*/ 0 w 946727"/>
              <a:gd name="connsiteY9" fmla="*/ 473364 h 94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727" h="946727">
                <a:moveTo>
                  <a:pt x="0" y="473364"/>
                </a:moveTo>
                <a:cubicBezTo>
                  <a:pt x="0" y="347820"/>
                  <a:pt x="49872" y="227418"/>
                  <a:pt x="138646" y="138645"/>
                </a:cubicBezTo>
                <a:cubicBezTo>
                  <a:pt x="227419" y="49872"/>
                  <a:pt x="347821" y="0"/>
                  <a:pt x="473365" y="0"/>
                </a:cubicBezTo>
                <a:cubicBezTo>
                  <a:pt x="598909" y="0"/>
                  <a:pt x="719311" y="49872"/>
                  <a:pt x="808084" y="138646"/>
                </a:cubicBezTo>
                <a:cubicBezTo>
                  <a:pt x="896857" y="227419"/>
                  <a:pt x="946729" y="347821"/>
                  <a:pt x="946729" y="473365"/>
                </a:cubicBezTo>
                <a:cubicBezTo>
                  <a:pt x="946729" y="598909"/>
                  <a:pt x="896857" y="719311"/>
                  <a:pt x="808084" y="808084"/>
                </a:cubicBezTo>
                <a:cubicBezTo>
                  <a:pt x="719311" y="896857"/>
                  <a:pt x="598909" y="946729"/>
                  <a:pt x="473365" y="946729"/>
                </a:cubicBezTo>
                <a:cubicBezTo>
                  <a:pt x="347821" y="946729"/>
                  <a:pt x="227419" y="896857"/>
                  <a:pt x="138646" y="808084"/>
                </a:cubicBezTo>
                <a:cubicBezTo>
                  <a:pt x="49873" y="719311"/>
                  <a:pt x="1" y="598909"/>
                  <a:pt x="1" y="473365"/>
                </a:cubicBezTo>
                <a:lnTo>
                  <a:pt x="0" y="47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45" tIns="138645" rIns="138645" bIns="13864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solidFill>
                  <a:srgbClr val="FFCC00"/>
                </a:solidFill>
              </a:rPr>
              <a:t>pillar: </a:t>
            </a:r>
            <a:r>
              <a:rPr lang="en-US" sz="1200" b="1" kern="1200" dirty="0" smtClean="0"/>
              <a:t>governance</a:t>
            </a:r>
            <a:endParaRPr lang="bs-Latn-BA" sz="1200" b="1" kern="1200" dirty="0"/>
          </a:p>
        </p:txBody>
      </p:sp>
      <p:sp>
        <p:nvSpPr>
          <p:cNvPr id="8" name="Freeform 7"/>
          <p:cNvSpPr/>
          <p:nvPr/>
        </p:nvSpPr>
        <p:spPr>
          <a:xfrm>
            <a:off x="4419600" y="4038600"/>
            <a:ext cx="535109" cy="523909"/>
          </a:xfrm>
          <a:custGeom>
            <a:avLst/>
            <a:gdLst>
              <a:gd name="connsiteX0" fmla="*/ 0 w 535109"/>
              <a:gd name="connsiteY0" fmla="*/ 261955 h 523909"/>
              <a:gd name="connsiteX1" fmla="*/ 80377 w 535109"/>
              <a:gd name="connsiteY1" fmla="*/ 74776 h 523909"/>
              <a:gd name="connsiteX2" fmla="*/ 267556 w 535109"/>
              <a:gd name="connsiteY2" fmla="*/ 0 h 523909"/>
              <a:gd name="connsiteX3" fmla="*/ 454735 w 535109"/>
              <a:gd name="connsiteY3" fmla="*/ 74777 h 523909"/>
              <a:gd name="connsiteX4" fmla="*/ 535111 w 535109"/>
              <a:gd name="connsiteY4" fmla="*/ 261956 h 523909"/>
              <a:gd name="connsiteX5" fmla="*/ 454735 w 535109"/>
              <a:gd name="connsiteY5" fmla="*/ 449135 h 523909"/>
              <a:gd name="connsiteX6" fmla="*/ 267556 w 535109"/>
              <a:gd name="connsiteY6" fmla="*/ 523911 h 523909"/>
              <a:gd name="connsiteX7" fmla="*/ 80377 w 535109"/>
              <a:gd name="connsiteY7" fmla="*/ 449134 h 523909"/>
              <a:gd name="connsiteX8" fmla="*/ 1 w 535109"/>
              <a:gd name="connsiteY8" fmla="*/ 261955 h 523909"/>
              <a:gd name="connsiteX9" fmla="*/ 0 w 535109"/>
              <a:gd name="connsiteY9" fmla="*/ 261955 h 5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109" h="523909">
                <a:moveTo>
                  <a:pt x="0" y="261955"/>
                </a:moveTo>
                <a:cubicBezTo>
                  <a:pt x="0" y="191520"/>
                  <a:pt x="28971" y="124052"/>
                  <a:pt x="80377" y="74776"/>
                </a:cubicBezTo>
                <a:cubicBezTo>
                  <a:pt x="130381" y="26843"/>
                  <a:pt x="197576" y="0"/>
                  <a:pt x="267556" y="0"/>
                </a:cubicBezTo>
                <a:cubicBezTo>
                  <a:pt x="337536" y="0"/>
                  <a:pt x="404731" y="26844"/>
                  <a:pt x="454735" y="74777"/>
                </a:cubicBezTo>
                <a:cubicBezTo>
                  <a:pt x="506140" y="124053"/>
                  <a:pt x="535111" y="191521"/>
                  <a:pt x="535111" y="261956"/>
                </a:cubicBezTo>
                <a:cubicBezTo>
                  <a:pt x="535111" y="332391"/>
                  <a:pt x="506140" y="399859"/>
                  <a:pt x="454735" y="449135"/>
                </a:cubicBezTo>
                <a:cubicBezTo>
                  <a:pt x="404731" y="497068"/>
                  <a:pt x="337536" y="523911"/>
                  <a:pt x="267556" y="523911"/>
                </a:cubicBezTo>
                <a:cubicBezTo>
                  <a:pt x="197576" y="523911"/>
                  <a:pt x="130381" y="497067"/>
                  <a:pt x="80377" y="449134"/>
                </a:cubicBezTo>
                <a:cubicBezTo>
                  <a:pt x="28972" y="399858"/>
                  <a:pt x="1" y="332390"/>
                  <a:pt x="1" y="261955"/>
                </a:cubicBezTo>
                <a:lnTo>
                  <a:pt x="0" y="2619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85" tIns="84345" rIns="85985" bIns="8434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SEE 2020</a:t>
            </a:r>
            <a:endParaRPr lang="bs-Latn-BA" sz="1200" b="1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37338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RCC</a:t>
            </a:r>
            <a:endParaRPr lang="bs-Latn-BA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3429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SEECP</a:t>
            </a:r>
            <a:endParaRPr lang="bs-Latn-BA" sz="1600" b="1" dirty="0"/>
          </a:p>
        </p:txBody>
      </p:sp>
      <p:sp>
        <p:nvSpPr>
          <p:cNvPr id="21" name="Freeform 20"/>
          <p:cNvSpPr/>
          <p:nvPr/>
        </p:nvSpPr>
        <p:spPr>
          <a:xfrm rot="5400000" flipV="1">
            <a:off x="4587726" y="3216126"/>
            <a:ext cx="197148" cy="76199"/>
          </a:xfrm>
          <a:custGeom>
            <a:avLst/>
            <a:gdLst>
              <a:gd name="connsiteX0" fmla="*/ 0 w 609223"/>
              <a:gd name="connsiteY0" fmla="*/ 15974 h 31948"/>
              <a:gd name="connsiteX1" fmla="*/ 609223 w 609223"/>
              <a:gd name="connsiteY1" fmla="*/ 15974 h 3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223" h="31948">
                <a:moveTo>
                  <a:pt x="609223" y="15974"/>
                </a:moveTo>
                <a:lnTo>
                  <a:pt x="0" y="15974"/>
                </a:lnTo>
              </a:path>
            </a:pathLst>
          </a:custGeom>
          <a:noFill/>
          <a:ln w="127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2081" tIns="744" rIns="302080" bIns="7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500" kern="1200"/>
          </a:p>
        </p:txBody>
      </p:sp>
      <p:sp>
        <p:nvSpPr>
          <p:cNvPr id="22" name="Arc 21"/>
          <p:cNvSpPr/>
          <p:nvPr/>
        </p:nvSpPr>
        <p:spPr>
          <a:xfrm rot="1784910">
            <a:off x="2305228" y="2662302"/>
            <a:ext cx="838200" cy="914400"/>
          </a:xfrm>
          <a:prstGeom prst="arc">
            <a:avLst>
              <a:gd name="adj1" fmla="val 16200000"/>
              <a:gd name="adj2" fmla="val 55092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3" name="Arc 22"/>
          <p:cNvSpPr/>
          <p:nvPr/>
        </p:nvSpPr>
        <p:spPr>
          <a:xfrm rot="12881150">
            <a:off x="5615975" y="4795151"/>
            <a:ext cx="915177" cy="1276788"/>
          </a:xfrm>
          <a:prstGeom prst="arc">
            <a:avLst>
              <a:gd name="adj1" fmla="val 16200000"/>
              <a:gd name="adj2" fmla="val 55781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4" name="Arc 23"/>
          <p:cNvSpPr/>
          <p:nvPr/>
        </p:nvSpPr>
        <p:spPr>
          <a:xfrm rot="8911216">
            <a:off x="6103418" y="2277748"/>
            <a:ext cx="881016" cy="1515138"/>
          </a:xfrm>
          <a:prstGeom prst="arc">
            <a:avLst>
              <a:gd name="adj1" fmla="val 17326881"/>
              <a:gd name="adj2" fmla="val 46088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6" name="Arc 25"/>
          <p:cNvSpPr/>
          <p:nvPr/>
        </p:nvSpPr>
        <p:spPr>
          <a:xfrm rot="5400000">
            <a:off x="4343400" y="1447800"/>
            <a:ext cx="609600" cy="914400"/>
          </a:xfrm>
          <a:prstGeom prst="arc">
            <a:avLst>
              <a:gd name="adj1" fmla="val 16200000"/>
              <a:gd name="adj2" fmla="val 53586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7" name="TextBox 26"/>
          <p:cNvSpPr txBox="1"/>
          <p:nvPr/>
        </p:nvSpPr>
        <p:spPr>
          <a:xfrm>
            <a:off x="3810000" y="16002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SEEIC</a:t>
            </a:r>
            <a:endParaRPr lang="bs-Latn-BA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800600" y="16002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CEFTA</a:t>
            </a:r>
            <a:endParaRPr lang="bs-Latn-BA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0" y="24485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JHA </a:t>
            </a:r>
            <a:endParaRPr lang="bs-Latn-BA" sz="1400" dirty="0" smtClean="0"/>
          </a:p>
          <a:p>
            <a:pPr algn="ctr"/>
            <a:r>
              <a:rPr lang="bs-Latn-BA" sz="1400" dirty="0" smtClean="0"/>
              <a:t>S</a:t>
            </a:r>
            <a:r>
              <a:rPr lang="en-US" sz="1400" dirty="0" err="1" smtClean="0"/>
              <a:t>trat</a:t>
            </a:r>
            <a:endParaRPr lang="bs-Latn-BA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905000" y="32004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s-Latn-BA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248400" y="23622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EDIF</a:t>
            </a:r>
            <a:endParaRPr lang="bs-Latn-BA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629400" y="3352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</a:t>
            </a:r>
            <a:r>
              <a:rPr lang="bs-Latn-BA" sz="1400" dirty="0" smtClean="0"/>
              <a:t>&amp;D Strat</a:t>
            </a:r>
            <a:endParaRPr lang="bs-Latn-BA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24600" y="4800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600" dirty="0" smtClean="0"/>
              <a:t>RENA</a:t>
            </a:r>
            <a:endParaRPr lang="bs-Latn-BA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540164" y="5742692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600" dirty="0" smtClean="0"/>
              <a:t>ECS</a:t>
            </a:r>
            <a:endParaRPr lang="bs-Latn-BA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743200" y="5334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400" dirty="0" smtClean="0"/>
              <a:t>Social Agenda</a:t>
            </a:r>
            <a:endParaRPr lang="bs-Latn-BA" sz="1400" dirty="0"/>
          </a:p>
        </p:txBody>
      </p:sp>
      <p:sp>
        <p:nvSpPr>
          <p:cNvPr id="39" name="Oval 38"/>
          <p:cNvSpPr/>
          <p:nvPr/>
        </p:nvSpPr>
        <p:spPr>
          <a:xfrm>
            <a:off x="4876800" y="1524000"/>
            <a:ext cx="533400" cy="4572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0" name="Oval 39"/>
          <p:cNvSpPr/>
          <p:nvPr/>
        </p:nvSpPr>
        <p:spPr>
          <a:xfrm>
            <a:off x="3886200" y="1524000"/>
            <a:ext cx="533400" cy="4572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1" name="Oval 40"/>
          <p:cNvSpPr/>
          <p:nvPr/>
        </p:nvSpPr>
        <p:spPr>
          <a:xfrm>
            <a:off x="5638800" y="1981200"/>
            <a:ext cx="685800" cy="5334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ERI SEE</a:t>
            </a:r>
            <a:endParaRPr lang="bs-Latn-BA" sz="1600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00800" y="4800600"/>
            <a:ext cx="533400" cy="381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4" name="Oval 43"/>
          <p:cNvSpPr/>
          <p:nvPr/>
        </p:nvSpPr>
        <p:spPr>
          <a:xfrm>
            <a:off x="2438400" y="2438400"/>
            <a:ext cx="533400" cy="5334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5" name="Oval 44"/>
          <p:cNvSpPr/>
          <p:nvPr/>
        </p:nvSpPr>
        <p:spPr>
          <a:xfrm>
            <a:off x="1981200" y="3124200"/>
            <a:ext cx="533400" cy="4572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6" name="Oval 45"/>
          <p:cNvSpPr/>
          <p:nvPr/>
        </p:nvSpPr>
        <p:spPr>
          <a:xfrm>
            <a:off x="2819400" y="5334000"/>
            <a:ext cx="685800" cy="5334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7" name="Oval 46"/>
          <p:cNvSpPr/>
          <p:nvPr/>
        </p:nvSpPr>
        <p:spPr>
          <a:xfrm>
            <a:off x="5616364" y="5700246"/>
            <a:ext cx="533400" cy="4572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9" name="TextBox 48"/>
          <p:cNvSpPr txBox="1"/>
          <p:nvPr/>
        </p:nvSpPr>
        <p:spPr>
          <a:xfrm>
            <a:off x="1905000" y="3124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400" dirty="0" smtClean="0"/>
              <a:t>Parliament</a:t>
            </a:r>
            <a:endParaRPr lang="bs-Latn-BA" sz="1400" dirty="0"/>
          </a:p>
        </p:txBody>
      </p:sp>
      <p:sp>
        <p:nvSpPr>
          <p:cNvPr id="52" name="Oval 51"/>
          <p:cNvSpPr/>
          <p:nvPr/>
        </p:nvSpPr>
        <p:spPr>
          <a:xfrm>
            <a:off x="6781800" y="2743200"/>
            <a:ext cx="533400" cy="4572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1400"/>
          </a:p>
        </p:txBody>
      </p:sp>
      <p:sp>
        <p:nvSpPr>
          <p:cNvPr id="54" name="TextBox 53"/>
          <p:cNvSpPr txBox="1"/>
          <p:nvPr/>
        </p:nvSpPr>
        <p:spPr>
          <a:xfrm>
            <a:off x="6705600" y="2819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e-</a:t>
            </a:r>
            <a:r>
              <a:rPr lang="bs-Latn-BA" sz="1400" dirty="0" smtClean="0"/>
              <a:t>SEE</a:t>
            </a:r>
            <a:endParaRPr lang="bs-Latn-BA" sz="1400" dirty="0"/>
          </a:p>
        </p:txBody>
      </p:sp>
      <p:sp>
        <p:nvSpPr>
          <p:cNvPr id="48" name="Oval 47"/>
          <p:cNvSpPr/>
          <p:nvPr/>
        </p:nvSpPr>
        <p:spPr>
          <a:xfrm>
            <a:off x="6324600" y="2286000"/>
            <a:ext cx="533400" cy="4572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/>
          </a:p>
        </p:txBody>
      </p:sp>
      <p:sp>
        <p:nvSpPr>
          <p:cNvPr id="50" name="Arc 49"/>
          <p:cNvSpPr/>
          <p:nvPr/>
        </p:nvSpPr>
        <p:spPr>
          <a:xfrm rot="8911216">
            <a:off x="6073998" y="2626122"/>
            <a:ext cx="933910" cy="762632"/>
          </a:xfrm>
          <a:prstGeom prst="arc">
            <a:avLst>
              <a:gd name="adj1" fmla="val 13762784"/>
              <a:gd name="adj2" fmla="val 55757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53" name="Oval 52"/>
          <p:cNvSpPr/>
          <p:nvPr/>
        </p:nvSpPr>
        <p:spPr>
          <a:xfrm>
            <a:off x="5997364" y="5243046"/>
            <a:ext cx="838200" cy="4572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SEETO</a:t>
            </a:r>
            <a:endParaRPr lang="bs-Latn-BA" sz="16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>
            <a:stCxn id="46" idx="7"/>
            <a:endCxn id="16" idx="7"/>
          </p:cNvCxnSpPr>
          <p:nvPr/>
        </p:nvCxnSpPr>
        <p:spPr>
          <a:xfrm flipV="1">
            <a:off x="3404767" y="5257942"/>
            <a:ext cx="185299" cy="154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3" idx="1"/>
          </p:cNvCxnSpPr>
          <p:nvPr/>
        </p:nvCxnSpPr>
        <p:spPr>
          <a:xfrm flipH="1" flipV="1">
            <a:off x="5791200" y="5105400"/>
            <a:ext cx="328916" cy="204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done correctly, SEE 2020 provides…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 clear framework with identified strategic targets, indicators and measures to guide cooperation, consistent with national priorities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Governance framework for cooperation and coordination on policy responses to issues that cross national borders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Framework for interaction with donors engaged in regional interventions and coordination with national IPA </a:t>
            </a:r>
            <a:r>
              <a:rPr lang="en-US" sz="2800" dirty="0" err="1" smtClean="0"/>
              <a:t>programmes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…with clear benefits for regional cooperation as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Unambiguous roles of stakeholders in regional cooperation</a:t>
            </a:r>
          </a:p>
          <a:p>
            <a:r>
              <a:rPr lang="en-US" sz="2800" dirty="0" smtClean="0"/>
              <a:t>Fully streamlined activities of regional players</a:t>
            </a:r>
          </a:p>
          <a:p>
            <a:r>
              <a:rPr lang="en-US" sz="2800" dirty="0" smtClean="0"/>
              <a:t>Clear monitoring mandate with pre-defined indicators and agreement with regional structures and national administrations</a:t>
            </a:r>
          </a:p>
          <a:p>
            <a:r>
              <a:rPr lang="en-US" sz="2800" dirty="0" smtClean="0"/>
              <a:t>Strong focus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for consideration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Putting forward appropriate governance mechanisms and incentives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Coupling commitments with tools to reach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Intra-governmental coordination within the SEE administrations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arifagic\Local Settings\Temporary Internet Files\Content.IE5\68PHTXIA\MP900439345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-20000"/>
          </a:blip>
          <a:srcRect l="1429" t="64307" r="54286" b="7478"/>
          <a:stretch>
            <a:fillRect/>
          </a:stretch>
        </p:blipFill>
        <p:spPr bwMode="auto">
          <a:xfrm>
            <a:off x="6095999" y="3352800"/>
            <a:ext cx="3048001" cy="2209800"/>
          </a:xfrm>
          <a:prstGeom prst="rect">
            <a:avLst/>
          </a:prstGeom>
          <a:noFill/>
        </p:spPr>
      </p:pic>
      <p:pic>
        <p:nvPicPr>
          <p:cNvPr id="7" name="Picture 10" descr="http://www.oecd.org/vgn/images/portal/cit_731/46/50/44865034iri2010broch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40167" r="2017" b="18075"/>
          <a:stretch>
            <a:fillRect/>
          </a:stretch>
        </p:blipFill>
        <p:spPr bwMode="auto">
          <a:xfrm>
            <a:off x="0" y="3352800"/>
            <a:ext cx="3200400" cy="22098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3" descr="C:\SWTOOLS\DRIVERS\WLANINT2\XP\Apps\x32\rProInst.bmp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7290" r="18011" b="12405"/>
          <a:stretch>
            <a:fillRect/>
          </a:stretch>
        </p:blipFill>
        <p:spPr bwMode="auto">
          <a:xfrm>
            <a:off x="3200400" y="3352800"/>
            <a:ext cx="2895600" cy="2209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4038600"/>
            <a:ext cx="7772400" cy="1273175"/>
          </a:xfrm>
        </p:spPr>
        <p:txBody>
          <a:bodyPr anchor="t">
            <a:normAutofit/>
          </a:bodyPr>
          <a:lstStyle>
            <a:lvl1pPr algn="l">
              <a:def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4000" dirty="0" smtClean="0"/>
              <a:t>Overview of SEE 2020 Pillars</a:t>
            </a:r>
            <a:endParaRPr lang="en-US" sz="4000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381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762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143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286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429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810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191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572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95300" y="53721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7239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7620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8001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9144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0287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1049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11430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11811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2192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1257300" y="53721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295400" y="53340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1409700" y="53721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1333500" y="5219700"/>
            <a:ext cx="685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16383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18288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1562100" y="5295900"/>
            <a:ext cx="533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19050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20193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20574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20955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22098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23241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23622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2209800" y="5257800"/>
            <a:ext cx="609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24384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2400300" y="5295900"/>
            <a:ext cx="533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27051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2628900" y="53721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27813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28956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30099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30861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31242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1623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32004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3238500" y="53721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3086100" y="5143500"/>
            <a:ext cx="838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390900" y="53721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5052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3467100" y="5295900"/>
            <a:ext cx="533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38100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36576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38100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40005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40386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40767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41910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43053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43434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43815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44196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4457700" y="53721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46863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47244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47625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48768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49911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50673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51054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1435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51816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5219700" y="53721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5257800" y="53340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5372100" y="53721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H="1" flipV="1">
            <a:off x="54864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 flipH="1" flipV="1">
            <a:off x="56007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 flipH="1" flipV="1">
            <a:off x="57912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 flipH="1" flipV="1">
            <a:off x="5448300" y="5219700"/>
            <a:ext cx="685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 flipH="1" flipV="1">
            <a:off x="5715000" y="53340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 flipH="1" flipV="1">
            <a:off x="59817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60198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60579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 flipH="1" flipV="1">
            <a:off x="61722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 flipH="1" flipV="1">
            <a:off x="62865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 flipH="1" flipV="1">
            <a:off x="63246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63627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64008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 flipH="1" flipV="1">
            <a:off x="6248400" y="5181600"/>
            <a:ext cx="762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66675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H="1" flipV="1">
            <a:off x="6477000" y="5257800"/>
            <a:ext cx="609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67437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 flipH="1" flipV="1">
            <a:off x="68580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 flipH="1" flipV="1">
            <a:off x="6781800" y="53340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 flipH="1" flipV="1">
            <a:off x="70485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70866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 flipH="1" flipV="1">
            <a:off x="71247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 flipH="1" flipV="1">
            <a:off x="71628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 flipH="1" flipV="1">
            <a:off x="7200900" y="53721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 flipH="1" flipV="1">
            <a:off x="73533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 flipH="1" flipV="1">
            <a:off x="7353300" y="53721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 flipH="1" flipV="1">
            <a:off x="74676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7315200" y="5181600"/>
            <a:ext cx="762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 flipH="1" flipV="1">
            <a:off x="77724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76200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7696200" y="53340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7962900" y="5524500"/>
            <a:ext cx="76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8001000" y="5486400"/>
            <a:ext cx="152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 flipH="1" flipV="1">
            <a:off x="8039100" y="5448300"/>
            <a:ext cx="228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80772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8115300" y="53721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8153400" y="53340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 flipH="1" flipV="1">
            <a:off x="83058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 flipH="1" flipV="1">
            <a:off x="8077200" y="5105400"/>
            <a:ext cx="9144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 flipH="1" flipV="1">
            <a:off x="7886700" y="4838700"/>
            <a:ext cx="1447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8572500" y="5372100"/>
            <a:ext cx="3810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 flipH="1" flipV="1">
            <a:off x="8534400" y="5410200"/>
            <a:ext cx="3048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8610600" y="5334000"/>
            <a:ext cx="457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 flipH="1" flipV="1">
            <a:off x="8610600" y="5257800"/>
            <a:ext cx="609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 flipH="1" flipV="1">
            <a:off x="8572500" y="5067300"/>
            <a:ext cx="9906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 flipH="1" flipV="1">
            <a:off x="8572500" y="5143500"/>
            <a:ext cx="8382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6" idx="3"/>
          </p:cNvCxnSpPr>
          <p:nvPr/>
        </p:nvCxnSpPr>
        <p:spPr>
          <a:xfrm rot="5400000" flipH="1" flipV="1">
            <a:off x="8591550" y="5010150"/>
            <a:ext cx="1104900" cy="0"/>
          </a:xfrm>
          <a:prstGeom prst="line">
            <a:avLst/>
          </a:prstGeom>
          <a:ln w="19050">
            <a:solidFill>
              <a:srgbClr val="D9D9D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err="1" smtClean="0"/>
              <a:t>i</a:t>
            </a:r>
            <a:r>
              <a:rPr lang="en-US" sz="3600" dirty="0" smtClean="0"/>
              <a:t>. Integrated growth: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2800" b="0" dirty="0" smtClean="0"/>
              <a:t>Targets and priority actions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429000"/>
          </a:xfrm>
        </p:spPr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en-US" sz="1800" dirty="0" smtClean="0"/>
              <a:t>Removing trade distortive non-tariff barriers and facilitating cross-border movement of goods in a timely fashion;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1800" dirty="0" smtClean="0"/>
              <a:t>Undertaking concerted efforts for the </a:t>
            </a:r>
            <a:r>
              <a:rPr lang="en-US" sz="1800" dirty="0" err="1" smtClean="0"/>
              <a:t>liberalisation</a:t>
            </a:r>
            <a:r>
              <a:rPr lang="en-US" sz="1800" dirty="0" smtClean="0"/>
              <a:t> of trade in services, under the auspices of CEFTA; 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1800" dirty="0" smtClean="0"/>
              <a:t>Creating a regional strategy for investment promotion that builds on the work that has already been conducted by the regional working groups under the auspices of the Investment Compact and the SEEIC; 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1800" dirty="0" smtClean="0"/>
              <a:t>Enforcing laws and regulations to protect intellectual property; 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1800" dirty="0" smtClean="0"/>
              <a:t>Supporting the work of all CEFTA bodies and structures to fulfill their respective mandates; and 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1800" dirty="0" smtClean="0"/>
              <a:t>Developing a single regional capital market.</a:t>
            </a:r>
          </a:p>
          <a:p>
            <a:pPr marL="457200" indent="-457200">
              <a:buFont typeface="+mj-lt"/>
              <a:buAutoNum type="alphaLcPeriod"/>
            </a:pPr>
            <a:endParaRPr lang="en-US" sz="1800" dirty="0"/>
          </a:p>
        </p:txBody>
      </p:sp>
      <p:sp>
        <p:nvSpPr>
          <p:cNvPr id="7" name="Rounded Rectangle 6"/>
          <p:cNvSpPr/>
          <p:nvPr/>
        </p:nvSpPr>
        <p:spPr>
          <a:xfrm>
            <a:off x="1905000" y="1600200"/>
            <a:ext cx="678180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cap="small" dirty="0" smtClean="0"/>
              <a:t>1. Increase intra-regional trade in goods by more than 230% </a:t>
            </a:r>
            <a:endParaRPr lang="en-US" sz="2000" b="1" cap="small" dirty="0" smtClean="0"/>
          </a:p>
          <a:p>
            <a:r>
              <a:rPr lang="en-GB" sz="2000" b="1" cap="small" dirty="0" smtClean="0"/>
              <a:t>2. Increase overall FDI inflows to the region by at least 120% </a:t>
            </a:r>
            <a:endParaRPr lang="en-US" sz="2000" b="1" cap="small" dirty="0" smtClean="0"/>
          </a:p>
        </p:txBody>
      </p:sp>
      <p:pic>
        <p:nvPicPr>
          <p:cNvPr id="8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524000"/>
            <a:ext cx="1014066" cy="1066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…with kick-start by Europe 2020</a:t>
            </a:r>
            <a:endParaRPr lang="bs-Latn-BA" dirty="0"/>
          </a:p>
        </p:txBody>
      </p:sp>
      <p:pic>
        <p:nvPicPr>
          <p:cNvPr id="4" name="Content Placeholder 3" descr="27e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524000"/>
            <a:ext cx="4602804" cy="4525963"/>
          </a:xfrm>
        </p:spPr>
      </p:pic>
      <p:sp>
        <p:nvSpPr>
          <p:cNvPr id="5" name="TextBox 4"/>
          <p:cNvSpPr txBox="1"/>
          <p:nvPr/>
        </p:nvSpPr>
        <p:spPr>
          <a:xfrm>
            <a:off x="6629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bs-Latn-BA" sz="24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362200"/>
            <a:ext cx="37338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Preparations for future membership suggest that the 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 2020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policy goals and implementation methods are pertinent to enlargement countries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 a strong need to adjust the strategy to region’s needs, making it more realistic and credible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objectives include boosting competitiveness, productivity, growth potential, social cohesion and economic convergence.</a:t>
            </a:r>
            <a:endParaRPr kumimoji="0" lang="bs-Latn-B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b="1" dirty="0" smtClean="0">
                <a:solidFill>
                  <a:schemeClr val="tx2"/>
                </a:solidFill>
              </a:rPr>
              <a:t>Materialized as a response to Europe 2020, as the region was left out of the main European growth framework: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3886200" cy="1524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	</a:t>
            </a:r>
            <a:r>
              <a:rPr lang="en-US" sz="2400" b="1" u="sng" dirty="0" smtClean="0"/>
              <a:t>Main regional platforms:</a:t>
            </a:r>
          </a:p>
          <a:p>
            <a:r>
              <a:rPr lang="en-US" sz="2400" dirty="0" smtClean="0"/>
              <a:t>SEE Investment Committee</a:t>
            </a:r>
          </a:p>
          <a:p>
            <a:r>
              <a:rPr lang="en-US" sz="2400" dirty="0" smtClean="0"/>
              <a:t>CEFTA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5052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partners: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OECD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IFC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 expert networks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0600" y="19050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counterparts: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Ministries and agencies in charge of trade and investment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err="1" smtClean="0"/>
              <a:t>i</a:t>
            </a:r>
            <a:r>
              <a:rPr lang="en-US" sz="3600" dirty="0" smtClean="0"/>
              <a:t>. Integrated growth: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2800" b="0" dirty="0" smtClean="0"/>
              <a:t>Main stakeholders</a:t>
            </a:r>
            <a:endParaRPr lang="en-US" sz="3600" b="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ii. Smart growth:</a:t>
            </a:r>
            <a:br>
              <a:rPr lang="en-US" sz="3600" dirty="0" smtClean="0"/>
            </a:br>
            <a:r>
              <a:rPr lang="en-US" sz="2800" b="0" dirty="0" smtClean="0"/>
              <a:t>Targets and priority actions</a:t>
            </a:r>
            <a:endParaRPr lang="en-US" sz="3600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429000"/>
          </a:xfrm>
        </p:spPr>
        <p:txBody>
          <a:bodyPr/>
          <a:lstStyle/>
          <a:p>
            <a:pPr lvl="0">
              <a:buFont typeface="+mj-lt"/>
              <a:buAutoNum type="alphaLcPeriod"/>
            </a:pPr>
            <a:r>
              <a:rPr lang="en-US" sz="1800" dirty="0" smtClean="0"/>
              <a:t>Promoting „triple helix‟ linkages between academia, industry and policy makers; </a:t>
            </a:r>
          </a:p>
          <a:p>
            <a:pPr lvl="0">
              <a:buFont typeface="+mj-lt"/>
              <a:buAutoNum type="alphaLcPeriod"/>
            </a:pPr>
            <a:r>
              <a:rPr lang="en-US" sz="1800" dirty="0" smtClean="0"/>
              <a:t>Promoting free flows of talent in the region by encouraging SEE economies in achieving bilateral/multilateral universal recognition of diplomas and abolishment of unnecessary visas and permits for students, academia and the business community; </a:t>
            </a:r>
          </a:p>
          <a:p>
            <a:pPr lvl="0">
              <a:buFont typeface="+mj-lt"/>
              <a:buAutoNum type="alphaLcPeriod"/>
            </a:pPr>
            <a:r>
              <a:rPr lang="en-US" sz="1800" dirty="0" smtClean="0"/>
              <a:t>Encouraging “brain gain” through targeted networking with the </a:t>
            </a:r>
            <a:r>
              <a:rPr lang="en-US" sz="1800" dirty="0" err="1" smtClean="0"/>
              <a:t>diaspora</a:t>
            </a:r>
            <a:r>
              <a:rPr lang="en-US" sz="1800" dirty="0" smtClean="0"/>
              <a:t> and creating conditions favorable to eventual return, in particular through the establishment of a supportive entrepreneurial environment; </a:t>
            </a:r>
          </a:p>
          <a:p>
            <a:pPr lvl="0">
              <a:buFont typeface="+mj-lt"/>
              <a:buAutoNum type="alphaLcPeriod"/>
            </a:pPr>
            <a:r>
              <a:rPr lang="en-US" sz="1800" dirty="0" smtClean="0"/>
              <a:t>Supporting private and public sector investment in R&amp;D via coherent and regionally co-</a:t>
            </a:r>
            <a:r>
              <a:rPr lang="en-US" sz="1800" dirty="0" err="1" smtClean="0"/>
              <a:t>ordinated</a:t>
            </a:r>
            <a:r>
              <a:rPr lang="en-US" sz="1800" dirty="0" smtClean="0"/>
              <a:t> policies to enhance innovation and promote the knowledge economy and society;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1600200"/>
            <a:ext cx="6781800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en-GB" sz="2000" b="1" cap="small" dirty="0" smtClean="0"/>
              <a:t>	Increase GDP per person employed by 33% </a:t>
            </a:r>
            <a:endParaRPr lang="en-US" sz="2000" b="1" cap="small" dirty="0" smtClean="0"/>
          </a:p>
        </p:txBody>
      </p:sp>
      <p:pic>
        <p:nvPicPr>
          <p:cNvPr id="7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524000"/>
            <a:ext cx="1014066" cy="1066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sz="3600" smtClean="0"/>
              <a:t>ii. Smart growth:</a:t>
            </a:r>
            <a:br>
              <a:rPr lang="en-GB" sz="3600" smtClean="0"/>
            </a:br>
            <a:r>
              <a:rPr lang="en-GB" sz="2800" b="0" smtClean="0"/>
              <a:t>Targets and priority actions (continued)</a:t>
            </a:r>
            <a:endParaRPr lang="en-GB" sz="2800" b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505200"/>
          </a:xfrm>
        </p:spPr>
        <p:txBody>
          <a:bodyPr/>
          <a:lstStyle/>
          <a:p>
            <a:pPr lvl="0">
              <a:buFont typeface="+mj-lt"/>
              <a:buAutoNum type="alphaLcPeriod" startAt="5"/>
            </a:pPr>
            <a:r>
              <a:rPr lang="en-GB" sz="1800" dirty="0" smtClean="0"/>
              <a:t>Facilitating the participation of enterprises and scientific institutions from SEE in EU programmes and EUREKA and developing effective linkages with European institutions fostering innovation and knowledge; </a:t>
            </a:r>
          </a:p>
          <a:p>
            <a:pPr lvl="0">
              <a:buFont typeface="+mj-lt"/>
              <a:buAutoNum type="alphaLcPeriod" startAt="5"/>
            </a:pPr>
            <a:r>
              <a:rPr lang="en-GB" sz="1800" dirty="0" smtClean="0"/>
              <a:t>Raising the level of knowledge absorption via policies that support existing clusters, networks, and centres of excellence to establish a regional cooperation framework fostering knowledge communities; </a:t>
            </a:r>
          </a:p>
          <a:p>
            <a:pPr lvl="0">
              <a:buFont typeface="+mj-lt"/>
              <a:buAutoNum type="alphaLcPeriod" startAt="5"/>
            </a:pPr>
            <a:r>
              <a:rPr lang="en-GB" sz="1800" dirty="0" smtClean="0"/>
              <a:t>Promoting natural science, maths and engineering studies while enhancing the quality of education provision and existing quality assurance mechanisms; </a:t>
            </a:r>
          </a:p>
          <a:p>
            <a:pPr lvl="0">
              <a:buFont typeface="+mj-lt"/>
              <a:buAutoNum type="alphaLcPeriod" startAt="5"/>
            </a:pPr>
            <a:r>
              <a:rPr lang="en-GB" sz="1800" dirty="0" smtClean="0"/>
              <a:t>Using available resources and private sector expertise to substantially increase the level of combined public-private sector investment in R&amp;D as a percentage of GDP; </a:t>
            </a:r>
          </a:p>
          <a:p>
            <a:pPr>
              <a:buFont typeface="+mj-lt"/>
              <a:buAutoNum type="alphaLcPeriod" startAt="5"/>
            </a:pPr>
            <a:r>
              <a:rPr lang="en-GB" sz="1800" dirty="0" smtClean="0"/>
              <a:t>Considering measures to support business investment in R&amp;D.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05000" y="1600200"/>
            <a:ext cx="6781800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en-GB" sz="2000" b="1" cap="small" smtClean="0"/>
              <a:t>	Increase GDP per person employed by 33% </a:t>
            </a:r>
          </a:p>
        </p:txBody>
      </p:sp>
      <p:pic>
        <p:nvPicPr>
          <p:cNvPr id="8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524000"/>
            <a:ext cx="1014066" cy="1066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72000" cy="3581399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b="1" u="sng" dirty="0" smtClean="0"/>
              <a:t>Main regional platforms:</a:t>
            </a:r>
          </a:p>
          <a:p>
            <a:pPr lvl="0"/>
            <a:r>
              <a:rPr lang="en-US" sz="2000" dirty="0" smtClean="0"/>
              <a:t>ERI SEE</a:t>
            </a:r>
          </a:p>
          <a:p>
            <a:pPr lvl="0"/>
            <a:r>
              <a:rPr lang="en-US" sz="2000" dirty="0" smtClean="0"/>
              <a:t>Enterprise Development and Innovation Facility (EDIF)</a:t>
            </a:r>
          </a:p>
          <a:p>
            <a:pPr lvl="0"/>
            <a:r>
              <a:rPr lang="en-US" sz="2000" dirty="0" smtClean="0"/>
              <a:t>Regional R&amp;D Strategy for Innovation in the Western Balkans </a:t>
            </a:r>
          </a:p>
          <a:p>
            <a:pPr lvl="0"/>
            <a:r>
              <a:rPr lang="en-GB" sz="2000" dirty="0" smtClean="0"/>
              <a:t>South East European Centre for Entrepreneurial Learning (SEECEL)</a:t>
            </a:r>
            <a:endParaRPr lang="en-US" sz="2000" dirty="0" smtClean="0"/>
          </a:p>
          <a:p>
            <a:pPr lvl="0"/>
            <a:r>
              <a:rPr lang="en-GB" sz="2000" dirty="0" err="1" smtClean="0"/>
              <a:t>eSEE</a:t>
            </a:r>
            <a:r>
              <a:rPr lang="en-GB" sz="2000" dirty="0" smtClean="0"/>
              <a:t> Initiative and </a:t>
            </a:r>
            <a:r>
              <a:rPr lang="en-GB" sz="2000" dirty="0" err="1" smtClean="0"/>
              <a:t>bSEE</a:t>
            </a:r>
            <a:r>
              <a:rPr lang="en-GB" sz="2000" dirty="0" smtClean="0"/>
              <a:t> Task Force</a:t>
            </a:r>
            <a:endParaRPr lang="en-US" sz="2000" dirty="0" smtClean="0"/>
          </a:p>
          <a:p>
            <a:r>
              <a:rPr lang="en-US" sz="2000" dirty="0" smtClean="0"/>
              <a:t>RCC Task Force on culture and society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05400" y="33528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partners: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OECD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World Bank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ETF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 expert networks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29200" y="17526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counterparts: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Ministries and agencies in charge of science,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education, research, economy and finance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ii. Smart growth:</a:t>
            </a:r>
            <a:br>
              <a:rPr lang="en-US" sz="3600" dirty="0" smtClean="0"/>
            </a:br>
            <a:r>
              <a:rPr lang="en-US" sz="2800" b="0" dirty="0" smtClean="0"/>
              <a:t>Main stakeholders</a:t>
            </a:r>
            <a:endParaRPr lang="en-US" sz="3600" b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iii. Sustainable growth:</a:t>
            </a:r>
            <a:br>
              <a:rPr lang="en-US" sz="3600" dirty="0" smtClean="0"/>
            </a:br>
            <a:r>
              <a:rPr lang="en-US" sz="2800" b="0" dirty="0" smtClean="0"/>
              <a:t>Targets and priority actions</a:t>
            </a:r>
            <a:endParaRPr lang="en-US" sz="2800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382000" cy="3429000"/>
          </a:xfrm>
        </p:spPr>
        <p:txBody>
          <a:bodyPr/>
          <a:lstStyle/>
          <a:p>
            <a:pPr lvl="0">
              <a:buFont typeface="+mj-lt"/>
              <a:buAutoNum type="alphaLcPeriod"/>
            </a:pPr>
            <a:r>
              <a:rPr lang="en-US" sz="1600" dirty="0" smtClean="0"/>
              <a:t>Diversifying export markets, and promoting regional co-operation whenever possible; </a:t>
            </a:r>
          </a:p>
          <a:p>
            <a:pPr lvl="0">
              <a:buFont typeface="+mj-lt"/>
              <a:buAutoNum type="alphaLcPeriod"/>
            </a:pPr>
            <a:r>
              <a:rPr lang="en-US" sz="1600" dirty="0" smtClean="0"/>
              <a:t>Developing measures such as export guarantee schemes to support the private sector; </a:t>
            </a:r>
          </a:p>
          <a:p>
            <a:pPr lvl="0">
              <a:buFont typeface="+mj-lt"/>
              <a:buAutoNum type="alphaLcPeriod"/>
            </a:pPr>
            <a:r>
              <a:rPr lang="en-US" sz="1600" dirty="0" smtClean="0"/>
              <a:t>Supporting private sector competitiveness by helping firms, and in particular SMEs, find niches in which they can be successful in global terms; </a:t>
            </a:r>
          </a:p>
          <a:p>
            <a:pPr lvl="0">
              <a:buFont typeface="+mj-lt"/>
              <a:buAutoNum type="alphaLcPeriod"/>
            </a:pPr>
            <a:r>
              <a:rPr lang="en-US" sz="1600" dirty="0" smtClean="0"/>
              <a:t>Strengthening regional value chains by actively supporting the creation of transnational clusters and business networks; </a:t>
            </a:r>
          </a:p>
          <a:p>
            <a:pPr lvl="0">
              <a:buFont typeface="+mj-lt"/>
              <a:buAutoNum type="alphaLcPeriod"/>
            </a:pPr>
            <a:r>
              <a:rPr lang="en-US" sz="1600" dirty="0" smtClean="0"/>
              <a:t>Promoting venture capital and business angel networks; </a:t>
            </a:r>
          </a:p>
          <a:p>
            <a:pPr lvl="0">
              <a:buFont typeface="+mj-lt"/>
              <a:buAutoNum type="alphaLcPeriod"/>
            </a:pPr>
            <a:r>
              <a:rPr lang="en-US" sz="1600" dirty="0" smtClean="0"/>
              <a:t>Reducing the tax wedge on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to improve competitiveness; </a:t>
            </a:r>
          </a:p>
          <a:p>
            <a:pPr lvl="0">
              <a:buFont typeface="+mj-lt"/>
              <a:buAutoNum type="alphaLcPeriod"/>
            </a:pPr>
            <a:r>
              <a:rPr lang="en-US" sz="1600" dirty="0" smtClean="0"/>
              <a:t>Accelerating the development of critical infrastructure; </a:t>
            </a:r>
          </a:p>
          <a:p>
            <a:pPr lvl="0">
              <a:buFont typeface="+mj-lt"/>
              <a:buAutoNum type="alphaLcPeriod"/>
            </a:pPr>
            <a:r>
              <a:rPr lang="en-US" sz="1600" dirty="0" smtClean="0"/>
              <a:t>Helping businesses develop and adopt renewable &amp; green technologies; </a:t>
            </a:r>
          </a:p>
          <a:p>
            <a:pPr lvl="0">
              <a:buFont typeface="+mj-lt"/>
              <a:buAutoNum type="alphaLcPeriod"/>
            </a:pPr>
            <a:r>
              <a:rPr lang="en-US" sz="1600" dirty="0" smtClean="0"/>
              <a:t>Encouraging education and training systems to deliver „green‟ and „white‟ skills; and </a:t>
            </a:r>
          </a:p>
          <a:p>
            <a:pPr lvl="0">
              <a:buFont typeface="+mj-lt"/>
              <a:buAutoNum type="alphaLcPeriod"/>
            </a:pPr>
            <a:r>
              <a:rPr lang="en-US" sz="1600" dirty="0" smtClean="0"/>
              <a:t>Integrating green development priorities into long-term policy making, </a:t>
            </a:r>
            <a:r>
              <a:rPr lang="en-US" sz="1600" dirty="0" err="1" smtClean="0"/>
              <a:t>utilising</a:t>
            </a:r>
            <a:r>
              <a:rPr lang="en-US" sz="1600" dirty="0" smtClean="0"/>
              <a:t> available European and international expertise, and interacting with all stakeholders. </a:t>
            </a:r>
          </a:p>
          <a:p>
            <a:pPr marL="457200" lvl="0" indent="-457200">
              <a:buFont typeface="+mj-lt"/>
              <a:buAutoNum type="alphaLcPeriod"/>
            </a:pPr>
            <a:endParaRPr lang="en-US" sz="1600" dirty="0" smtClean="0"/>
          </a:p>
          <a:p>
            <a:pPr marL="457200" indent="-457200">
              <a:buFont typeface="+mj-lt"/>
              <a:buAutoNum type="alphaLcPeriod"/>
            </a:pP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1600200"/>
            <a:ext cx="6781800" cy="9144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cap="small" dirty="0" smtClean="0"/>
              <a:t>Increase the rate of enterprise creation by 20% </a:t>
            </a:r>
            <a:endParaRPr lang="en-US" sz="2000" b="1" cap="small" dirty="0" smtClean="0"/>
          </a:p>
          <a:p>
            <a:r>
              <a:rPr lang="en-GB" sz="2000" b="1" cap="small" dirty="0" smtClean="0"/>
              <a:t>Increase exports of goods and services per capita by 130%</a:t>
            </a:r>
            <a:endParaRPr lang="en-US" sz="2000" b="1" cap="small" dirty="0"/>
          </a:p>
        </p:txBody>
      </p:sp>
      <p:pic>
        <p:nvPicPr>
          <p:cNvPr id="7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524000"/>
            <a:ext cx="1014066" cy="1066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iii. Sustainable growth:</a:t>
            </a:r>
            <a:br>
              <a:rPr lang="en-US" sz="3600" dirty="0" smtClean="0"/>
            </a:br>
            <a:r>
              <a:rPr lang="en-US" sz="2800" b="0" dirty="0" smtClean="0"/>
              <a:t>Main stakeholders</a:t>
            </a:r>
            <a:endParaRPr lang="en-US" sz="3600" b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72000" cy="4495799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b="1" u="sng" dirty="0" smtClean="0"/>
              <a:t>Main regional platforms:</a:t>
            </a:r>
          </a:p>
          <a:p>
            <a:pPr lvl="0"/>
            <a:r>
              <a:rPr lang="en-GB" sz="2000" dirty="0" smtClean="0"/>
              <a:t>SEE Investment Committee</a:t>
            </a:r>
          </a:p>
          <a:p>
            <a:pPr lvl="0"/>
            <a:r>
              <a:rPr lang="en-GB" sz="2000" dirty="0" smtClean="0"/>
              <a:t>Energy Community Secretariat (ECS)</a:t>
            </a:r>
            <a:endParaRPr lang="en-US" sz="2000" dirty="0" smtClean="0"/>
          </a:p>
          <a:p>
            <a:pPr lvl="0"/>
            <a:r>
              <a:rPr lang="en-GB" sz="2000" dirty="0" smtClean="0"/>
              <a:t>SEE Transport Observatory (SEETO)</a:t>
            </a:r>
            <a:endParaRPr lang="en-US" sz="2000" dirty="0" smtClean="0"/>
          </a:p>
          <a:p>
            <a:pPr lvl="0"/>
            <a:r>
              <a:rPr lang="en-GB" sz="2000" dirty="0" smtClean="0"/>
              <a:t>RENA/ECRAN </a:t>
            </a:r>
            <a:endParaRPr lang="en-US" sz="2000" dirty="0" smtClean="0"/>
          </a:p>
          <a:p>
            <a:pPr lvl="0"/>
            <a:r>
              <a:rPr lang="en-GB" sz="2000" dirty="0" smtClean="0"/>
              <a:t>Regional Environmental Centre for CEE</a:t>
            </a:r>
            <a:endParaRPr lang="en-US" sz="2000" dirty="0" smtClean="0"/>
          </a:p>
          <a:p>
            <a:pPr lvl="0"/>
            <a:r>
              <a:rPr lang="en-GB" sz="2000" dirty="0" smtClean="0"/>
              <a:t>NALAS</a:t>
            </a:r>
            <a:endParaRPr lang="en-US" sz="2000" dirty="0" smtClean="0"/>
          </a:p>
          <a:p>
            <a:pPr lvl="0"/>
            <a:r>
              <a:rPr lang="en-GB" sz="2000" dirty="0" smtClean="0"/>
              <a:t>ISIS Programme Secretariat</a:t>
            </a:r>
            <a:endParaRPr lang="en-US" sz="2000" dirty="0" smtClean="0"/>
          </a:p>
          <a:p>
            <a:pPr lvl="0"/>
            <a:r>
              <a:rPr lang="en-GB" sz="2000" dirty="0" smtClean="0"/>
              <a:t>Int’l Sava River Basin Commission</a:t>
            </a:r>
            <a:endParaRPr lang="en-US" sz="2000" dirty="0" smtClean="0"/>
          </a:p>
          <a:p>
            <a:r>
              <a:rPr lang="en-GB" sz="2000" dirty="0" smtClean="0"/>
              <a:t>RRD Standing Working Group (RRDSWG)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29200" y="4038600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partners: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World Bank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 expert networks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CSO Networks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29200" y="17526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counterparts: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Ministries and agencies in charge of energy, environment,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economy, transport and infrastructure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CSOs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iv. Inclusive growth: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2800" b="0" dirty="0" smtClean="0"/>
              <a:t>Targets and priority actions</a:t>
            </a:r>
            <a:endParaRPr lang="en-US" sz="3600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581400"/>
          </a:xfrm>
        </p:spPr>
        <p:txBody>
          <a:bodyPr/>
          <a:lstStyle/>
          <a:p>
            <a:pPr lvl="0">
              <a:buFont typeface="+mj-lt"/>
              <a:buAutoNum type="alphaLcPeriod"/>
            </a:pPr>
            <a:r>
              <a:rPr lang="en-US" sz="1800" dirty="0" smtClean="0"/>
              <a:t>Monitoring and tracking skills needs at the regional level; </a:t>
            </a:r>
          </a:p>
          <a:p>
            <a:pPr lvl="0">
              <a:buFont typeface="+mj-lt"/>
              <a:buAutoNum type="alphaLcPeriod"/>
            </a:pPr>
            <a:r>
              <a:rPr lang="en-US" sz="1800" dirty="0" smtClean="0"/>
              <a:t>Developing mechanisms for regional dialogue between employers and policy makers on ways to </a:t>
            </a:r>
            <a:r>
              <a:rPr lang="en-US" sz="1800" dirty="0" err="1" smtClean="0"/>
              <a:t>minimise</a:t>
            </a:r>
            <a:r>
              <a:rPr lang="en-US" sz="1800" dirty="0" smtClean="0"/>
              <a:t> skills gaps and address skills mismatches through </a:t>
            </a:r>
            <a:r>
              <a:rPr lang="en-US" sz="1800" dirty="0" err="1" smtClean="0"/>
              <a:t>customised</a:t>
            </a:r>
            <a:r>
              <a:rPr lang="en-US" sz="1800" dirty="0" smtClean="0"/>
              <a:t> training and curricula reform; </a:t>
            </a:r>
          </a:p>
          <a:p>
            <a:pPr lvl="0">
              <a:buFont typeface="+mj-lt"/>
              <a:buAutoNum type="alphaLcPeriod"/>
            </a:pPr>
            <a:r>
              <a:rPr lang="en-US" sz="1800" dirty="0" smtClean="0"/>
              <a:t>Raising the attractiveness of vocational training and increasing employment opportunities for younger workers and promoting early contact with the </a:t>
            </a:r>
            <a:r>
              <a:rPr lang="en-US" sz="1800" dirty="0" err="1" smtClean="0"/>
              <a:t>labour</a:t>
            </a:r>
            <a:r>
              <a:rPr lang="en-US" sz="1800" dirty="0" smtClean="0"/>
              <a:t> market, including through measures for facilitation of school-to-work transitions and removing obstacles to internships; </a:t>
            </a:r>
          </a:p>
          <a:p>
            <a:pPr lvl="0">
              <a:buFont typeface="+mj-lt"/>
              <a:buAutoNum type="alphaLcPeriod"/>
            </a:pPr>
            <a:r>
              <a:rPr lang="en-US" sz="1800" dirty="0" smtClean="0"/>
              <a:t>Promoting in-company training and up-skilling of employees; </a:t>
            </a:r>
          </a:p>
          <a:p>
            <a:pPr lvl="0">
              <a:buFont typeface="+mj-lt"/>
              <a:buAutoNum type="alphaLcPeriod"/>
            </a:pPr>
            <a:r>
              <a:rPr lang="en-US" sz="1800" dirty="0" smtClean="0"/>
              <a:t>Promoting the inclusion and retraining of older workers in the </a:t>
            </a:r>
            <a:r>
              <a:rPr lang="en-US" sz="1800" dirty="0" err="1" smtClean="0"/>
              <a:t>labour</a:t>
            </a:r>
            <a:r>
              <a:rPr lang="en-US" sz="1800" dirty="0" smtClean="0"/>
              <a:t> market; </a:t>
            </a:r>
          </a:p>
          <a:p>
            <a:pPr marL="457200" indent="-457200">
              <a:buFont typeface="+mj-lt"/>
              <a:buAutoNum type="alphaLcPeriod"/>
            </a:pPr>
            <a:endParaRPr lang="en-US" sz="1800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1600200"/>
            <a:ext cx="6781800" cy="9144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GB" b="1" cap="small" dirty="0" smtClean="0"/>
              <a:t>  Increase the overall employment rate to 45.2%</a:t>
            </a:r>
          </a:p>
          <a:p>
            <a:pPr marL="457200" lvl="2" indent="-457200"/>
            <a:r>
              <a:rPr lang="en-GB" b="1" cap="small" dirty="0" smtClean="0"/>
              <a:t>  Add 300,000 highly educated people to the region’s workforce</a:t>
            </a:r>
            <a:endParaRPr lang="en-US" b="1" cap="small" dirty="0" smtClean="0"/>
          </a:p>
        </p:txBody>
      </p:sp>
      <p:pic>
        <p:nvPicPr>
          <p:cNvPr id="7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524000"/>
            <a:ext cx="1014066" cy="1066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iv. Inclusive growth: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2800" b="0" dirty="0" smtClean="0"/>
              <a:t>Targets and priority actions (continued)</a:t>
            </a:r>
            <a:endParaRPr lang="en-US" sz="3600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581400"/>
          </a:xfrm>
        </p:spPr>
        <p:txBody>
          <a:bodyPr/>
          <a:lstStyle/>
          <a:p>
            <a:pPr marL="457200" lvl="0" indent="-457200">
              <a:buFont typeface="+mj-lt"/>
              <a:buAutoNum type="alphaLcPeriod" startAt="6"/>
            </a:pPr>
            <a:r>
              <a:rPr lang="en-US" sz="1800" dirty="0" smtClean="0"/>
              <a:t>Promoting </a:t>
            </a:r>
            <a:r>
              <a:rPr lang="en-US" sz="1800" dirty="0" err="1" smtClean="0"/>
              <a:t>women‟s</a:t>
            </a:r>
            <a:r>
              <a:rPr lang="en-US" sz="1800" dirty="0" smtClean="0"/>
              <a:t> employment and entrepreneurship and employment of vulnerable groups, in particular the Roma; </a:t>
            </a:r>
          </a:p>
          <a:p>
            <a:pPr marL="457200" lvl="0" indent="-457200">
              <a:buFont typeface="+mj-lt"/>
              <a:buAutoNum type="alphaLcPeriod" startAt="6"/>
            </a:pPr>
            <a:r>
              <a:rPr lang="en-US" sz="1800" dirty="0" smtClean="0"/>
              <a:t>Developing regional strategies to support continuous education and lifelong learning and recognition of non-formal &amp; informal education; </a:t>
            </a:r>
          </a:p>
          <a:p>
            <a:pPr marL="457200" lvl="0" indent="-457200">
              <a:buFont typeface="+mj-lt"/>
              <a:buAutoNum type="alphaLcPeriod" startAt="6"/>
            </a:pPr>
            <a:r>
              <a:rPr lang="en-US" sz="1800" dirty="0" smtClean="0"/>
              <a:t>Developing entrepreneurial learning as one priority for education reform; </a:t>
            </a:r>
          </a:p>
          <a:p>
            <a:pPr marL="457200" lvl="0" indent="-457200">
              <a:buFont typeface="+mj-lt"/>
              <a:buAutoNum type="alphaLcPeriod" startAt="6"/>
            </a:pPr>
            <a:r>
              <a:rPr lang="en-US" sz="1800" dirty="0" smtClean="0"/>
              <a:t>Increasing high quality tertiary education levels; </a:t>
            </a:r>
          </a:p>
          <a:p>
            <a:pPr marL="457200" lvl="0" indent="-457200">
              <a:buFont typeface="+mj-lt"/>
              <a:buAutoNum type="alphaLcPeriod" startAt="6"/>
            </a:pPr>
            <a:r>
              <a:rPr lang="en-US" sz="1800" dirty="0" smtClean="0"/>
              <a:t>Providing opportunities for student exchanges enabling students to study in the region and in OECD countries; and </a:t>
            </a:r>
          </a:p>
          <a:p>
            <a:pPr marL="457200" indent="-457200">
              <a:buFont typeface="+mj-lt"/>
              <a:buAutoNum type="alphaLcPeriod" startAt="6"/>
            </a:pPr>
            <a:r>
              <a:rPr lang="en-US" sz="1800" dirty="0" smtClean="0"/>
              <a:t>Reducing the number of individuals who leave school early, with a special focus on students with disabilities, learning disabilities and socio-economic, cultural and/or linguistic disadvantages. </a:t>
            </a:r>
            <a:endParaRPr lang="en-US" sz="1800" dirty="0"/>
          </a:p>
        </p:txBody>
      </p:sp>
      <p:pic>
        <p:nvPicPr>
          <p:cNvPr id="7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524000"/>
            <a:ext cx="1014066" cy="1066343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905000" y="1600200"/>
            <a:ext cx="6781800" cy="9144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GB" b="1" cap="small" dirty="0" smtClean="0"/>
              <a:t>  Increase the overall employment rate to 45.2%</a:t>
            </a:r>
          </a:p>
          <a:p>
            <a:pPr marL="457200" lvl="2" indent="-457200"/>
            <a:r>
              <a:rPr lang="en-GB" b="1" cap="small" dirty="0" smtClean="0"/>
              <a:t>  Add 300,000 highly educated people to the region’s workforce</a:t>
            </a:r>
            <a:endParaRPr lang="en-US" b="1" cap="small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iv. Inclusive growth: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2800" b="0" dirty="0" smtClean="0"/>
              <a:t>Main stakeholders</a:t>
            </a:r>
            <a:endParaRPr lang="en-US" sz="3600" b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72000" cy="4495799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b="1" u="sng" dirty="0" smtClean="0"/>
              <a:t>Main regional platforms:</a:t>
            </a:r>
          </a:p>
          <a:p>
            <a:pPr lvl="0"/>
            <a:r>
              <a:rPr lang="en-GB" sz="2000" dirty="0" smtClean="0"/>
              <a:t>Social Agenda 2020</a:t>
            </a:r>
          </a:p>
          <a:p>
            <a:pPr lvl="0"/>
            <a:r>
              <a:rPr lang="en-GB" sz="2000" dirty="0" smtClean="0"/>
              <a:t>SEE VET Network </a:t>
            </a:r>
            <a:endParaRPr lang="en-US" sz="2000" dirty="0" smtClean="0"/>
          </a:p>
          <a:p>
            <a:pPr lvl="0"/>
            <a:r>
              <a:rPr lang="en-GB" sz="2000" dirty="0" smtClean="0"/>
              <a:t>Centre of Public Employment Services of SEE Countries (CPESSC)</a:t>
            </a:r>
            <a:endParaRPr lang="en-US" sz="2000" dirty="0" smtClean="0"/>
          </a:p>
          <a:p>
            <a:pPr lvl="0"/>
            <a:r>
              <a:rPr lang="en-GB" sz="2000" dirty="0" smtClean="0"/>
              <a:t>SEE Trade Union Forum (SEETUF)</a:t>
            </a:r>
            <a:endParaRPr lang="en-US" sz="2000" dirty="0" smtClean="0"/>
          </a:p>
          <a:p>
            <a:pPr lvl="0"/>
            <a:r>
              <a:rPr lang="en-GB" sz="2000" dirty="0" smtClean="0"/>
              <a:t>Adriatic Region Employers’ Centre (AREC)</a:t>
            </a:r>
            <a:endParaRPr lang="en-US" sz="2000" dirty="0" smtClean="0"/>
          </a:p>
          <a:p>
            <a:r>
              <a:rPr lang="en-GB" sz="2000" dirty="0" smtClean="0"/>
              <a:t>SEE Health Network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29200" y="3657600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partners: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World Bank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ETF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 expert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CSOs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29200" y="17526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counterparts: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Ministries and agencies in charge of social issues, employment, education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v. Governance for growth: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2800" b="0" dirty="0" smtClean="0"/>
              <a:t>Targets and priority actions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2971800"/>
          </a:xfrm>
        </p:spPr>
        <p:txBody>
          <a:bodyPr/>
          <a:lstStyle/>
          <a:p>
            <a:pPr lvl="0">
              <a:buFont typeface="+mj-lt"/>
              <a:buAutoNum type="alphaLcPeriod"/>
            </a:pPr>
            <a:r>
              <a:rPr lang="en-US" sz="1800" dirty="0" smtClean="0"/>
              <a:t>Supporting the capacities of public administrations to design and implement development policies; </a:t>
            </a:r>
          </a:p>
          <a:p>
            <a:pPr lvl="0">
              <a:buFont typeface="+mj-lt"/>
              <a:buAutoNum type="alphaLcPeriod"/>
            </a:pPr>
            <a:r>
              <a:rPr lang="en-US" sz="1800" dirty="0" smtClean="0"/>
              <a:t>Finding complementarities and synergies with other regional initiatives and mechanisms such as the Western Balkan Investment Framework and the Western Balkan Regional Competitiveness Initiative; </a:t>
            </a:r>
          </a:p>
          <a:p>
            <a:pPr lvl="0">
              <a:buFont typeface="+mj-lt"/>
              <a:buAutoNum type="alphaLcPeriod"/>
            </a:pPr>
            <a:r>
              <a:rPr lang="en-US" sz="1800" dirty="0" smtClean="0"/>
              <a:t>Promoting the effective implementation of existing legislation governing competition, including improvement of judiciary capacities and giving high priority to enforcing the rule of law and anti-corruption measures; and </a:t>
            </a:r>
          </a:p>
          <a:p>
            <a:pPr lvl="0">
              <a:buFont typeface="+mj-lt"/>
              <a:buAutoNum type="alphaLcPeriod"/>
            </a:pPr>
            <a:r>
              <a:rPr lang="en-US" sz="1800" dirty="0" smtClean="0"/>
              <a:t>Responsible fiscal and monetary policies. </a:t>
            </a:r>
            <a:endParaRPr lang="en-US" sz="1800" dirty="0"/>
          </a:p>
        </p:txBody>
      </p:sp>
      <p:pic>
        <p:nvPicPr>
          <p:cNvPr id="4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524000"/>
            <a:ext cx="1014066" cy="1066343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905000" y="1600200"/>
            <a:ext cx="67818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GB" sz="2000" cap="small" dirty="0" smtClean="0">
                <a:solidFill>
                  <a:schemeClr val="tx1"/>
                </a:solidFill>
              </a:rPr>
              <a:t>  </a:t>
            </a:r>
            <a:r>
              <a:rPr lang="en-GB" sz="2000" b="1" cap="small" dirty="0" smtClean="0">
                <a:solidFill>
                  <a:schemeClr val="tx1"/>
                </a:solidFill>
              </a:rPr>
              <a:t>Increase government effectiveness by 20% by 2020</a:t>
            </a:r>
            <a:endParaRPr lang="en-US" b="1" cap="small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mandate</a:t>
            </a:r>
            <a:endParaRPr lang="bs-Latn-BA" dirty="0"/>
          </a:p>
        </p:txBody>
      </p:sp>
      <p:sp>
        <p:nvSpPr>
          <p:cNvPr id="6" name="Flowchart: Decision 5"/>
          <p:cNvSpPr/>
          <p:nvPr/>
        </p:nvSpPr>
        <p:spPr>
          <a:xfrm>
            <a:off x="5943600" y="2057400"/>
            <a:ext cx="1872208" cy="1296144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SEE 2020</a:t>
            </a:r>
            <a:endParaRPr lang="en-GB" sz="2200" b="1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038600"/>
            <a:ext cx="3962400" cy="1905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RCC to provide a “link between the national and regional level and … for the efforts going into Europe 2020 implementation in the region to demonstrate a considerable level of complementarity with the work being done at the national level.” </a:t>
            </a:r>
          </a:p>
          <a:p>
            <a:pPr algn="ctr"/>
            <a:r>
              <a:rPr lang="en-US" sz="1600" b="1" i="1" dirty="0" smtClean="0">
                <a:solidFill>
                  <a:schemeClr val="tx2"/>
                </a:solidFill>
              </a:rPr>
              <a:t>Montenegrin C-</a:t>
            </a:r>
            <a:r>
              <a:rPr lang="en-US" sz="1600" b="1" i="1" dirty="0" err="1" smtClean="0">
                <a:solidFill>
                  <a:schemeClr val="tx2"/>
                </a:solidFill>
              </a:rPr>
              <a:t>i</a:t>
            </a:r>
            <a:r>
              <a:rPr lang="en-US" sz="1600" b="1" i="1" dirty="0" smtClean="0">
                <a:solidFill>
                  <a:schemeClr val="tx2"/>
                </a:solidFill>
              </a:rPr>
              <a:t>-O SEECP</a:t>
            </a:r>
            <a:endParaRPr lang="en-GB" sz="1600" b="1" i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1752600"/>
            <a:ext cx="3962400" cy="1905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“The [European] Commission will propose to the Regional Cooperation Council that it sets up platforms for dialogue and peer review in other areas in line with Europe 2020 priorities” </a:t>
            </a:r>
          </a:p>
          <a:p>
            <a:pPr algn="ctr"/>
            <a:r>
              <a:rPr lang="en-US" sz="1600" b="1" i="1" dirty="0" smtClean="0">
                <a:solidFill>
                  <a:schemeClr val="tx2"/>
                </a:solidFill>
              </a:rPr>
              <a:t>Enlargement Strategy 2010-2011</a:t>
            </a:r>
            <a:endParaRPr lang="en-GB" sz="1600" b="1" i="1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76800" y="4038600"/>
            <a:ext cx="3962400" cy="1905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Actively pursue “a regional recovery and development strategy which should follow the main parameters of EU 2020, based on knowledge and innovation.”</a:t>
            </a:r>
          </a:p>
          <a:p>
            <a:pPr algn="ctr"/>
            <a:r>
              <a:rPr lang="en-US" sz="1600" b="1" i="1" dirty="0" smtClean="0">
                <a:solidFill>
                  <a:schemeClr val="tx2"/>
                </a:solidFill>
              </a:rPr>
              <a:t>June 2010 Sarajevo High Level Mtg</a:t>
            </a:r>
            <a:endParaRPr lang="en-GB" sz="1600" b="1" i="1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4419600" y="2705100"/>
            <a:ext cx="1524000" cy="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43400" y="3048000"/>
            <a:ext cx="2057400" cy="1066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</p:cNvCxnSpPr>
          <p:nvPr/>
        </p:nvCxnSpPr>
        <p:spPr>
          <a:xfrm flipV="1">
            <a:off x="6858000" y="3353544"/>
            <a:ext cx="21704" cy="685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v. Governance for growth: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stakeholders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00600" cy="4495799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	</a:t>
            </a:r>
            <a:r>
              <a:rPr lang="en-US" sz="1800" b="1" u="sng" dirty="0" smtClean="0"/>
              <a:t>Main regional platforms:</a:t>
            </a:r>
          </a:p>
          <a:p>
            <a:pPr lvl="0"/>
            <a:r>
              <a:rPr lang="en-GB" sz="1800" dirty="0" smtClean="0"/>
              <a:t>Strategic document of the JHA in SEE</a:t>
            </a:r>
            <a:endParaRPr lang="en-US" sz="1800" dirty="0" smtClean="0"/>
          </a:p>
          <a:p>
            <a:pPr lvl="0"/>
            <a:r>
              <a:rPr lang="en-GB" sz="1800" dirty="0" smtClean="0"/>
              <a:t>RESPA</a:t>
            </a:r>
            <a:endParaRPr lang="en-US" sz="1800" dirty="0" smtClean="0"/>
          </a:p>
          <a:p>
            <a:pPr lvl="0"/>
            <a:r>
              <a:rPr lang="en-GB" sz="1800" dirty="0" smtClean="0"/>
              <a:t>Centre for </a:t>
            </a:r>
            <a:r>
              <a:rPr lang="en-GB" sz="1800" dirty="0" err="1" smtClean="0"/>
              <a:t>eGovernance</a:t>
            </a:r>
            <a:r>
              <a:rPr lang="en-GB" sz="1800" dirty="0" smtClean="0"/>
              <a:t> Development (</a:t>
            </a:r>
            <a:r>
              <a:rPr lang="en-GB" sz="1800" dirty="0" err="1" smtClean="0"/>
              <a:t>CeGD</a:t>
            </a:r>
            <a:r>
              <a:rPr lang="en-GB" sz="1800" dirty="0" smtClean="0"/>
              <a:t>)</a:t>
            </a:r>
            <a:endParaRPr lang="en-US" sz="1800" dirty="0" smtClean="0"/>
          </a:p>
          <a:p>
            <a:pPr lvl="0"/>
            <a:r>
              <a:rPr lang="en-GB" sz="1800" dirty="0" smtClean="0"/>
              <a:t>MARRI</a:t>
            </a:r>
            <a:endParaRPr lang="en-US" sz="1800" dirty="0" smtClean="0"/>
          </a:p>
          <a:p>
            <a:pPr lvl="0"/>
            <a:r>
              <a:rPr lang="it-IT" sz="1800" dirty="0" smtClean="0"/>
              <a:t>Regional Anticorruption Initiative (RAI)</a:t>
            </a:r>
          </a:p>
          <a:p>
            <a:pPr lvl="0"/>
            <a:r>
              <a:rPr lang="en-GB" sz="1800" dirty="0" smtClean="0"/>
              <a:t>SEE Prosecutors Advisory Group (SEEPAG), SEE Police Chiefs Association (SEPCA), Secretariat of Police Cooperation Convention</a:t>
            </a:r>
            <a:endParaRPr lang="en-US" sz="1800" dirty="0" smtClean="0"/>
          </a:p>
          <a:p>
            <a:pPr lvl="0"/>
            <a:r>
              <a:rPr lang="en-GB" sz="1800" dirty="0" smtClean="0"/>
              <a:t>Western Balkans Prosecutors' Network, Sofia</a:t>
            </a:r>
            <a:endParaRPr lang="en-US" sz="1800" dirty="0" smtClean="0"/>
          </a:p>
          <a:p>
            <a:pPr lvl="0"/>
            <a:r>
              <a:rPr lang="en-US" sz="1800" dirty="0" smtClean="0"/>
              <a:t>Regional Secretariat for Parliamentary Cooperation in SEE (RSPC SEE)</a:t>
            </a:r>
          </a:p>
          <a:p>
            <a:pPr lvl="0"/>
            <a:r>
              <a:rPr lang="en-US" sz="1800" dirty="0" err="1" smtClean="0"/>
              <a:t>Cetinje</a:t>
            </a:r>
            <a:r>
              <a:rPr lang="en-US" sz="1800" dirty="0" smtClean="0"/>
              <a:t> Parliamentary Forum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57800" y="36576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partners: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SIGMA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 expert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Regional CSO networks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57800" y="1752600"/>
            <a:ext cx="365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counterparts: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Ministries and agencies in charge of JHA, public administration reform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National parliaments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7524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Thank you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6670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3810000"/>
            <a:ext cx="7543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Sanjin Arifagi</a:t>
            </a:r>
            <a:r>
              <a:rPr kumimoji="0" lang="bs-Latn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ć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Head of Economic and Social Development Unit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Regional Cooperation Council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e:  sanjin.arifagic@rcc.int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www.rcc.int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z="3400" dirty="0" smtClean="0"/>
              <a:t>SEE Investment Committee – SEE2020 Catalyst</a:t>
            </a:r>
            <a:endParaRPr lang="bs-Latn-BA" sz="3400" dirty="0"/>
          </a:p>
        </p:txBody>
      </p:sp>
      <p:pic>
        <p:nvPicPr>
          <p:cNvPr id="4" name="Picture 3" descr="Photo Ministerial Nov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27221" cy="3886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2400"/>
            <a:ext cx="9144000" cy="2392363"/>
          </a:xfrm>
          <a:solidFill>
            <a:schemeClr val="bg2">
              <a:lumMod val="25000"/>
              <a:alpha val="62000"/>
            </a:schemeClr>
          </a:solidFill>
        </p:spPr>
        <p:txBody>
          <a:bodyPr/>
          <a:lstStyle/>
          <a:p>
            <a:pPr lvl="1">
              <a:spcBef>
                <a:spcPts val="600"/>
              </a:spcBef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	  Transfer of SEEIC provided an opportunity to: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Get a clear mandate for SEE2020 Development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Engage national administrations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Secure resources</a:t>
            </a: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57200" y="1295400"/>
            <a:ext cx="8382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2" name="Oval 21"/>
          <p:cNvSpPr/>
          <p:nvPr/>
        </p:nvSpPr>
        <p:spPr>
          <a:xfrm>
            <a:off x="1676400" y="1066800"/>
            <a:ext cx="5791200" cy="434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5" name="Rounded Rectangle 4"/>
          <p:cNvSpPr/>
          <p:nvPr/>
        </p:nvSpPr>
        <p:spPr>
          <a:xfrm>
            <a:off x="3200400" y="685800"/>
            <a:ext cx="2667000" cy="12192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US" b="1" dirty="0" smtClean="0"/>
              <a:t>Integrated growth</a:t>
            </a:r>
          </a:p>
          <a:p>
            <a:pPr algn="ctr"/>
            <a:r>
              <a:rPr lang="en-US" sz="1200" i="1" dirty="0" smtClean="0"/>
              <a:t>deeper regional trade and investment linkages and policies enhancing the flow of goods, investment, services and persons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81000" y="2590800"/>
            <a:ext cx="2666999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Smart growth</a:t>
            </a:r>
          </a:p>
          <a:p>
            <a:pPr algn="ctr"/>
            <a:r>
              <a:rPr lang="en-US" sz="1200" i="1" dirty="0" smtClean="0"/>
              <a:t>commitment to compete on value added, promoting knowledge and innovation across the board</a:t>
            </a:r>
            <a:endParaRPr lang="en-US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1371600" y="4648200"/>
            <a:ext cx="2667000" cy="1219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Sustainable growth</a:t>
            </a:r>
          </a:p>
          <a:p>
            <a:pPr algn="ctr"/>
            <a:r>
              <a:rPr lang="en-US" sz="1200" i="1" dirty="0" smtClean="0">
                <a:solidFill>
                  <a:schemeClr val="tx2"/>
                </a:solidFill>
              </a:rPr>
              <a:t>enhancing competitiveness, </a:t>
            </a:r>
            <a:r>
              <a:rPr lang="en-US" sz="1200" i="1" dirty="0" err="1" smtClean="0">
                <a:solidFill>
                  <a:schemeClr val="tx2"/>
                </a:solidFill>
              </a:rPr>
              <a:t>entrepre-neurship</a:t>
            </a:r>
            <a:r>
              <a:rPr lang="en-US" sz="1200" i="1" dirty="0" smtClean="0">
                <a:solidFill>
                  <a:schemeClr val="tx2"/>
                </a:solidFill>
              </a:rPr>
              <a:t> and a commitment to greener and more energy-efficient development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0" y="2590800"/>
            <a:ext cx="2667000" cy="12192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Inclusive growth</a:t>
            </a:r>
          </a:p>
          <a:p>
            <a:pPr algn="ctr"/>
            <a:r>
              <a:rPr lang="en-US" sz="1200" i="1" dirty="0" smtClean="0"/>
              <a:t>skills development, employment creation and </a:t>
            </a:r>
            <a:r>
              <a:rPr lang="en-US" sz="1200" i="1" dirty="0" err="1" smtClean="0"/>
              <a:t>labour</a:t>
            </a:r>
            <a:r>
              <a:rPr lang="en-US" sz="1200" i="1" dirty="0" smtClean="0"/>
              <a:t> market participation by all, including vulnerable groups and minorities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29200" y="4648200"/>
            <a:ext cx="274320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Governance for growth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improving the capacity of public administrations to strengthen the rule of law and reduce corruption so as to create a business-friendly environment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04285" y="2743200"/>
            <a:ext cx="17059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2020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Vision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SEE 2020</a:t>
            </a:r>
            <a:endParaRPr lang="bs-Latn-B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525963"/>
          </a:xfrm>
          <a:noFill/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bs-Latn-BA" sz="2000" u="sng" cap="small" dirty="0" smtClean="0"/>
              <a:t>Identify priorities</a:t>
            </a:r>
            <a:endParaRPr lang="en-US" sz="2000" u="sng" cap="small" dirty="0" smtClean="0"/>
          </a:p>
          <a:p>
            <a:pPr marL="914400" lvl="1" indent="-457200">
              <a:spcBef>
                <a:spcPts val="0"/>
              </a:spcBef>
              <a:buNone/>
            </a:pPr>
            <a:r>
              <a:rPr lang="en-US" sz="1800" b="1" dirty="0" smtClean="0"/>
              <a:t>	</a:t>
            </a:r>
            <a:r>
              <a:rPr lang="bs-Latn-BA" sz="1800" b="1" i="1" dirty="0" smtClean="0"/>
              <a:t>integrated, smart, sustainable, inclusive growth within good governance framework</a:t>
            </a:r>
            <a:endParaRPr lang="en-US" sz="1800" b="1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u="sng" cap="small" dirty="0" smtClean="0"/>
              <a:t>Determine a</a:t>
            </a:r>
            <a:r>
              <a:rPr lang="bs-Latn-BA" sz="2000" u="sng" cap="small" dirty="0" smtClean="0"/>
              <a:t>ppropriate policy areas for setting objectives and targets</a:t>
            </a:r>
            <a:endParaRPr lang="en-US" sz="2000" u="sng" cap="small" dirty="0" smtClean="0"/>
          </a:p>
          <a:p>
            <a:pPr marL="914400" lvl="1" indent="-457200">
              <a:spcBef>
                <a:spcPts val="0"/>
              </a:spcBef>
              <a:buNone/>
            </a:pPr>
            <a:r>
              <a:rPr lang="en-US" sz="1800" b="1" dirty="0" smtClean="0"/>
              <a:t>	</a:t>
            </a:r>
            <a:r>
              <a:rPr lang="bs-Latn-BA" sz="1800" b="1" i="1" dirty="0" smtClean="0"/>
              <a:t>e.g. trade as an area that best captures integrated growth</a:t>
            </a:r>
            <a:endParaRPr lang="en-US" sz="1800" b="1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bs-Latn-BA" sz="2000" u="sng" cap="small" dirty="0" smtClean="0"/>
              <a:t>Formulate appropriate objectives</a:t>
            </a:r>
            <a:endParaRPr lang="en-US" sz="2000" u="sng" cap="small" dirty="0" smtClean="0"/>
          </a:p>
          <a:p>
            <a:pPr marL="914400" lvl="1" indent="-457200">
              <a:spcBef>
                <a:spcPts val="0"/>
              </a:spcBef>
              <a:buNone/>
            </a:pPr>
            <a:r>
              <a:rPr lang="en-US" sz="1800" b="1" dirty="0" smtClean="0"/>
              <a:t>	</a:t>
            </a:r>
            <a:r>
              <a:rPr lang="bs-Latn-BA" sz="1800" b="1" i="1" dirty="0" smtClean="0"/>
              <a:t>e.g. increase intra-</a:t>
            </a:r>
            <a:r>
              <a:rPr lang="en-US" sz="1800" b="1" i="1" dirty="0" smtClean="0"/>
              <a:t>regional</a:t>
            </a:r>
            <a:r>
              <a:rPr lang="bs-Latn-BA" sz="1800" b="1" i="1" dirty="0" smtClean="0"/>
              <a:t> trade as an objective of integrated growth</a:t>
            </a:r>
            <a:endParaRPr lang="en-US" sz="1800" b="1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bs-Latn-BA" sz="2000" u="sng" cap="small" dirty="0" smtClean="0"/>
              <a:t>Determine baseline data for objectives</a:t>
            </a:r>
            <a:endParaRPr lang="en-US" sz="2000" u="sng" cap="small" dirty="0" smtClean="0"/>
          </a:p>
          <a:p>
            <a:pPr marL="857250" lvl="1" indent="-457200">
              <a:spcBef>
                <a:spcPts val="0"/>
              </a:spcBef>
              <a:buNone/>
            </a:pPr>
            <a:r>
              <a:rPr lang="en-US" sz="1800" b="1" dirty="0" smtClean="0"/>
              <a:t>	</a:t>
            </a:r>
            <a:r>
              <a:rPr lang="bs-Latn-BA" sz="1800" b="1" i="1" dirty="0" smtClean="0"/>
              <a:t>e.g. currently </a:t>
            </a:r>
            <a:r>
              <a:rPr lang="en-US" sz="1800" b="1" i="1" dirty="0" smtClean="0"/>
              <a:t>intra-regional trade (goods) amounts to EUR 12.5 billion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bs-Latn-BA" sz="2000" u="sng" cap="small" dirty="0" smtClean="0"/>
              <a:t>Establish strategic intent</a:t>
            </a:r>
            <a:r>
              <a:rPr lang="en-US" sz="2000" u="sng" cap="small" dirty="0" smtClean="0"/>
              <a:t> (target)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en-US" sz="1800" b="1" i="1" dirty="0" smtClean="0"/>
              <a:t>	e.g. </a:t>
            </a:r>
            <a:r>
              <a:rPr lang="bs-Latn-BA" sz="1800" b="1" i="1" dirty="0" smtClean="0"/>
              <a:t>increase intra-</a:t>
            </a:r>
            <a:r>
              <a:rPr lang="en-US" sz="1800" b="1" i="1" dirty="0" smtClean="0"/>
              <a:t>regional</a:t>
            </a:r>
            <a:r>
              <a:rPr lang="bs-Latn-BA" sz="1800" b="1" i="1" dirty="0" smtClean="0"/>
              <a:t> trade </a:t>
            </a:r>
            <a:r>
              <a:rPr lang="en-US" sz="1800" b="1" i="1" dirty="0" smtClean="0"/>
              <a:t>by 240% </a:t>
            </a:r>
            <a:r>
              <a:rPr lang="bs-Latn-BA" sz="1800" b="1" i="1" dirty="0" smtClean="0"/>
              <a:t>by 2020</a:t>
            </a:r>
            <a:endParaRPr lang="en-US" sz="1800" b="1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u="sng" cap="small" dirty="0" smtClean="0"/>
              <a:t>Put forward indication of measures/actions and indicators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en-US" sz="1800" b="1" i="1" dirty="0" smtClean="0"/>
              <a:t>	e.g. r</a:t>
            </a:r>
            <a:r>
              <a:rPr lang="bs-Latn-BA" sz="1800" b="1" i="1" dirty="0" smtClean="0"/>
              <a:t>emoval of NTBs and greater facilitation of trade</a:t>
            </a:r>
            <a:r>
              <a:rPr lang="en-US" sz="1800" b="1" i="1" dirty="0" smtClean="0"/>
              <a:t>; f</a:t>
            </a:r>
            <a:r>
              <a:rPr lang="bs-Latn-BA" sz="1800" b="1" i="1" dirty="0" smtClean="0"/>
              <a:t>ostering of regional value chains to boost movement of goods/services accross borders</a:t>
            </a:r>
            <a:r>
              <a:rPr lang="en-US" sz="1800" b="1" i="1" dirty="0" smtClean="0"/>
              <a:t> etc.</a:t>
            </a:r>
          </a:p>
          <a:p>
            <a:pPr marL="857250" lvl="1" indent="-457200">
              <a:buNone/>
            </a:pPr>
            <a:r>
              <a:rPr lang="en-US" sz="1800" b="1" i="1" dirty="0" smtClean="0"/>
              <a:t>	</a:t>
            </a:r>
            <a:endParaRPr lang="bs-Latn-BA" sz="1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 rot="7192661">
            <a:off x="5418459" y="-1755421"/>
            <a:ext cx="574412" cy="10721353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5181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April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sets-up a Task Force to look into targets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819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July  - Sep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Task Force meets to develop targets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20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October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approves targets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41148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targets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733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2011: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Vision adopted by the Ministers</a:t>
            </a:r>
          </a:p>
          <a:p>
            <a:endParaRPr lang="en-US" sz="1200" dirty="0"/>
          </a:p>
        </p:txBody>
      </p:sp>
      <p:cxnSp>
        <p:nvCxnSpPr>
          <p:cNvPr id="15" name="Shape 14"/>
          <p:cNvCxnSpPr>
            <a:stCxn id="8" idx="1"/>
          </p:cNvCxnSpPr>
          <p:nvPr/>
        </p:nvCxnSpPr>
        <p:spPr>
          <a:xfrm rot="10800000" flipV="1">
            <a:off x="914400" y="4149298"/>
            <a:ext cx="228600" cy="16419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6" idx="1"/>
          </p:cNvCxnSpPr>
          <p:nvPr/>
        </p:nvCxnSpPr>
        <p:spPr>
          <a:xfrm rot="10800000" flipV="1">
            <a:off x="3200400" y="3234898"/>
            <a:ext cx="228600" cy="15657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9" idx="3"/>
          </p:cNvCxnSpPr>
          <p:nvPr/>
        </p:nvCxnSpPr>
        <p:spPr>
          <a:xfrm flipV="1">
            <a:off x="6172200" y="3048000"/>
            <a:ext cx="152400" cy="13899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10" idx="1"/>
          </p:cNvCxnSpPr>
          <p:nvPr/>
        </p:nvCxnSpPr>
        <p:spPr>
          <a:xfrm rot="10800000">
            <a:off x="2590800" y="4419601"/>
            <a:ext cx="228600" cy="11774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7" idx="3"/>
          </p:cNvCxnSpPr>
          <p:nvPr/>
        </p:nvCxnSpPr>
        <p:spPr>
          <a:xfrm>
            <a:off x="5867400" y="2532966"/>
            <a:ext cx="76200" cy="10484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0" y="35814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Dec 12 – Nov 13:</a:t>
            </a:r>
          </a:p>
          <a:p>
            <a:r>
              <a:rPr lang="en-US" sz="1200" dirty="0" smtClean="0"/>
              <a:t>Strategy &amp; Action plan development &amp; governance proposal</a:t>
            </a:r>
          </a:p>
          <a:p>
            <a:endParaRPr lang="en-US" sz="1200" dirty="0"/>
          </a:p>
        </p:txBody>
      </p:sp>
      <p:cxnSp>
        <p:nvCxnSpPr>
          <p:cNvPr id="26" name="Shape 25"/>
          <p:cNvCxnSpPr>
            <a:stCxn id="25" idx="1"/>
          </p:cNvCxnSpPr>
          <p:nvPr/>
        </p:nvCxnSpPr>
        <p:spPr>
          <a:xfrm rot="10800000">
            <a:off x="6629400" y="2895600"/>
            <a:ext cx="228600" cy="11936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20439789">
            <a:off x="1473705" y="49289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20462313">
            <a:off x="4140706" y="38621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20279510">
            <a:off x="6805320" y="2819620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1524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2013: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strategy and governance mechanism</a:t>
            </a:r>
            <a:endParaRPr lang="en-US" sz="1200" dirty="0"/>
          </a:p>
        </p:txBody>
      </p:sp>
      <p:cxnSp>
        <p:nvCxnSpPr>
          <p:cNvPr id="22" name="Shape 21"/>
          <p:cNvCxnSpPr>
            <a:stCxn id="20" idx="3"/>
          </p:cNvCxnSpPr>
          <p:nvPr/>
        </p:nvCxnSpPr>
        <p:spPr>
          <a:xfrm>
            <a:off x="8153400" y="2031832"/>
            <a:ext cx="152400" cy="5589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0" dirty="0" smtClean="0"/>
              <a:t>Milestones: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Vision, Mandate, Resources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181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April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sets-up a Task Force to look into targets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819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July  - Sep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Task Force meets to develop targets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20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October 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SEEIC approves targets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1148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November2012: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targets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733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2011: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Vision adopted by the Ministers</a:t>
            </a:r>
          </a:p>
          <a:p>
            <a:endParaRPr lang="en-US" sz="1200" dirty="0"/>
          </a:p>
        </p:txBody>
      </p:sp>
      <p:cxnSp>
        <p:nvCxnSpPr>
          <p:cNvPr id="10" name="Shape 9"/>
          <p:cNvCxnSpPr>
            <a:stCxn id="9" idx="1"/>
          </p:cNvCxnSpPr>
          <p:nvPr/>
        </p:nvCxnSpPr>
        <p:spPr>
          <a:xfrm rot="10800000" flipV="1">
            <a:off x="914400" y="4149298"/>
            <a:ext cx="228600" cy="16419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6" idx="1"/>
          </p:cNvCxnSpPr>
          <p:nvPr/>
        </p:nvCxnSpPr>
        <p:spPr>
          <a:xfrm rot="10800000" flipV="1">
            <a:off x="3200400" y="3234898"/>
            <a:ext cx="228600" cy="15657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8" idx="3"/>
          </p:cNvCxnSpPr>
          <p:nvPr/>
        </p:nvCxnSpPr>
        <p:spPr>
          <a:xfrm flipV="1">
            <a:off x="6172200" y="3048000"/>
            <a:ext cx="152400" cy="13899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5" idx="1"/>
          </p:cNvCxnSpPr>
          <p:nvPr/>
        </p:nvCxnSpPr>
        <p:spPr>
          <a:xfrm rot="10800000">
            <a:off x="2590800" y="4419601"/>
            <a:ext cx="228600" cy="11774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3"/>
          </p:cNvCxnSpPr>
          <p:nvPr/>
        </p:nvCxnSpPr>
        <p:spPr>
          <a:xfrm>
            <a:off x="5867400" y="2532966"/>
            <a:ext cx="76200" cy="10484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0" y="35814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Dec 12 – Nov 13:</a:t>
            </a:r>
          </a:p>
          <a:p>
            <a:r>
              <a:rPr lang="en-US" sz="1200" dirty="0" smtClean="0"/>
              <a:t>Strategy &amp; Action plan development &amp; governance proposal</a:t>
            </a:r>
          </a:p>
          <a:p>
            <a:endParaRPr lang="en-US" sz="1200" dirty="0"/>
          </a:p>
        </p:txBody>
      </p:sp>
      <p:cxnSp>
        <p:nvCxnSpPr>
          <p:cNvPr id="16" name="Shape 15"/>
          <p:cNvCxnSpPr>
            <a:stCxn id="15" idx="1"/>
          </p:cNvCxnSpPr>
          <p:nvPr/>
        </p:nvCxnSpPr>
        <p:spPr>
          <a:xfrm rot="10800000">
            <a:off x="6629400" y="2895600"/>
            <a:ext cx="228600" cy="11936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20439789">
            <a:off x="1473705" y="49289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0462313">
            <a:off x="4140706" y="386218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279510">
            <a:off x="6805320" y="2819620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1524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November 2013: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/>
              <a:t>SEE Ministers endorse strategy and governance mechanism</a:t>
            </a:r>
            <a:endParaRPr lang="en-US" sz="1200" dirty="0"/>
          </a:p>
        </p:txBody>
      </p:sp>
      <p:cxnSp>
        <p:nvCxnSpPr>
          <p:cNvPr id="21" name="Shape 20"/>
          <p:cNvCxnSpPr>
            <a:stCxn id="20" idx="3"/>
          </p:cNvCxnSpPr>
          <p:nvPr/>
        </p:nvCxnSpPr>
        <p:spPr>
          <a:xfrm>
            <a:off x="8153400" y="2031832"/>
            <a:ext cx="152400" cy="5589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apezoid 21"/>
          <p:cNvSpPr/>
          <p:nvPr/>
        </p:nvSpPr>
        <p:spPr>
          <a:xfrm rot="7192661">
            <a:off x="5418459" y="-1755421"/>
            <a:ext cx="574412" cy="10721353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0439789">
            <a:off x="1486887" y="494443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0462313">
            <a:off x="4153888" y="387763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0279510">
            <a:off x="6818502" y="2835068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4600" y="1371600"/>
            <a:ext cx="6629400" cy="4953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8" name="Rectangle 27"/>
          <p:cNvSpPr/>
          <p:nvPr/>
        </p:nvSpPr>
        <p:spPr>
          <a:xfrm>
            <a:off x="0" y="1371600"/>
            <a:ext cx="2514600" cy="22098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9" name="Rectangle 28"/>
          <p:cNvSpPr/>
          <p:nvPr/>
        </p:nvSpPr>
        <p:spPr>
          <a:xfrm>
            <a:off x="0" y="4495800"/>
            <a:ext cx="2514600" cy="18288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0" name="Rectangle 29"/>
          <p:cNvSpPr/>
          <p:nvPr/>
        </p:nvSpPr>
        <p:spPr>
          <a:xfrm>
            <a:off x="0" y="3581400"/>
            <a:ext cx="1066800" cy="9144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1" name="TextBox 30"/>
          <p:cNvSpPr txBox="1"/>
          <p:nvPr/>
        </p:nvSpPr>
        <p:spPr>
          <a:xfrm>
            <a:off x="3124200" y="2133601"/>
            <a:ext cx="3276600" cy="3429000"/>
          </a:xfrm>
          <a:prstGeom prst="roundRect">
            <a:avLst>
              <a:gd name="adj" fmla="val 10143"/>
            </a:avLst>
          </a:prstGeom>
          <a:solidFill>
            <a:schemeClr val="accent3">
              <a:alpha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chemeClr val="tx2"/>
                </a:solidFill>
              </a:rPr>
              <a:t>	</a:t>
            </a:r>
            <a:r>
              <a:rPr lang="en-US" b="1" u="sng" dirty="0" smtClean="0">
                <a:solidFill>
                  <a:schemeClr val="accent2"/>
                </a:solidFill>
              </a:rPr>
              <a:t>Done: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Vision: Integrated, smart, sustainable and inclusive growth, underpinned by good governance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Mandate for RCC to engage with SEE 2020 and use SEEIC as the main instrument (transfer)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Resources to initiate the work</a:t>
            </a:r>
            <a:endParaRPr lang="bs-Latn-B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-11-10 CEFTA Week - RC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10-11-10 CEFTA Week - RCC</Template>
  <TotalTime>4142</TotalTime>
  <Words>2396</Words>
  <Application>Microsoft Office PowerPoint</Application>
  <PresentationFormat>On-screen Show (4:3)</PresentationFormat>
  <Paragraphs>458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10-11-10 CEFTA Week - RCC</vt:lpstr>
      <vt:lpstr>South East Europe 2020 Towards a Regional Growth Strategy</vt:lpstr>
      <vt:lpstr>How it all begun…</vt:lpstr>
      <vt:lpstr>…with kick-start by Europe 2020</vt:lpstr>
      <vt:lpstr>Getting the mandate</vt:lpstr>
      <vt:lpstr>SEE Investment Committee – SEE2020 Catalyst</vt:lpstr>
      <vt:lpstr>Slide 6</vt:lpstr>
      <vt:lpstr>Formulating SEE 2020</vt:lpstr>
      <vt:lpstr>Milestones</vt:lpstr>
      <vt:lpstr>Milestones:  Vision, Mandate, Resources</vt:lpstr>
      <vt:lpstr>Milestones:  Refocusing and restructuring SEEIC</vt:lpstr>
      <vt:lpstr>Milestones:  Target-setting</vt:lpstr>
      <vt:lpstr>Milestones:  Target-setting and buy-in</vt:lpstr>
      <vt:lpstr>Milestones:  Political commitments</vt:lpstr>
      <vt:lpstr>Milestones:  Targets set</vt:lpstr>
      <vt:lpstr>Select SEE 2020 targets: Convergence</vt:lpstr>
      <vt:lpstr>Select SEE 2020 targets: Total trade</vt:lpstr>
      <vt:lpstr>Select SEE 2020 targets:  Intra-regional trade</vt:lpstr>
      <vt:lpstr>Select SEE 2020 targets:  Exports per capita</vt:lpstr>
      <vt:lpstr>Select SEE 2020 targets:  Employment rate</vt:lpstr>
      <vt:lpstr>Milestones:  Strategy and Action Plan Development</vt:lpstr>
      <vt:lpstr>SEE 2020 Development Process</vt:lpstr>
      <vt:lpstr>Proposal for de-centralized development  (Example: Integrated growth pillar)</vt:lpstr>
      <vt:lpstr>Envisioned implementation</vt:lpstr>
      <vt:lpstr>De-centralized dev’t &amp; implementation</vt:lpstr>
      <vt:lpstr>If done correctly, SEE 2020 provides…</vt:lpstr>
      <vt:lpstr>…with clear benefits for regional cooperation as well</vt:lpstr>
      <vt:lpstr>Key points for consideration</vt:lpstr>
      <vt:lpstr>Overview of SEE 2020 Pillars</vt:lpstr>
      <vt:lpstr>i. Integrated growth: Targets and priority actions</vt:lpstr>
      <vt:lpstr>i. Integrated growth: Main stakeholders</vt:lpstr>
      <vt:lpstr>ii. Smart growth: Targets and priority actions</vt:lpstr>
      <vt:lpstr>ii. Smart growth: Targets and priority actions (continued)</vt:lpstr>
      <vt:lpstr>ii. Smart growth: Main stakeholders</vt:lpstr>
      <vt:lpstr>iii. Sustainable growth: Targets and priority actions</vt:lpstr>
      <vt:lpstr>iii. Sustainable growth: Main stakeholders</vt:lpstr>
      <vt:lpstr>iv. Inclusive growth: Targets and priority actions</vt:lpstr>
      <vt:lpstr>iv. Inclusive growth: Targets and priority actions (continued)</vt:lpstr>
      <vt:lpstr>iv. Inclusive growth: Main stakeholders</vt:lpstr>
      <vt:lpstr>v. Governance for growth: Targets and priority actions</vt:lpstr>
      <vt:lpstr>Slide 40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Parliament for Europe Presentation</dc:title>
  <dc:creator>Sanjin Arifagic</dc:creator>
  <cp:lastModifiedBy>arifagic</cp:lastModifiedBy>
  <cp:revision>301</cp:revision>
  <dcterms:created xsi:type="dcterms:W3CDTF">2011-04-04T12:19:46Z</dcterms:created>
  <dcterms:modified xsi:type="dcterms:W3CDTF">2013-01-30T08:04:05Z</dcterms:modified>
</cp:coreProperties>
</file>