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94" r:id="rId2"/>
    <p:sldId id="311" r:id="rId3"/>
    <p:sldId id="312" r:id="rId4"/>
    <p:sldId id="31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982" autoAdjust="0"/>
  </p:normalViewPr>
  <p:slideViewPr>
    <p:cSldViewPr>
      <p:cViewPr>
        <p:scale>
          <a:sx n="70" d="100"/>
          <a:sy n="70" d="100"/>
        </p:scale>
        <p:origin x="-72" y="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3B6189-6803-42EC-A78D-B930F7773922}" type="datetimeFigureOut">
              <a:rPr lang="en-US" smtClean="0"/>
              <a:pPr/>
              <a:t>1/31/2013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59B9EF-FC3F-4711-911F-302A5145B76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E8C92E-EEB8-42D5-8222-212DF5A72E36}" type="datetimeFigureOut">
              <a:rPr lang="en-US" smtClean="0"/>
              <a:pPr/>
              <a:t>1/31/2013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6E62F3-DEA7-4797-AA89-9B636FEACB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dataoecd/45/57/44863843.pdf" TargetMode="External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transparent-logo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5838" y="304800"/>
            <a:ext cx="38544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FFC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0127147-70B2-4178-8DD6-30627629448C}" type="datetimeFigureOut">
              <a:rPr lang="en-US" smtClean="0"/>
              <a:pPr/>
              <a:t>1/31/2013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47696FF-6062-425B-8153-9A8ACC4BC4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0127147-70B2-4178-8DD6-30627629448C}" type="datetimeFigureOut">
              <a:rPr lang="en-US" smtClean="0"/>
              <a:pPr/>
              <a:t>1/31/2013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47696FF-6062-425B-8153-9A8ACC4BC4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0127147-70B2-4178-8DD6-30627629448C}" type="datetimeFigureOut">
              <a:rPr lang="en-US" smtClean="0"/>
              <a:pPr/>
              <a:t>1/31/2013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47696FF-6062-425B-8153-9A8ACC4BC4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0" descr="http://www.oecd.org/vgn/images/portal/cit_731/46/50/44865034iri2010brochure.jp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lum bright="40000" contrast="-40000"/>
          </a:blip>
          <a:srcRect t="42176" r="2017" b="36151"/>
          <a:stretch>
            <a:fillRect/>
          </a:stretch>
        </p:blipFill>
        <p:spPr bwMode="auto">
          <a:xfrm>
            <a:off x="0" y="6324600"/>
            <a:ext cx="3200400" cy="533400"/>
          </a:xfrm>
          <a:prstGeom prst="rect">
            <a:avLst/>
          </a:prstGeom>
          <a:ln>
            <a:noFill/>
          </a:ln>
          <a:effectLst>
            <a:outerShdw blurRad="50800" dist="50800" dir="5400000" algn="ctr" rotWithShape="0">
              <a:srgbClr val="000000">
                <a:alpha val="33000"/>
              </a:srgbClr>
            </a:outerShdw>
          </a:effectLst>
        </p:spPr>
      </p:pic>
      <p:pic>
        <p:nvPicPr>
          <p:cNvPr id="10" name="Picture 2" descr="C:\SWTOOLS\APPS\ALRN\exe\images\large\Configure-Background.gi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  <a:lum bright="10000" contrast="-30000"/>
          </a:blip>
          <a:srcRect t="38788" b="34909"/>
          <a:stretch>
            <a:fillRect/>
          </a:stretch>
        </p:blipFill>
        <p:spPr bwMode="auto">
          <a:xfrm>
            <a:off x="6019800" y="6324600"/>
            <a:ext cx="31242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  <p:pic>
        <p:nvPicPr>
          <p:cNvPr id="11" name="Picture 3" descr="C:\SWTOOLS\DRIVERS\WLANINT2\XP\Apps\x32\rProInst.bmp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tx2">
                <a:tint val="45000"/>
                <a:satMod val="400000"/>
              </a:schemeClr>
            </a:duotone>
            <a:lum bright="20000" contrast="-40000"/>
          </a:blip>
          <a:srcRect t="52100" r="18011" b="19847"/>
          <a:stretch>
            <a:fillRect/>
          </a:stretch>
        </p:blipFill>
        <p:spPr bwMode="auto">
          <a:xfrm>
            <a:off x="3200400" y="6324600"/>
            <a:ext cx="2895600" cy="533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" name="Picture 8" descr="transparent-logo.gif"/>
          <p:cNvPicPr>
            <a:picLocks noChangeAspect="1"/>
          </p:cNvPicPr>
          <p:nvPr/>
        </p:nvPicPr>
        <p:blipFill>
          <a:blip r:embed="rId5" cstate="print">
            <a:grayscl/>
            <a:lum bright="-40000" contrast="-40000"/>
          </a:blip>
          <a:srcRect/>
          <a:stretch>
            <a:fillRect/>
          </a:stretch>
        </p:blipFill>
        <p:spPr bwMode="auto">
          <a:xfrm>
            <a:off x="6400800" y="6315618"/>
            <a:ext cx="2286000" cy="542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>
              <a:defRPr sz="4000" b="1">
                <a:solidFill>
                  <a:schemeClr val="tx1">
                    <a:lumMod val="50000"/>
                    <a:lumOff val="50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40127147-70B2-4178-8DD6-30627629448C}" type="datetimeFigureOut">
              <a:rPr lang="en-US" smtClean="0"/>
              <a:pPr/>
              <a:t>1/31/2013</a:t>
            </a:fld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52800" y="6416675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347696FF-6062-425B-8153-9A8ACC4BC48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457200" y="1371600"/>
            <a:ext cx="8229600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5" descr="C:\Documents and Settings\arifagic\Local Settings\Temporary Internet Files\Content.IE5\68PHTXIA\MP900439345[1].jp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lum contrast="-20000"/>
          </a:blip>
          <a:srcRect l="1429" t="64307" r="54286" b="7478"/>
          <a:stretch>
            <a:fillRect/>
          </a:stretch>
        </p:blipFill>
        <p:spPr bwMode="auto">
          <a:xfrm>
            <a:off x="6095999" y="3810000"/>
            <a:ext cx="3048001" cy="2209800"/>
          </a:xfrm>
          <a:prstGeom prst="rect">
            <a:avLst/>
          </a:prstGeom>
          <a:noFill/>
        </p:spPr>
      </p:pic>
      <p:pic>
        <p:nvPicPr>
          <p:cNvPr id="9" name="Picture 10" descr="http://www.oecd.org/vgn/images/portal/cit_731/46/50/44865034iri2010brochure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 t="40167" r="2017" b="18075"/>
          <a:stretch>
            <a:fillRect/>
          </a:stretch>
        </p:blipFill>
        <p:spPr bwMode="auto">
          <a:xfrm>
            <a:off x="0" y="3810000"/>
            <a:ext cx="3200400" cy="2209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3" descr="C:\SWTOOLS\DRIVERS\WLANINT2\XP\Apps\x32\rProInst.bmp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 t="27290" r="18011" b="12405"/>
          <a:stretch>
            <a:fillRect/>
          </a:stretch>
        </p:blipFill>
        <p:spPr bwMode="auto">
          <a:xfrm>
            <a:off x="3200400" y="3810000"/>
            <a:ext cx="2895600" cy="2209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5" name="Picture 8" descr="transparent-logo.gif"/>
          <p:cNvPicPr>
            <a:picLocks noChangeAspect="1"/>
          </p:cNvPicPr>
          <p:nvPr/>
        </p:nvPicPr>
        <p:blipFill>
          <a:blip r:embed="rId6" cstate="print">
            <a:grayscl/>
          </a:blip>
          <a:srcRect/>
          <a:stretch>
            <a:fillRect/>
          </a:stretch>
        </p:blipFill>
        <p:spPr bwMode="auto">
          <a:xfrm>
            <a:off x="685800" y="304800"/>
            <a:ext cx="417512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0127147-70B2-4178-8DD6-30627629448C}" type="datetimeFigureOut">
              <a:rPr lang="en-US" smtClean="0"/>
              <a:pPr/>
              <a:t>1/31/2013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47696FF-6062-425B-8153-9A8ACC4BC48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7" name="Straight Connector 136"/>
          <p:cNvCxnSpPr/>
          <p:nvPr/>
        </p:nvCxnSpPr>
        <p:spPr>
          <a:xfrm rot="5400000" flipH="1" flipV="1">
            <a:off x="381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rot="5400000" flipH="1" flipV="1">
            <a:off x="762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rot="5400000" flipH="1" flipV="1">
            <a:off x="1143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rot="5400000" flipH="1" flipV="1">
            <a:off x="2286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 rot="5400000" flipH="1" flipV="1">
            <a:off x="3429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rot="5400000" flipH="1" flipV="1">
            <a:off x="3810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 rot="5400000" flipH="1" flipV="1">
            <a:off x="4191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 rot="5400000" flipH="1" flipV="1">
            <a:off x="4572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 rot="5400000" flipH="1" flipV="1">
            <a:off x="4953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 rot="5400000" flipH="1" flipV="1">
            <a:off x="7239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/>
          <p:nvPr/>
        </p:nvCxnSpPr>
        <p:spPr>
          <a:xfrm rot="5400000" flipH="1" flipV="1">
            <a:off x="7620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 rot="5400000" flipH="1" flipV="1">
            <a:off x="8001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 rot="5400000" flipH="1" flipV="1">
            <a:off x="9144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/>
          <p:nvPr/>
        </p:nvCxnSpPr>
        <p:spPr>
          <a:xfrm rot="5400000" flipH="1" flipV="1">
            <a:off x="10287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 rot="5400000" flipH="1" flipV="1">
            <a:off x="11049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>
          <a:xfrm rot="5400000" flipH="1" flipV="1">
            <a:off x="11430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/>
          <p:nvPr/>
        </p:nvCxnSpPr>
        <p:spPr>
          <a:xfrm rot="5400000" flipH="1" flipV="1">
            <a:off x="11811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/>
        </p:nvCxnSpPr>
        <p:spPr>
          <a:xfrm rot="5400000" flipH="1" flipV="1">
            <a:off x="12192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/>
          <p:nvPr/>
        </p:nvCxnSpPr>
        <p:spPr>
          <a:xfrm rot="5400000" flipH="1" flipV="1">
            <a:off x="12573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 rot="5400000" flipH="1" flipV="1">
            <a:off x="1295400" y="5791200"/>
            <a:ext cx="457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 rot="5400000" flipH="1" flipV="1">
            <a:off x="14097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>
          <a:xfrm rot="5400000" flipH="1" flipV="1">
            <a:off x="1333500" y="5676900"/>
            <a:ext cx="685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 rot="5400000" flipH="1" flipV="1">
            <a:off x="16383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 rot="5400000" flipH="1" flipV="1">
            <a:off x="18288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 rot="5400000" flipH="1" flipV="1">
            <a:off x="1562100" y="5753100"/>
            <a:ext cx="533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 rot="5400000" flipH="1" flipV="1">
            <a:off x="19050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 rot="5400000" flipH="1" flipV="1">
            <a:off x="20193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rot="5400000" flipH="1" flipV="1">
            <a:off x="20574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rot="5400000" flipH="1" flipV="1">
            <a:off x="20955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 rot="5400000" flipH="1" flipV="1">
            <a:off x="22098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 rot="5400000" flipH="1" flipV="1">
            <a:off x="23241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 rot="5400000" flipH="1" flipV="1">
            <a:off x="23622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rot="5400000" flipH="1" flipV="1">
            <a:off x="2209800" y="5715000"/>
            <a:ext cx="609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rot="5400000" flipH="1" flipV="1">
            <a:off x="24384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 rot="5400000" flipH="1" flipV="1">
            <a:off x="2400300" y="5753100"/>
            <a:ext cx="533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 rot="5400000" flipH="1" flipV="1">
            <a:off x="27051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 rot="5400000" flipH="1" flipV="1">
            <a:off x="26289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 rot="5400000" flipH="1" flipV="1">
            <a:off x="27813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/>
          <p:nvPr/>
        </p:nvCxnSpPr>
        <p:spPr>
          <a:xfrm rot="5400000" flipH="1" flipV="1">
            <a:off x="28956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rot="5400000" flipH="1" flipV="1">
            <a:off x="30099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/>
          <p:nvPr/>
        </p:nvCxnSpPr>
        <p:spPr>
          <a:xfrm rot="5400000" flipH="1" flipV="1">
            <a:off x="30861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/>
          <p:nvPr/>
        </p:nvCxnSpPr>
        <p:spPr>
          <a:xfrm rot="5400000" flipH="1" flipV="1">
            <a:off x="31242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/>
          <p:nvPr/>
        </p:nvCxnSpPr>
        <p:spPr>
          <a:xfrm rot="5400000" flipH="1" flipV="1">
            <a:off x="31623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/>
          <p:nvPr/>
        </p:nvCxnSpPr>
        <p:spPr>
          <a:xfrm rot="5400000" flipH="1" flipV="1">
            <a:off x="32004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/>
          <p:nvPr/>
        </p:nvCxnSpPr>
        <p:spPr>
          <a:xfrm rot="5400000" flipH="1" flipV="1">
            <a:off x="32385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/>
          <p:nvPr/>
        </p:nvCxnSpPr>
        <p:spPr>
          <a:xfrm rot="5400000" flipH="1" flipV="1">
            <a:off x="3086100" y="5600700"/>
            <a:ext cx="838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/>
          <p:nvPr/>
        </p:nvCxnSpPr>
        <p:spPr>
          <a:xfrm rot="5400000" flipH="1" flipV="1">
            <a:off x="33909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/>
          <p:nvPr/>
        </p:nvCxnSpPr>
        <p:spPr>
          <a:xfrm rot="5400000" flipH="1" flipV="1">
            <a:off x="35052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/>
          <p:cNvCxnSpPr/>
          <p:nvPr/>
        </p:nvCxnSpPr>
        <p:spPr>
          <a:xfrm rot="5400000" flipH="1" flipV="1">
            <a:off x="3467100" y="5753100"/>
            <a:ext cx="533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 rot="5400000" flipH="1" flipV="1">
            <a:off x="38100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/>
          <p:cNvCxnSpPr/>
          <p:nvPr/>
        </p:nvCxnSpPr>
        <p:spPr>
          <a:xfrm rot="5400000" flipH="1" flipV="1">
            <a:off x="36576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/>
          <p:cNvCxnSpPr/>
          <p:nvPr/>
        </p:nvCxnSpPr>
        <p:spPr>
          <a:xfrm rot="5400000" flipH="1" flipV="1">
            <a:off x="38100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/>
          <p:cNvCxnSpPr/>
          <p:nvPr/>
        </p:nvCxnSpPr>
        <p:spPr>
          <a:xfrm rot="5400000" flipH="1" flipV="1">
            <a:off x="40005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/>
          <p:nvPr/>
        </p:nvCxnSpPr>
        <p:spPr>
          <a:xfrm rot="5400000" flipH="1" flipV="1">
            <a:off x="40386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/>
          <p:cNvCxnSpPr/>
          <p:nvPr/>
        </p:nvCxnSpPr>
        <p:spPr>
          <a:xfrm rot="5400000" flipH="1" flipV="1">
            <a:off x="40767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/>
          <p:cNvCxnSpPr/>
          <p:nvPr/>
        </p:nvCxnSpPr>
        <p:spPr>
          <a:xfrm rot="5400000" flipH="1" flipV="1">
            <a:off x="41910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/>
          <p:nvPr/>
        </p:nvCxnSpPr>
        <p:spPr>
          <a:xfrm rot="5400000" flipH="1" flipV="1">
            <a:off x="43053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/>
          <p:nvPr/>
        </p:nvCxnSpPr>
        <p:spPr>
          <a:xfrm rot="5400000" flipH="1" flipV="1">
            <a:off x="43434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/>
          <p:cNvCxnSpPr/>
          <p:nvPr/>
        </p:nvCxnSpPr>
        <p:spPr>
          <a:xfrm rot="5400000" flipH="1" flipV="1">
            <a:off x="43815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/>
          <p:nvPr/>
        </p:nvCxnSpPr>
        <p:spPr>
          <a:xfrm rot="5400000" flipH="1" flipV="1">
            <a:off x="44196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/>
          <p:cNvCxnSpPr/>
          <p:nvPr/>
        </p:nvCxnSpPr>
        <p:spPr>
          <a:xfrm rot="5400000" flipH="1" flipV="1">
            <a:off x="44577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 rot="5400000" flipH="1" flipV="1">
            <a:off x="46863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 rot="5400000" flipH="1" flipV="1">
            <a:off x="47244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 rot="5400000" flipH="1" flipV="1">
            <a:off x="47625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 rot="5400000" flipH="1" flipV="1">
            <a:off x="48768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/>
          <p:nvPr/>
        </p:nvCxnSpPr>
        <p:spPr>
          <a:xfrm rot="5400000" flipH="1" flipV="1">
            <a:off x="49911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 rot="5400000" flipH="1" flipV="1">
            <a:off x="50673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 rot="5400000" flipH="1" flipV="1">
            <a:off x="51054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 rot="5400000" flipH="1" flipV="1">
            <a:off x="51435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 rot="5400000" flipH="1" flipV="1">
            <a:off x="51816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 rot="5400000" flipH="1" flipV="1">
            <a:off x="52197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 rot="5400000" flipH="1" flipV="1">
            <a:off x="5257800" y="5791200"/>
            <a:ext cx="457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/>
          <p:nvPr/>
        </p:nvCxnSpPr>
        <p:spPr>
          <a:xfrm rot="5400000" flipH="1" flipV="1">
            <a:off x="53721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 rot="5400000" flipH="1" flipV="1">
            <a:off x="54864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/>
          <p:nvPr/>
        </p:nvCxnSpPr>
        <p:spPr>
          <a:xfrm rot="5400000" flipH="1" flipV="1">
            <a:off x="56007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 rot="5400000" flipH="1" flipV="1">
            <a:off x="57912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/>
          <p:nvPr/>
        </p:nvCxnSpPr>
        <p:spPr>
          <a:xfrm rot="5400000" flipH="1" flipV="1">
            <a:off x="5448300" y="5676900"/>
            <a:ext cx="685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/>
          <p:cNvCxnSpPr/>
          <p:nvPr/>
        </p:nvCxnSpPr>
        <p:spPr>
          <a:xfrm rot="5400000" flipH="1" flipV="1">
            <a:off x="5715000" y="5791200"/>
            <a:ext cx="457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 rot="5400000" flipH="1" flipV="1">
            <a:off x="59817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/>
          <p:nvPr/>
        </p:nvCxnSpPr>
        <p:spPr>
          <a:xfrm rot="5400000" flipH="1" flipV="1">
            <a:off x="60198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/>
          <p:cNvCxnSpPr/>
          <p:nvPr/>
        </p:nvCxnSpPr>
        <p:spPr>
          <a:xfrm rot="5400000" flipH="1" flipV="1">
            <a:off x="60579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/>
          <p:cNvCxnSpPr/>
          <p:nvPr/>
        </p:nvCxnSpPr>
        <p:spPr>
          <a:xfrm rot="5400000" flipH="1" flipV="1">
            <a:off x="61722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/>
          <p:cNvCxnSpPr/>
          <p:nvPr/>
        </p:nvCxnSpPr>
        <p:spPr>
          <a:xfrm rot="5400000" flipH="1" flipV="1">
            <a:off x="62865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/>
          <p:cNvCxnSpPr/>
          <p:nvPr/>
        </p:nvCxnSpPr>
        <p:spPr>
          <a:xfrm rot="5400000" flipH="1" flipV="1">
            <a:off x="63246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/>
          <p:cNvCxnSpPr/>
          <p:nvPr/>
        </p:nvCxnSpPr>
        <p:spPr>
          <a:xfrm rot="5400000" flipH="1" flipV="1">
            <a:off x="63627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/>
          <p:cNvCxnSpPr/>
          <p:nvPr/>
        </p:nvCxnSpPr>
        <p:spPr>
          <a:xfrm rot="5400000" flipH="1" flipV="1">
            <a:off x="64008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/>
          <p:cNvCxnSpPr/>
          <p:nvPr/>
        </p:nvCxnSpPr>
        <p:spPr>
          <a:xfrm rot="5400000" flipH="1" flipV="1">
            <a:off x="6248400" y="5638800"/>
            <a:ext cx="762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/>
          <p:cNvCxnSpPr/>
          <p:nvPr/>
        </p:nvCxnSpPr>
        <p:spPr>
          <a:xfrm rot="5400000" flipH="1" flipV="1">
            <a:off x="66675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/>
          <p:cNvCxnSpPr/>
          <p:nvPr/>
        </p:nvCxnSpPr>
        <p:spPr>
          <a:xfrm rot="5400000" flipH="1" flipV="1">
            <a:off x="6477000" y="5715000"/>
            <a:ext cx="609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/>
          <p:cNvCxnSpPr/>
          <p:nvPr/>
        </p:nvCxnSpPr>
        <p:spPr>
          <a:xfrm rot="5400000" flipH="1" flipV="1">
            <a:off x="67437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/>
          <p:cNvCxnSpPr/>
          <p:nvPr/>
        </p:nvCxnSpPr>
        <p:spPr>
          <a:xfrm rot="5400000" flipH="1" flipV="1">
            <a:off x="68580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/>
          <p:cNvCxnSpPr/>
          <p:nvPr/>
        </p:nvCxnSpPr>
        <p:spPr>
          <a:xfrm rot="5400000" flipH="1" flipV="1">
            <a:off x="6781800" y="5791200"/>
            <a:ext cx="457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/>
          <p:cNvCxnSpPr/>
          <p:nvPr/>
        </p:nvCxnSpPr>
        <p:spPr>
          <a:xfrm rot="5400000" flipH="1" flipV="1">
            <a:off x="70485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/>
        </p:nvCxnSpPr>
        <p:spPr>
          <a:xfrm rot="5400000" flipH="1" flipV="1">
            <a:off x="70866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/>
          <p:cNvCxnSpPr/>
          <p:nvPr/>
        </p:nvCxnSpPr>
        <p:spPr>
          <a:xfrm rot="5400000" flipH="1" flipV="1">
            <a:off x="71247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/>
          <p:cNvCxnSpPr/>
          <p:nvPr/>
        </p:nvCxnSpPr>
        <p:spPr>
          <a:xfrm rot="5400000" flipH="1" flipV="1">
            <a:off x="71628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/>
          <p:cNvCxnSpPr/>
          <p:nvPr/>
        </p:nvCxnSpPr>
        <p:spPr>
          <a:xfrm rot="5400000" flipH="1" flipV="1">
            <a:off x="72009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/>
          <p:nvPr/>
        </p:nvCxnSpPr>
        <p:spPr>
          <a:xfrm rot="5400000" flipH="1" flipV="1">
            <a:off x="73533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/>
          <p:cNvCxnSpPr/>
          <p:nvPr/>
        </p:nvCxnSpPr>
        <p:spPr>
          <a:xfrm rot="5400000" flipH="1" flipV="1">
            <a:off x="73533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/>
          <p:cNvCxnSpPr/>
          <p:nvPr/>
        </p:nvCxnSpPr>
        <p:spPr>
          <a:xfrm rot="5400000" flipH="1" flipV="1">
            <a:off x="74676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/>
          <p:cNvCxnSpPr/>
          <p:nvPr/>
        </p:nvCxnSpPr>
        <p:spPr>
          <a:xfrm rot="5400000" flipH="1" flipV="1">
            <a:off x="7315200" y="5638800"/>
            <a:ext cx="762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Connector 261"/>
          <p:cNvCxnSpPr/>
          <p:nvPr/>
        </p:nvCxnSpPr>
        <p:spPr>
          <a:xfrm rot="5400000" flipH="1" flipV="1">
            <a:off x="77724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/>
          <p:cNvCxnSpPr/>
          <p:nvPr/>
        </p:nvCxnSpPr>
        <p:spPr>
          <a:xfrm rot="5400000" flipH="1" flipV="1">
            <a:off x="76200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/>
          <p:cNvCxnSpPr/>
          <p:nvPr/>
        </p:nvCxnSpPr>
        <p:spPr>
          <a:xfrm rot="5400000" flipH="1" flipV="1">
            <a:off x="7696200" y="5791200"/>
            <a:ext cx="457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/>
          <p:cNvCxnSpPr/>
          <p:nvPr/>
        </p:nvCxnSpPr>
        <p:spPr>
          <a:xfrm rot="5400000" flipH="1" flipV="1">
            <a:off x="79629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/>
          <p:cNvCxnSpPr/>
          <p:nvPr/>
        </p:nvCxnSpPr>
        <p:spPr>
          <a:xfrm rot="5400000" flipH="1" flipV="1">
            <a:off x="80010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/>
          <p:cNvCxnSpPr/>
          <p:nvPr/>
        </p:nvCxnSpPr>
        <p:spPr>
          <a:xfrm rot="5400000" flipH="1" flipV="1">
            <a:off x="80391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/>
          <p:cNvCxnSpPr/>
          <p:nvPr/>
        </p:nvCxnSpPr>
        <p:spPr>
          <a:xfrm rot="5400000" flipH="1" flipV="1">
            <a:off x="80772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/>
          <p:cNvCxnSpPr/>
          <p:nvPr/>
        </p:nvCxnSpPr>
        <p:spPr>
          <a:xfrm rot="5400000" flipH="1" flipV="1">
            <a:off x="81153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/>
          <p:cNvCxnSpPr/>
          <p:nvPr/>
        </p:nvCxnSpPr>
        <p:spPr>
          <a:xfrm rot="5400000" flipH="1" flipV="1">
            <a:off x="8153400" y="5791200"/>
            <a:ext cx="457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/>
          <p:cNvCxnSpPr/>
          <p:nvPr/>
        </p:nvCxnSpPr>
        <p:spPr>
          <a:xfrm rot="5400000" flipH="1" flipV="1">
            <a:off x="83058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/>
          <p:cNvCxnSpPr/>
          <p:nvPr/>
        </p:nvCxnSpPr>
        <p:spPr>
          <a:xfrm rot="5400000" flipH="1" flipV="1">
            <a:off x="8077200" y="5562600"/>
            <a:ext cx="914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Connector 272"/>
          <p:cNvCxnSpPr/>
          <p:nvPr/>
        </p:nvCxnSpPr>
        <p:spPr>
          <a:xfrm rot="5400000" flipH="1" flipV="1">
            <a:off x="7886700" y="5295900"/>
            <a:ext cx="1447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Connector 273"/>
          <p:cNvCxnSpPr/>
          <p:nvPr/>
        </p:nvCxnSpPr>
        <p:spPr>
          <a:xfrm rot="5400000" flipH="1" flipV="1">
            <a:off x="85725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/>
          <p:cNvCxnSpPr/>
          <p:nvPr/>
        </p:nvCxnSpPr>
        <p:spPr>
          <a:xfrm rot="5400000" flipH="1" flipV="1">
            <a:off x="85344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/>
          <p:cNvCxnSpPr/>
          <p:nvPr/>
        </p:nvCxnSpPr>
        <p:spPr>
          <a:xfrm rot="5400000" flipH="1" flipV="1">
            <a:off x="8610600" y="5791200"/>
            <a:ext cx="457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/>
          <p:cNvCxnSpPr/>
          <p:nvPr/>
        </p:nvCxnSpPr>
        <p:spPr>
          <a:xfrm rot="5400000" flipH="1" flipV="1">
            <a:off x="8610600" y="5715000"/>
            <a:ext cx="609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/>
          <p:cNvCxnSpPr/>
          <p:nvPr/>
        </p:nvCxnSpPr>
        <p:spPr>
          <a:xfrm rot="5400000" flipH="1" flipV="1">
            <a:off x="8572500" y="5524500"/>
            <a:ext cx="990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/>
          <p:cNvCxnSpPr/>
          <p:nvPr/>
        </p:nvCxnSpPr>
        <p:spPr>
          <a:xfrm rot="5400000" flipH="1" flipV="1">
            <a:off x="8572500" y="5600700"/>
            <a:ext cx="838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/>
          <p:cNvCxnSpPr>
            <a:endCxn id="12" idx="3"/>
          </p:cNvCxnSpPr>
          <p:nvPr/>
        </p:nvCxnSpPr>
        <p:spPr>
          <a:xfrm rot="5400000" flipH="1" flipV="1">
            <a:off x="8591550" y="5467350"/>
            <a:ext cx="11049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rot="5400000">
            <a:off x="6686500" y="4400500"/>
            <a:ext cx="2914712" cy="2000288"/>
          </a:xfrm>
          <a:prstGeom prst="rect">
            <a:avLst/>
          </a:prstGeom>
          <a:blipFill>
            <a:blip r:embed="rId2" cstate="print"/>
            <a:stretch>
              <a:fillRect l="35000" b="10000"/>
            </a:stretch>
          </a:blipFill>
          <a:ln>
            <a:noFill/>
          </a:ln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0127147-70B2-4178-8DD6-30627629448C}" type="datetimeFigureOut">
              <a:rPr lang="en-US" smtClean="0"/>
              <a:pPr/>
              <a:t>1/31/2013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47696FF-6062-425B-8153-9A8ACC4BC4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 rot="5400000">
            <a:off x="6686500" y="4400500"/>
            <a:ext cx="2914712" cy="2000288"/>
          </a:xfrm>
          <a:prstGeom prst="rect">
            <a:avLst/>
          </a:prstGeom>
          <a:blipFill>
            <a:blip r:embed="rId2" cstate="print"/>
            <a:stretch>
              <a:fillRect l="35000" b="10000"/>
            </a:stretch>
          </a:blipFill>
          <a:ln>
            <a:noFill/>
          </a:ln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0127147-70B2-4178-8DD6-30627629448C}" type="datetimeFigureOut">
              <a:rPr lang="en-US" smtClean="0"/>
              <a:pPr/>
              <a:t>1/31/2013</a:t>
            </a:fld>
            <a:endParaRPr lang="en-US" dirty="0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47696FF-6062-425B-8153-9A8ACC4BC4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rot="5400000">
            <a:off x="6686500" y="4400500"/>
            <a:ext cx="2914712" cy="2000288"/>
          </a:xfrm>
          <a:prstGeom prst="rect">
            <a:avLst/>
          </a:prstGeom>
          <a:blipFill>
            <a:blip r:embed="rId2" cstate="print"/>
            <a:stretch>
              <a:fillRect l="35000" b="10000"/>
            </a:stretch>
          </a:blipFill>
          <a:ln>
            <a:noFill/>
          </a:ln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0127147-70B2-4178-8DD6-30627629448C}" type="datetimeFigureOut">
              <a:rPr lang="en-US" smtClean="0"/>
              <a:pPr/>
              <a:t>1/31/2013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47696FF-6062-425B-8153-9A8ACC4BC4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5400000">
            <a:off x="6686500" y="4400500"/>
            <a:ext cx="2914712" cy="2000288"/>
          </a:xfrm>
          <a:prstGeom prst="rect">
            <a:avLst/>
          </a:prstGeom>
          <a:blipFill>
            <a:blip r:embed="rId2" cstate="print"/>
            <a:stretch>
              <a:fillRect l="35000" b="10000"/>
            </a:stretch>
          </a:blipFill>
          <a:ln>
            <a:noFill/>
          </a:ln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0127147-70B2-4178-8DD6-30627629448C}" type="datetimeFigureOut">
              <a:rPr lang="en-US" smtClean="0"/>
              <a:pPr/>
              <a:t>1/31/2013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47696FF-6062-425B-8153-9A8ACC4BC4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0127147-70B2-4178-8DD6-30627629448C}" type="datetimeFigureOut">
              <a:rPr lang="en-US" smtClean="0"/>
              <a:pPr/>
              <a:t>1/31/2013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47696FF-6062-425B-8153-9A8ACC4BC4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0127147-70B2-4178-8DD6-30627629448C}" type="datetimeFigureOut">
              <a:rPr lang="en-US" smtClean="0"/>
              <a:pPr/>
              <a:t>1/31/2013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47696FF-6062-425B-8153-9A8ACC4BC4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205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C000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C000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C000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C000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C000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C000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C000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C000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Europe 2020 Strategy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sz="2800" dirty="0" smtClean="0"/>
              <a:t>EU's common agenda for the current decade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Emphasizes </a:t>
            </a:r>
            <a:r>
              <a:rPr lang="en-US" sz="2800" b="1" dirty="0" smtClean="0"/>
              <a:t>smart, sustainable and inclusive</a:t>
            </a:r>
          </a:p>
          <a:p>
            <a:pPr>
              <a:buNone/>
            </a:pPr>
            <a:r>
              <a:rPr lang="en-US" sz="2800" b="1" dirty="0" smtClean="0"/>
              <a:t>	growth </a:t>
            </a:r>
            <a:r>
              <a:rPr lang="en-US" sz="2800" dirty="0" smtClean="0"/>
              <a:t>as a way to overcome the structural</a:t>
            </a:r>
          </a:p>
          <a:p>
            <a:pPr>
              <a:buNone/>
            </a:pPr>
            <a:r>
              <a:rPr lang="en-US" sz="2800" dirty="0" smtClean="0"/>
              <a:t>	weaknesses in Europe's economy, improve its</a:t>
            </a:r>
          </a:p>
          <a:p>
            <a:pPr>
              <a:buNone/>
            </a:pPr>
            <a:r>
              <a:rPr lang="en-US" sz="2800" dirty="0" smtClean="0"/>
              <a:t>	competitiveness and support a sustainable social market economy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Europe 2020 - targets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b="1" dirty="0" smtClean="0"/>
              <a:t>5 headline targets at the EU level:</a:t>
            </a:r>
          </a:p>
          <a:p>
            <a:pPr>
              <a:spcBef>
                <a:spcPts val="0"/>
              </a:spcBef>
              <a:buNone/>
            </a:pPr>
            <a:endParaRPr lang="en-US" sz="2400" dirty="0" smtClean="0"/>
          </a:p>
          <a:p>
            <a:r>
              <a:rPr lang="en-US" sz="2400" dirty="0" smtClean="0"/>
              <a:t>75 % of the population aged 20-64 to be employed;</a:t>
            </a:r>
          </a:p>
          <a:p>
            <a:r>
              <a:rPr lang="en-US" sz="2400" b="1" dirty="0" smtClean="0"/>
              <a:t>3 % of the EU's GDP to be invested in R&amp;D;</a:t>
            </a:r>
          </a:p>
          <a:p>
            <a:r>
              <a:rPr lang="en-US" sz="2400" dirty="0" smtClean="0"/>
              <a:t>Climate change and energy target;</a:t>
            </a:r>
          </a:p>
          <a:p>
            <a:r>
              <a:rPr lang="en-US" sz="2400" b="1" dirty="0" smtClean="0"/>
              <a:t>The share of early school leavers to be under 10% and at least 40 % of those aged 30-34 to have completed tertiary or equivalent education;</a:t>
            </a:r>
          </a:p>
          <a:p>
            <a:r>
              <a:rPr lang="en-US" sz="2400" dirty="0" smtClean="0"/>
              <a:t>Reduction of poverty by lifting at least 20 million people out of the risk of poverty or social exclusion.</a:t>
            </a:r>
            <a:endParaRPr lang="bs-Latn-BA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/>
          <a:lstStyle/>
          <a:p>
            <a:endParaRPr lang="bs-Latn-B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795" y="609603"/>
          <a:ext cx="8534404" cy="5562600"/>
        </p:xfrm>
        <a:graphic>
          <a:graphicData uri="http://schemas.openxmlformats.org/drawingml/2006/table">
            <a:tbl>
              <a:tblPr/>
              <a:tblGrid>
                <a:gridCol w="790434"/>
                <a:gridCol w="595690"/>
                <a:gridCol w="595690"/>
                <a:gridCol w="595690"/>
                <a:gridCol w="595690"/>
                <a:gridCol w="595690"/>
                <a:gridCol w="595690"/>
                <a:gridCol w="595690"/>
                <a:gridCol w="595690"/>
                <a:gridCol w="595690"/>
                <a:gridCol w="595690"/>
                <a:gridCol w="595690"/>
                <a:gridCol w="595690"/>
                <a:gridCol w="595690"/>
              </a:tblGrid>
              <a:tr h="263839">
                <a:tc>
                  <a:txBody>
                    <a:bodyPr/>
                    <a:lstStyle/>
                    <a:p>
                      <a:pPr algn="l" fontAlgn="ctr"/>
                      <a:r>
                        <a:rPr lang="bs-Latn-BA" sz="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SEE 2020 Strategy</a:t>
                      </a:r>
                    </a:p>
                  </a:txBody>
                  <a:tcPr marL="4911" marR="4911" marT="491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</a:tr>
              <a:tr h="439731">
                <a:tc>
                  <a:txBody>
                    <a:bodyPr/>
                    <a:lstStyle/>
                    <a:p>
                      <a:pPr algn="l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Overall targets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i. Increase regional GDP PPP per capita from 38% to 46% of the EU-27 average</a:t>
                      </a:r>
                      <a:b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ii. Grow the region’s total value of trade in goods and services by more than 130% </a:t>
                      </a:r>
                      <a:b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iii. Reduce the region’s trade deficit from 14.1 to 11.6 per cent of regional GDP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</a:tr>
              <a:tr h="293154">
                <a:tc>
                  <a:txBody>
                    <a:bodyPr/>
                    <a:lstStyle/>
                    <a:p>
                      <a:pPr algn="l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Pillars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bs-Latn-BA" sz="5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Integrated growth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bs-Latn-BA" sz="5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Smart growth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bs-Latn-BA" sz="5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Sustainable growth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bs-Latn-BA" sz="5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Inclusive growth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bs-Latn-BA" sz="5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Governance for growth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315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</a:tr>
              <a:tr h="644939">
                <a:tc>
                  <a:txBody>
                    <a:bodyPr/>
                    <a:lstStyle/>
                    <a:p>
                      <a:pPr algn="l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Pillar targets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iv. Increase intra-regional trade in goods by more than 230% </a:t>
                      </a:r>
                      <a:b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v. Increase overall FDI inflows to the region by at least 120%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vi. new targets to be introduced (% of GDP invested in R&amp;D; % school drop-out rates; culture and creative sector involvment in GDP)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vii. Increase the rate of enterprise creation by 20% </a:t>
                      </a:r>
                      <a:b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viii. Increase exports of goods&amp;services per capita from the region by 130%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ix. Increase the overall employment rate by 12% </a:t>
                      </a:r>
                      <a:b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x. Add 300,000 highly educated people to the region’s workforce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xi. Increase government effectiveness by 20% by 2020.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</a:tr>
              <a:tr h="520347">
                <a:tc>
                  <a:txBody>
                    <a:bodyPr/>
                    <a:lstStyle/>
                    <a:p>
                      <a:pPr algn="l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Pillar Dimensions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Trade Liberalization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Trade Facilitation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Investment Climate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Skills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R&amp;D and Innovation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Culture and Creative Sectors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Competitiveness &amp; industrial policy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Energy and Climate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Employment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Education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Health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Public Administration Reform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Fighting Corruption and Organized Crime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549664">
                <a:tc>
                  <a:txBody>
                    <a:bodyPr/>
                    <a:lstStyle/>
                    <a:p>
                      <a:pPr algn="l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Dimension champion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CEFTA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CEFTA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SEEIC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ERI SEE (SEE VET Network)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Regional Research Platform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RCC TFCS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SEEIC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Energy Community Secretariat (ECS)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WG on Social Agenda 2020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ERI SEE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SEEHN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RESPA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SGRS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61235">
                <a:tc rowSpan="7">
                  <a:txBody>
                    <a:bodyPr/>
                    <a:lstStyle/>
                    <a:p>
                      <a:pPr algn="l" fontAlgn="t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Other regional platforms involved in the dimension</a:t>
                      </a:r>
                    </a:p>
                  </a:txBody>
                  <a:tcPr marL="4911" marR="4911" marT="49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SEEIC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SEEIC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CEFTA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Novi Sad Initiat.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Steering Platform on Research for the WB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e-SEE/b-SEE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ECS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SEETO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CPESSC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NALAS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RAI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</a:tr>
              <a:tr h="161235">
                <a:tc v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CoMoCoSEE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SEETO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RENA/ECRAN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SEETUF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CeGD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PCC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</a:tr>
              <a:tr h="161235">
                <a:tc v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SEECEL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CDRSEE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CEFTA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AREC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</a:tr>
              <a:tr h="161235">
                <a:tc v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WBIF/EDIF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NALAS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</a:tr>
              <a:tr h="161235">
                <a:tc v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SEEIC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ISIS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</a:tr>
              <a:tr h="161235">
                <a:tc v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ISRB Comm.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</a:tr>
              <a:tr h="161235">
                <a:tc v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RRD SWG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410416">
                <a:tc>
                  <a:txBody>
                    <a:bodyPr/>
                    <a:lstStyle/>
                    <a:p>
                      <a:pPr algn="l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External partners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OECD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OECD,                          IFC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OECD,                               IFC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ETF, DG EAC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World Bank, DG R&amp;I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CoE, ICOM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OECD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IFIs (EIB, EBRD, WB, KfW); WBIF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World Bank;                 LSEE SocCohNet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ETF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WHO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WBI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GIZ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410416">
                <a:tc>
                  <a:txBody>
                    <a:bodyPr/>
                    <a:lstStyle/>
                    <a:p>
                      <a:pPr algn="l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RCC unit responsible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ESD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ESD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ESD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BHC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BHC (primary),                      ESD                                                  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BHC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ESD                                                       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EI (primary)     ESD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ESD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BHC (primary), ESD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ESD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BHC (primary)             JHA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JHA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97880">
                <a:tc>
                  <a:txBody>
                    <a:bodyPr/>
                    <a:lstStyle/>
                    <a:p>
                      <a:pPr algn="l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Monitoring system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OECD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OECD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OECD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ECS</a:t>
                      </a:r>
                    </a:p>
                  </a:txBody>
                  <a:tcPr marL="4911" marR="4911" marT="491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OECD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TBD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RCC</a:t>
                      </a:r>
                    </a:p>
                  </a:txBody>
                  <a:tcPr marL="4911" marR="4911" marT="491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703569">
                <a:tc>
                  <a:txBody>
                    <a:bodyPr/>
                    <a:lstStyle/>
                    <a:p>
                      <a:pPr algn="l" fontAlgn="ctr"/>
                      <a:r>
                        <a:rPr lang="bs-Latn-BA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National administration participants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Ministry of economy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Ministry of economy;         Customs Offices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Ministry of economy;                            IPAs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Ministry of education; Employment bureaus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Ministry of Science;                Ministry of Economy                                                      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Ministry of Culture;  Economy; Information Society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Ministry of Economy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Ministry of Energy; Ministry of Environment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Ministry of Employment and Social Affairs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Ministry of Education; Ministry of Employment and Social Affairs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s-Latn-BA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Ministry of Health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Ministries and agencies in charge of PAR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Ministries of justice, interior, police</a:t>
                      </a:r>
                    </a:p>
                  </a:txBody>
                  <a:tcPr marL="4911" marR="4911" marT="491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ctr"/>
            <a:r>
              <a:rPr lang="en-US" dirty="0" smtClean="0"/>
              <a:t>SEE 2020 – Smart growth pillar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19198"/>
          <a:ext cx="8229600" cy="6120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66527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PILLAR TARGETS</a:t>
                      </a:r>
                      <a:endParaRPr lang="en-US" sz="16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Increase GDP per person employed by 33%; </a:t>
                      </a:r>
                    </a:p>
                    <a:p>
                      <a:r>
                        <a:rPr lang="en-US" sz="1600" dirty="0" smtClean="0"/>
                        <a:t>Add 300,000 highly educated people to the region’s workforce</a:t>
                      </a:r>
                    </a:p>
                    <a:p>
                      <a:r>
                        <a:rPr lang="en-US" sz="1600" dirty="0" smtClean="0"/>
                        <a:t>Possible new targets :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% of GDP invested in R&amp;D; culture and creative sector involvement in GDP/ number of employed</a:t>
                      </a:r>
                      <a:r>
                        <a:rPr lang="en-US" sz="1600" baseline="0" dirty="0" smtClean="0"/>
                        <a:t> persons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1791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PILLAR DIMENSION</a:t>
                      </a:r>
                      <a:endParaRPr lang="en-US" sz="1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EDUCATION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RESEARCH</a:t>
                      </a:r>
                      <a:r>
                        <a:rPr lang="en-US" sz="16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AND </a:t>
                      </a:r>
                      <a:r>
                        <a:rPr lang="en-US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INNOVATION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DIGITAL</a:t>
                      </a:r>
                      <a:r>
                        <a:rPr lang="en-US" sz="1600" b="1" kern="1200" baseline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SOCIETY, </a:t>
                      </a:r>
                      <a:r>
                        <a:rPr lang="en-US" sz="1600" b="1" kern="120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CULTURE </a:t>
                      </a:r>
                      <a:r>
                        <a:rPr lang="en-US" sz="16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AND CREATIVE SECTORS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61791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DIMENSION CHAMPION</a:t>
                      </a:r>
                      <a:endParaRPr lang="en-US" sz="1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ERI SEE (SEE VET Network)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Regional Research Platform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RCC TFCS</a:t>
                      </a:r>
                      <a:endParaRPr lang="en-US" sz="1600" b="1" dirty="0"/>
                    </a:p>
                  </a:txBody>
                  <a:tcPr/>
                </a:tc>
              </a:tr>
              <a:tr h="1034879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OTHER REGIONAL PLATFORMS</a:t>
                      </a:r>
                      <a:r>
                        <a:rPr lang="en-US" sz="1600" b="1" baseline="0" dirty="0" smtClean="0">
                          <a:solidFill>
                            <a:srgbClr val="002060"/>
                          </a:solidFill>
                        </a:rPr>
                        <a:t> INVOLVED IN THE DIMENSION</a:t>
                      </a:r>
                      <a:endParaRPr lang="en-US" sz="1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Novi Sad Initiative</a:t>
                      </a:r>
                    </a:p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SEECEL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Steering Platform on Research for the WB</a:t>
                      </a:r>
                    </a:p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WBC-INCO.NET</a:t>
                      </a:r>
                    </a:p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WBIF/EDIF</a:t>
                      </a:r>
                    </a:p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SEEIC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e-SEE/b-SEE</a:t>
                      </a:r>
                    </a:p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Regional</a:t>
                      </a:r>
                      <a:r>
                        <a:rPr lang="en-US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Film Fund</a:t>
                      </a:r>
                      <a:endParaRPr lang="en-US" sz="16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CDRSEE</a:t>
                      </a:r>
                      <a:endParaRPr lang="en-US" sz="1600" b="1" dirty="0"/>
                    </a:p>
                  </a:txBody>
                  <a:tcPr/>
                </a:tc>
              </a:tr>
              <a:tr h="359744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EXTERNAL PARTNERS</a:t>
                      </a:r>
                      <a:endParaRPr lang="en-US" sz="1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ETF, DG EAC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World Bank, DG R&amp;I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CoE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ICOM</a:t>
                      </a:r>
                      <a:endParaRPr lang="en-US" sz="1600" b="1" dirty="0"/>
                    </a:p>
                  </a:txBody>
                  <a:tcPr/>
                </a:tc>
              </a:tr>
              <a:tr h="561791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RCC UNIT RESPONSIBLE</a:t>
                      </a:r>
                      <a:endParaRPr lang="en-US" sz="1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BHC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BHC (primary),                      ESD 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BHC</a:t>
                      </a:r>
                      <a:endParaRPr lang="en-US" sz="1600" b="1" dirty="0"/>
                    </a:p>
                  </a:txBody>
                  <a:tcPr/>
                </a:tc>
              </a:tr>
              <a:tr h="561791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MONITORING</a:t>
                      </a:r>
                      <a:r>
                        <a:rPr lang="en-US" sz="1600" b="1" baseline="0" dirty="0" smtClean="0">
                          <a:solidFill>
                            <a:srgbClr val="002060"/>
                          </a:solidFill>
                        </a:rPr>
                        <a:t> SYSTEM</a:t>
                      </a:r>
                      <a:endParaRPr lang="en-US" sz="1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OECD</a:t>
                      </a:r>
                      <a:endParaRPr lang="en-US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98335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NATIONAL ADMIN.</a:t>
                      </a:r>
                      <a:r>
                        <a:rPr lang="en-US" sz="1600" b="1" baseline="0" dirty="0" smtClean="0">
                          <a:solidFill>
                            <a:srgbClr val="002060"/>
                          </a:solidFill>
                        </a:rPr>
                        <a:t> PARTICIPANTS</a:t>
                      </a:r>
                      <a:endParaRPr lang="en-US" sz="1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Ministry of education; Employment bureaus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Ministry of Science;                Ministry of Economy 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Ministry of Culture;  Economy; Information Society</a:t>
                      </a:r>
                      <a:endParaRPr lang="en-US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-11-10 CEFTA Week - RC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10-11-10 CEFTA Week - RCC</Template>
  <TotalTime>5431</TotalTime>
  <Words>645</Words>
  <Application>Microsoft Office PowerPoint</Application>
  <PresentationFormat>On-screen Show (4:3)</PresentationFormat>
  <Paragraphs>235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10-11-10 CEFTA Week - RCC</vt:lpstr>
      <vt:lpstr>Europe 2020 Strategy</vt:lpstr>
      <vt:lpstr>Europe 2020 - targets</vt:lpstr>
      <vt:lpstr>Slide 3</vt:lpstr>
      <vt:lpstr>SEE 2020 – Smart growth pillar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Parliament for Europe Presentation</dc:title>
  <dc:creator>Sanjin Arifagic</dc:creator>
  <cp:lastModifiedBy>rcc_guest1</cp:lastModifiedBy>
  <cp:revision>263</cp:revision>
  <dcterms:created xsi:type="dcterms:W3CDTF">2011-04-04T12:19:46Z</dcterms:created>
  <dcterms:modified xsi:type="dcterms:W3CDTF">2013-02-01T14:07:06Z</dcterms:modified>
</cp:coreProperties>
</file>