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4" r:id="rId2"/>
    <p:sldId id="311" r:id="rId3"/>
    <p:sldId id="312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982" autoAdjust="0"/>
  </p:normalViewPr>
  <p:slideViewPr>
    <p:cSldViewPr>
      <p:cViewPr>
        <p:scale>
          <a:sx n="70" d="100"/>
          <a:sy n="70" d="100"/>
        </p:scale>
        <p:origin x="-7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B6189-6803-42EC-A78D-B930F7773922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B9EF-FC3F-4711-911F-302A5145B7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C92E-EEB8-42D5-8222-212DF5A72E36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E62F3-DEA7-4797-AA89-9B636FEACB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taoecd/45/57/44863843.pdf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ansparent-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3048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://www.oecd.org/vgn/images/portal/cit_731/46/50/44865034iri2010brochur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40000" contrast="-40000"/>
          </a:blip>
          <a:srcRect t="42176" r="2017" b="36151"/>
          <a:stretch>
            <a:fillRect/>
          </a:stretch>
        </p:blipFill>
        <p:spPr bwMode="auto">
          <a:xfrm>
            <a:off x="0" y="6324600"/>
            <a:ext cx="3200400" cy="53340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pic>
        <p:nvPicPr>
          <p:cNvPr id="10" name="Picture 2" descr="C:\SWTOOLS\APPS\ALRN\exe\images\large\Configure-Background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10000" contrast="-30000"/>
          </a:blip>
          <a:srcRect t="38788" b="34909"/>
          <a:stretch>
            <a:fillRect/>
          </a:stretch>
        </p:blipFill>
        <p:spPr bwMode="auto">
          <a:xfrm>
            <a:off x="6019800" y="6324600"/>
            <a:ext cx="3124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40000"/>
          </a:blip>
          <a:srcRect t="52100" r="18011" b="19847"/>
          <a:stretch>
            <a:fillRect/>
          </a:stretch>
        </p:blipFill>
        <p:spPr bwMode="auto">
          <a:xfrm>
            <a:off x="3200400" y="6324600"/>
            <a:ext cx="2895600" cy="5334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Picture 8" descr="transparent-logo.gif"/>
          <p:cNvPicPr>
            <a:picLocks noChangeAspect="1"/>
          </p:cNvPicPr>
          <p:nvPr/>
        </p:nvPicPr>
        <p:blipFill>
          <a:blip r:embed="rId5" cstate="print">
            <a:grayscl/>
            <a:lum bright="-40000" contrast="-40000"/>
          </a:blip>
          <a:srcRect/>
          <a:stretch>
            <a:fillRect/>
          </a:stretch>
        </p:blipFill>
        <p:spPr bwMode="auto">
          <a:xfrm>
            <a:off x="6400800" y="6315618"/>
            <a:ext cx="2286000" cy="54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Documents and Settings\arifagic\Local Settings\Temporary Internet Files\Content.IE5\68PHTXIA\MP900439345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rcRect l="1429" t="64307" r="54286" b="7478"/>
          <a:stretch>
            <a:fillRect/>
          </a:stretch>
        </p:blipFill>
        <p:spPr bwMode="auto">
          <a:xfrm>
            <a:off x="6095999" y="3810000"/>
            <a:ext cx="3048001" cy="2209800"/>
          </a:xfrm>
          <a:prstGeom prst="rect">
            <a:avLst/>
          </a:prstGeom>
          <a:noFill/>
        </p:spPr>
      </p:pic>
      <p:pic>
        <p:nvPicPr>
          <p:cNvPr id="9" name="Picture 10" descr="http://www.oecd.org/vgn/images/portal/cit_731/46/50/44865034iri2010brochur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40167" r="2017" b="18075"/>
          <a:stretch>
            <a:fillRect/>
          </a:stretch>
        </p:blipFill>
        <p:spPr bwMode="auto">
          <a:xfrm>
            <a:off x="0" y="3810000"/>
            <a:ext cx="32004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1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7290" r="18011" b="12405"/>
          <a:stretch>
            <a:fillRect/>
          </a:stretch>
        </p:blipFill>
        <p:spPr bwMode="auto">
          <a:xfrm>
            <a:off x="3200400" y="3810000"/>
            <a:ext cx="28956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Picture 8" descr="transparent-logo.gif"/>
          <p:cNvPicPr>
            <a:picLocks noChangeAspect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685800" y="304800"/>
            <a:ext cx="4175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 rot="5400000" flipH="1" flipV="1">
            <a:off x="38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76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114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22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34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 flipH="1" flipV="1">
            <a:off x="38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 flipH="1" flipV="1">
            <a:off x="41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 flipH="1" flipV="1">
            <a:off x="45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 flipH="1" flipV="1">
            <a:off x="49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 flipH="1" flipV="1">
            <a:off x="723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 flipH="1" flipV="1">
            <a:off x="762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 flipH="1" flipV="1">
            <a:off x="800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91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 flipH="1" flipV="1">
            <a:off x="1028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1104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 flipH="1" flipV="1">
            <a:off x="1143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 flipH="1" flipV="1">
            <a:off x="1181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 flipH="1" flipV="1">
            <a:off x="1219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1257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1295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 flipH="1" flipV="1">
            <a:off x="140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13335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1638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 flipH="1" flipV="1">
            <a:off x="1828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5400000" flipH="1" flipV="1">
            <a:off x="1562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 flipH="1" flipV="1">
            <a:off x="1905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 flipH="1" flipV="1">
            <a:off x="2019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 flipH="1" flipV="1">
            <a:off x="2057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 flipH="1" flipV="1">
            <a:off x="2095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5400000" flipH="1" flipV="1">
            <a:off x="220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2324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 flipH="1" flipV="1">
            <a:off x="236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 flipH="1" flipV="1">
            <a:off x="22098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 flipH="1" flipV="1">
            <a:off x="2438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 flipH="1" flipV="1">
            <a:off x="24003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2705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5400000" flipH="1" flipV="1">
            <a:off x="2628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2781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 flipH="1" flipV="1">
            <a:off x="2895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 flipH="1" flipV="1">
            <a:off x="3009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5400000" flipH="1" flipV="1">
            <a:off x="3086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5400000" flipH="1" flipV="1">
            <a:off x="3124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 flipH="1" flipV="1">
            <a:off x="3162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5400000" flipH="1" flipV="1">
            <a:off x="3200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5400000" flipH="1" flipV="1">
            <a:off x="3238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5400000" flipH="1" flipV="1">
            <a:off x="30861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 flipH="1" flipV="1">
            <a:off x="339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5400000" flipH="1" flipV="1">
            <a:off x="3505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 flipH="1" flipV="1">
            <a:off x="3467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5400000" flipH="1" flipV="1">
            <a:off x="3810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5400000" flipH="1" flipV="1">
            <a:off x="365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 flipH="1" flipV="1">
            <a:off x="381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 flipH="1" flipV="1">
            <a:off x="4000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5400000" flipH="1" flipV="1">
            <a:off x="403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5400000" flipH="1" flipV="1">
            <a:off x="4076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 flipH="1" flipV="1">
            <a:off x="419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5400000" flipH="1" flipV="1">
            <a:off x="4305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 flipH="1" flipV="1">
            <a:off x="4343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rot="5400000" flipH="1" flipV="1">
            <a:off x="4381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5400000" flipH="1" flipV="1">
            <a:off x="4419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5400000" flipH="1" flipV="1">
            <a:off x="4457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 flipH="1" flipV="1">
            <a:off x="4686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5400000" flipH="1" flipV="1">
            <a:off x="472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 flipH="1" flipV="1">
            <a:off x="4762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5400000" flipH="1" flipV="1">
            <a:off x="4876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5400000" flipH="1" flipV="1">
            <a:off x="4991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5400000" flipH="1" flipV="1">
            <a:off x="5067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 flipH="1" flipV="1">
            <a:off x="5105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5400000" flipH="1" flipV="1">
            <a:off x="5143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5400000" flipH="1" flipV="1">
            <a:off x="5181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5400000" flipH="1" flipV="1">
            <a:off x="521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 flipH="1" flipV="1">
            <a:off x="5257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5400000" flipH="1" flipV="1">
            <a:off x="53721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 flipH="1" flipV="1">
            <a:off x="5486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5400000" flipH="1" flipV="1">
            <a:off x="5600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5400000" flipH="1" flipV="1">
            <a:off x="5791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rot="5400000" flipH="1" flipV="1">
            <a:off x="54483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5400000" flipH="1" flipV="1">
            <a:off x="57150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5400000" flipH="1" flipV="1">
            <a:off x="5981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rot="5400000" flipH="1" flipV="1">
            <a:off x="601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5400000" flipH="1" flipV="1">
            <a:off x="60579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rot="5400000" flipH="1" flipV="1">
            <a:off x="617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rot="5400000" flipH="1" flipV="1">
            <a:off x="6286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rot="5400000" flipH="1" flipV="1">
            <a:off x="6324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5400000" flipH="1" flipV="1">
            <a:off x="6362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rot="5400000" flipH="1" flipV="1">
            <a:off x="6400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rot="5400000" flipH="1" flipV="1">
            <a:off x="62484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rot="5400000" flipH="1" flipV="1">
            <a:off x="6667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5400000" flipH="1" flipV="1">
            <a:off x="64770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rot="5400000" flipH="1" flipV="1">
            <a:off x="6743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 flipH="1" flipV="1">
            <a:off x="6858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rot="5400000" flipH="1" flipV="1">
            <a:off x="6781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rot="5400000" flipH="1" flipV="1">
            <a:off x="7048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 flipH="1" flipV="1">
            <a:off x="7086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 flipH="1" flipV="1">
            <a:off x="7124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rot="5400000" flipH="1" flipV="1">
            <a:off x="7162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rot="5400000" flipH="1" flipV="1">
            <a:off x="720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rot="5400000" flipH="1" flipV="1">
            <a:off x="7353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rot="5400000" flipH="1" flipV="1">
            <a:off x="7353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rot="5400000" flipH="1" flipV="1">
            <a:off x="746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rot="5400000" flipH="1" flipV="1">
            <a:off x="73152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rot="5400000" flipH="1" flipV="1">
            <a:off x="7772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 flipH="1" flipV="1">
            <a:off x="762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76962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rot="5400000" flipH="1" flipV="1">
            <a:off x="796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800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rot="5400000" flipH="1" flipV="1">
            <a:off x="803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rot="5400000" flipH="1" flipV="1">
            <a:off x="807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5400000" flipH="1" flipV="1">
            <a:off x="811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5400000" flipH="1" flipV="1">
            <a:off x="8153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5400000" flipH="1" flipV="1">
            <a:off x="8305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rot="5400000" flipH="1" flipV="1">
            <a:off x="8077200" y="5562600"/>
            <a:ext cx="914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rot="5400000" flipH="1" flipV="1">
            <a:off x="7886700" y="5295900"/>
            <a:ext cx="1447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rot="5400000" flipH="1" flipV="1">
            <a:off x="8572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8534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rot="5400000" flipH="1" flipV="1">
            <a:off x="86106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 flipH="1" flipV="1">
            <a:off x="86106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 flipH="1" flipV="1">
            <a:off x="8572500" y="5524500"/>
            <a:ext cx="990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rot="5400000" flipH="1" flipV="1">
            <a:off x="85725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endCxn id="12" idx="3"/>
          </p:cNvCxnSpPr>
          <p:nvPr/>
        </p:nvCxnSpPr>
        <p:spPr>
          <a:xfrm rot="5400000" flipH="1" flipV="1">
            <a:off x="8591550" y="5467350"/>
            <a:ext cx="11049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27147-70B2-4178-8DD6-30627629448C}" type="datetimeFigureOut">
              <a:rPr lang="en-US" smtClean="0"/>
              <a:pPr/>
              <a:t>1/31/2013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7696FF-6062-425B-8153-9A8ACC4BC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2020 Strategy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EU's common agenda for the current decade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Emphasizes </a:t>
            </a:r>
            <a:r>
              <a:rPr lang="en-US" sz="2800" b="1" dirty="0" smtClean="0"/>
              <a:t>smart, sustainable and inclusive</a:t>
            </a:r>
          </a:p>
          <a:p>
            <a:pPr>
              <a:buNone/>
            </a:pPr>
            <a:r>
              <a:rPr lang="en-US" sz="2800" b="1" dirty="0" smtClean="0"/>
              <a:t>	growth </a:t>
            </a:r>
            <a:r>
              <a:rPr lang="en-US" sz="2800" dirty="0" smtClean="0"/>
              <a:t>as a way to overcome the structural</a:t>
            </a:r>
          </a:p>
          <a:p>
            <a:pPr>
              <a:buNone/>
            </a:pPr>
            <a:r>
              <a:rPr lang="en-US" sz="2800" dirty="0" smtClean="0"/>
              <a:t>	weaknesses in Europe's economy, improve its</a:t>
            </a:r>
          </a:p>
          <a:p>
            <a:pPr>
              <a:buNone/>
            </a:pPr>
            <a:r>
              <a:rPr lang="en-US" sz="2800" dirty="0" smtClean="0"/>
              <a:t>	competitiveness and support a sustainable social market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2020 -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5 headline targets at the EU level: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r>
              <a:rPr lang="en-US" sz="2400" dirty="0" smtClean="0"/>
              <a:t>75 % of the population aged 20-64 to be employed;</a:t>
            </a:r>
          </a:p>
          <a:p>
            <a:r>
              <a:rPr lang="en-US" sz="2400" b="1" dirty="0" smtClean="0"/>
              <a:t>3 % of the EU's GDP to be invested in R&amp;D;</a:t>
            </a:r>
          </a:p>
          <a:p>
            <a:r>
              <a:rPr lang="en-US" sz="2400" dirty="0" smtClean="0"/>
              <a:t>Climate change and energy target;</a:t>
            </a:r>
          </a:p>
          <a:p>
            <a:r>
              <a:rPr lang="en-US" sz="2400" b="1" dirty="0" smtClean="0"/>
              <a:t>The share of early school leavers to be under 10% and at least 40 % of those aged 30-34 to have completed tertiary or equivalent education;</a:t>
            </a:r>
          </a:p>
          <a:p>
            <a:r>
              <a:rPr lang="en-US" sz="2400" dirty="0" smtClean="0"/>
              <a:t>Reduction of poverty by lifting at least 20 million people out of the risk of poverty or social exclusion.</a:t>
            </a:r>
            <a:endParaRPr lang="bs-Latn-BA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bs-Latn-B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5" y="609603"/>
          <a:ext cx="8534404" cy="5562600"/>
        </p:xfrm>
        <a:graphic>
          <a:graphicData uri="http://schemas.openxmlformats.org/drawingml/2006/table">
            <a:tbl>
              <a:tblPr/>
              <a:tblGrid>
                <a:gridCol w="790434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  <a:gridCol w="595690"/>
              </a:tblGrid>
              <a:tr h="263839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 2020 Strategy</a:t>
                      </a:r>
                    </a:p>
                  </a:txBody>
                  <a:tcPr marL="4911" marR="4911" marT="49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439731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Overall targets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 Increase regional GDP PPP per capita from 38% to 46% of the EU-27 average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ii. Grow the region’s total value of trade in goods and services by more than 130%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iii. Reduce the region’s trade deficit from 14.1 to 11.6 per cent of regional GDP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293154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Pillars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Integrated growth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Smart growth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Sustainable growth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Inclusive growth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Governance for growth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1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644939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Pillar targets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iv. Increase intra-regional trade in goods by more than 230%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v. Increase overall FDI inflows to the region by at least 120%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vi. new targets to be introduced (% of GDP invested in R&amp;D; % school drop-out rates; culture and creative sector involvment in GDP)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vii. Increase the rate of enterprise creation by 20%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viii. Increase exports of goods&amp;services per capita from the region by 130%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ix. Increase the overall employment rate by 12% 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x. Add 300,000 highly educated people to the region’s workforce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xi. Increase government effectiveness by 20% by 2020.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520347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Pillar Dimensions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Trade Liberalization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Trade Facilitation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Investment Climate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Skills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R&amp;D and Innovation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Culture and Creative Sectors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Competitiveness &amp; industrial policy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and Climate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Employment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Administration Reform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Fighting Corruption and Organized Crime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9664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Dimension champion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CEFTA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CEFTA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SEEIC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 SEE (SEE VET Network)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Research Platform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RCC TFCS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SEEIC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Community Secretariat (ECS)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WG on Social Agenda 2020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 SEE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SEEHN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61235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regional platforms involved in the dimension</a:t>
                      </a:r>
                    </a:p>
                  </a:txBody>
                  <a:tcPr marL="4911" marR="4911" marT="49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SEEIC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SEEIC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CEFTA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Novi Sad Initiat.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Steering Platform on Research for the WB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e-SEE/b-SEE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SEETO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CPESSC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NALAS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CoMoCoSEE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SEETO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RENA/ECRAN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SEETUF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CeGD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SEECEL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CDRSEE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CEFTA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AREC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WBIF/EDIF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NALAS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SEEIC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ISIS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ISRB Comm.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6123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RRD SWG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10416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External partners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OECD,                          IFC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OECD,                               IFC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ETF, DG EAC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World Bank, DG R&amp;I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CoE, ICOM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IFIs (EIB, EBRD, WB, KfW); WBIF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World Bank;                 LSEE SocCohNet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ETF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WHO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WBI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GIZ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10416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RCC unit responsible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 (primary),                      ESD                                                 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                                                      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(primary)     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 (primary), 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 (primary)             JHA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788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Monitoring system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ECS</a:t>
                      </a:r>
                    </a:p>
                  </a:txBody>
                  <a:tcPr marL="4911" marR="4911" marT="49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OECD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RCC</a:t>
                      </a:r>
                    </a:p>
                  </a:txBody>
                  <a:tcPr marL="4911" marR="4911" marT="49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03569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administration participants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economy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economy;         Customs Offices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economy;                            IPAs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education; Employment bureaus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Science;                Ministry of Economy                                                     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Culture;  Economy; Information Society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Economy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Energy; Ministry of Environment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Employment and Social Affairs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Education; Ministry of Employment and Social Affairs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Health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Ministries and agencies in charge of PAR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Ministries of justice, interior, police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SEE 2020 – Smart growth pillar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198"/>
          <a:ext cx="8229600" cy="612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652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PILLAR TARGETS</a:t>
                      </a:r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Increase GDP per person employed by 33%; </a:t>
                      </a:r>
                    </a:p>
                    <a:p>
                      <a:r>
                        <a:rPr lang="en-US" sz="1600" dirty="0" smtClean="0"/>
                        <a:t>Add 300,000 highly educated people to the region’s workforce</a:t>
                      </a:r>
                    </a:p>
                    <a:p>
                      <a:r>
                        <a:rPr lang="en-US" sz="1600" dirty="0" smtClean="0"/>
                        <a:t>Possible new targets 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% of GDP invested in R&amp;D; culture and creative sector involvement in GDP/ number of employed</a:t>
                      </a:r>
                      <a:r>
                        <a:rPr lang="en-US" sz="1600" baseline="0" dirty="0" smtClean="0"/>
                        <a:t> persons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79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PILLAR DIMENSION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en-US" sz="1600" b="1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SOCIETY, </a:t>
                      </a:r>
                      <a:r>
                        <a:rPr lang="en-US" sz="1600" b="1" kern="120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CULTURE </a:t>
                      </a:r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AND CREATIVE SECTORS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179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DIMENSION CHAMPION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 SEE (SEE VET Network)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Research Platform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RCC TFCS</a:t>
                      </a:r>
                      <a:endParaRPr lang="en-US" sz="1600" b="1" dirty="0"/>
                    </a:p>
                  </a:txBody>
                  <a:tcPr/>
                </a:tc>
              </a:tr>
              <a:tr h="103487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OTHER REGIONAL PLATFORMS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</a:rPr>
                        <a:t> INVOLVED IN THE DIMENSION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Novi Sad Initiative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SEECEL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Steering Platform on Research for the WB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WBC-INCO.NET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WBIF/EDIF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SEEIC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e-SEE/b-SEE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Film Fund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CDRSEE</a:t>
                      </a:r>
                      <a:endParaRPr lang="en-US" sz="1600" b="1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EXTERNAL PARTNERS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ETF, DG EAC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World Bank, DG R&amp;I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ICOM</a:t>
                      </a:r>
                      <a:endParaRPr lang="en-US" sz="1600" b="1" dirty="0"/>
                    </a:p>
                  </a:txBody>
                  <a:tcPr/>
                </a:tc>
              </a:tr>
              <a:tr h="56179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RCC UNIT RESPONSIBLE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BHC (primary),                      ESD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BHC</a:t>
                      </a:r>
                      <a:endParaRPr lang="en-US" sz="1600" b="1" dirty="0"/>
                    </a:p>
                  </a:txBody>
                  <a:tcPr/>
                </a:tc>
              </a:tr>
              <a:tr h="56179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MONITORING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</a:rPr>
                        <a:t> SYSTEM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OECD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83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</a:rPr>
                        <a:t>NATIONAL ADMIN.</a:t>
                      </a: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</a:rPr>
                        <a:t> PARTICIPANTS</a:t>
                      </a:r>
                      <a:endParaRPr 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Ministry of education; Employment bureaus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Ministry of Science;                Ministry of Economy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 of Culture;  Economy; Information Society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-11-10 CEFTA Week - R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10-11-10 CEFTA Week - RCC</Template>
  <TotalTime>5431</TotalTime>
  <Words>645</Words>
  <Application>Microsoft Office PowerPoint</Application>
  <PresentationFormat>On-screen Show (4:3)</PresentationFormat>
  <Paragraphs>235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10-11-10 CEFTA Week - RCC</vt:lpstr>
      <vt:lpstr>Europe 2020 Strategy</vt:lpstr>
      <vt:lpstr>Europe 2020 - targets</vt:lpstr>
      <vt:lpstr>Slide 3</vt:lpstr>
      <vt:lpstr>SEE 2020 – Smart growth pillar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 for Europe Presentation</dc:title>
  <dc:creator>Sanjin Arifagic</dc:creator>
  <cp:lastModifiedBy>rcc_guest1</cp:lastModifiedBy>
  <cp:revision>263</cp:revision>
  <dcterms:created xsi:type="dcterms:W3CDTF">2011-04-04T12:19:46Z</dcterms:created>
  <dcterms:modified xsi:type="dcterms:W3CDTF">2013-02-01T14:07:06Z</dcterms:modified>
</cp:coreProperties>
</file>